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av" ContentType="audio/x-wav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830" r:id="rId2"/>
    <p:sldId id="837" r:id="rId3"/>
    <p:sldId id="839" r:id="rId4"/>
    <p:sldId id="367" r:id="rId5"/>
    <p:sldId id="815" r:id="rId6"/>
    <p:sldId id="363" r:id="rId7"/>
    <p:sldId id="816" r:id="rId8"/>
    <p:sldId id="751" r:id="rId9"/>
    <p:sldId id="361" r:id="rId10"/>
    <p:sldId id="752" r:id="rId11"/>
    <p:sldId id="342" r:id="rId12"/>
    <p:sldId id="360" r:id="rId13"/>
    <p:sldId id="753" r:id="rId14"/>
    <p:sldId id="754" r:id="rId15"/>
    <p:sldId id="359" r:id="rId16"/>
    <p:sldId id="817" r:id="rId17"/>
    <p:sldId id="819" r:id="rId18"/>
    <p:sldId id="273" r:id="rId19"/>
    <p:sldId id="358" r:id="rId20"/>
    <p:sldId id="499" r:id="rId21"/>
    <p:sldId id="866" r:id="rId22"/>
    <p:sldId id="274" r:id="rId23"/>
    <p:sldId id="820" r:id="rId24"/>
    <p:sldId id="756" r:id="rId25"/>
    <p:sldId id="757" r:id="rId26"/>
    <p:sldId id="294" r:id="rId27"/>
    <p:sldId id="748" r:id="rId28"/>
    <p:sldId id="869" r:id="rId29"/>
    <p:sldId id="870" r:id="rId30"/>
    <p:sldId id="304" r:id="rId31"/>
    <p:sldId id="766" r:id="rId32"/>
    <p:sldId id="368" r:id="rId33"/>
    <p:sldId id="767" r:id="rId34"/>
    <p:sldId id="413" r:id="rId35"/>
    <p:sldId id="871" r:id="rId36"/>
    <p:sldId id="872" r:id="rId37"/>
    <p:sldId id="873" r:id="rId38"/>
    <p:sldId id="885" r:id="rId39"/>
    <p:sldId id="886" r:id="rId40"/>
    <p:sldId id="863" r:id="rId41"/>
  </p:sldIdLst>
  <p:sldSz cx="9144000" cy="6858000" type="screen4x3"/>
  <p:notesSz cx="6858000" cy="9144000"/>
  <p:embeddedFontLst>
    <p:embeddedFont>
      <p:font typeface="仿宋_GB2312" panose="02010600030101010101" charset="-122"/>
      <p:regular r:id="rId44"/>
    </p:embeddedFont>
    <p:embeddedFont>
      <p:font typeface="楷体_GB2312" panose="02010600030101010101" charset="-122"/>
      <p:regular r:id="rId45"/>
    </p:embeddedFont>
    <p:embeddedFont>
      <p:font typeface="Cambria Math" panose="02040503050406030204" pitchFamily="18" charset="0"/>
      <p:regular r:id="rId46"/>
    </p:embeddedFont>
    <p:embeddedFont>
      <p:font typeface="华文新魏" panose="02010800040101010101" pitchFamily="2" charset="-122"/>
      <p:regular r:id="rId47"/>
    </p:embeddedFont>
    <p:embeddedFont>
      <p:font typeface="隶书" panose="02010509060101010101" pitchFamily="49" charset="-122"/>
      <p:regular r:id="rId48"/>
    </p:embeddedFont>
  </p:embeddedFontLst>
  <p:custShowLst>
    <p:custShow name="自定义放映 1" id="0">
      <p:sldLst/>
    </p:custShow>
  </p:custShowLst>
  <p:defaultTextStyle>
    <a:defPPr>
      <a:defRPr lang="zh-CN"/>
    </a:defPPr>
    <a:lvl1pPr algn="l" rtl="0" fontAlgn="base">
      <a:spcBef>
        <a:spcPct val="50000"/>
      </a:spcBef>
      <a:spcAft>
        <a:spcPct val="0"/>
      </a:spcAft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5pPr>
    <a:lvl6pPr marL="2286000" algn="l" defTabSz="914400" rtl="0" eaLnBrk="1" latinLnBrk="0" hangingPunct="1"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6pPr>
    <a:lvl7pPr marL="2743200" algn="l" defTabSz="914400" rtl="0" eaLnBrk="1" latinLnBrk="0" hangingPunct="1"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7pPr>
    <a:lvl8pPr marL="3200400" algn="l" defTabSz="914400" rtl="0" eaLnBrk="1" latinLnBrk="0" hangingPunct="1"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8pPr>
    <a:lvl9pPr marL="3657600" algn="l" defTabSz="914400" rtl="0" eaLnBrk="1" latinLnBrk="0" hangingPunct="1">
      <a:defRPr kumimoji="1" sz="2000" kern="1200">
        <a:solidFill>
          <a:schemeClr val="tx1"/>
        </a:solidFill>
        <a:latin typeface="Times New Roman" panose="02020603050405020304" pitchFamily="18" charset="0"/>
        <a:ea typeface="华文新魏" panose="0201080004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97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CC33"/>
    <a:srgbClr val="66CCFF"/>
    <a:srgbClr val="0000FF"/>
    <a:srgbClr val="FFFF00"/>
    <a:srgbClr val="FF0000"/>
    <a:srgbClr val="FF6041"/>
    <a:srgbClr val="7517FF"/>
    <a:srgbClr val="66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19" autoAdjust="0"/>
    <p:restoredTop sz="94660" autoAdjust="0"/>
  </p:normalViewPr>
  <p:slideViewPr>
    <p:cSldViewPr snapToGrid="0" snapToObjects="1">
      <p:cViewPr>
        <p:scale>
          <a:sx n="66" d="100"/>
          <a:sy n="66" d="100"/>
        </p:scale>
        <p:origin x="82" y="307"/>
      </p:cViewPr>
      <p:guideLst>
        <p:guide orient="horz" pos="2172"/>
        <p:guide pos="288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-1248" y="-72"/>
      </p:cViewPr>
      <p:guideLst>
        <p:guide orient="horz" pos="2897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4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2.wmf"/><Relationship Id="rId7" Type="http://schemas.openxmlformats.org/officeDocument/2006/relationships/image" Target="../media/image36.emf"/><Relationship Id="rId2" Type="http://schemas.openxmlformats.org/officeDocument/2006/relationships/image" Target="../media/image31.wmf"/><Relationship Id="rId1" Type="http://schemas.openxmlformats.org/officeDocument/2006/relationships/image" Target="../media/image30.wmf"/><Relationship Id="rId6" Type="http://schemas.openxmlformats.org/officeDocument/2006/relationships/image" Target="../media/image35.emf"/><Relationship Id="rId5" Type="http://schemas.openxmlformats.org/officeDocument/2006/relationships/image" Target="../media/image34.wmf"/><Relationship Id="rId4" Type="http://schemas.openxmlformats.org/officeDocument/2006/relationships/image" Target="../media/image33.emf"/><Relationship Id="rId9" Type="http://schemas.openxmlformats.org/officeDocument/2006/relationships/image" Target="../media/image38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7" Type="http://schemas.openxmlformats.org/officeDocument/2006/relationships/image" Target="../media/image47.emf"/><Relationship Id="rId2" Type="http://schemas.openxmlformats.org/officeDocument/2006/relationships/image" Target="../media/image42.emf"/><Relationship Id="rId1" Type="http://schemas.openxmlformats.org/officeDocument/2006/relationships/image" Target="../media/image41.emf"/><Relationship Id="rId6" Type="http://schemas.openxmlformats.org/officeDocument/2006/relationships/image" Target="../media/image46.emf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wmf"/><Relationship Id="rId1" Type="http://schemas.openxmlformats.org/officeDocument/2006/relationships/image" Target="../media/image28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0488"/>
            <a:ext cx="52705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>
              <a:defRPr sz="1200">
                <a:solidFill>
                  <a:schemeClr val="hlink"/>
                </a:solidFill>
                <a:ea typeface="楷体_GB2312" panose="02010609030101010101" pitchFamily="49" charset="-122"/>
              </a:defRPr>
            </a:lvl1pPr>
          </a:lstStyle>
          <a:p>
            <a:endParaRPr lang="en-US" altLang="zh-CN"/>
          </a:p>
        </p:txBody>
      </p:sp>
      <p:sp>
        <p:nvSpPr>
          <p:cNvPr id="319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919788" y="90488"/>
            <a:ext cx="938212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algn="r">
              <a:defRPr sz="1200">
                <a:solidFill>
                  <a:schemeClr val="hlink"/>
                </a:solidFill>
                <a:ea typeface="楷体_GB2312" panose="02010609030101010101" pitchFamily="49" charset="-122"/>
              </a:defRPr>
            </a:lvl1pPr>
          </a:lstStyle>
          <a:p>
            <a:endParaRPr lang="en-US" altLang="zh-CN"/>
          </a:p>
        </p:txBody>
      </p:sp>
      <p:sp>
        <p:nvSpPr>
          <p:cNvPr id="319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9363"/>
            <a:ext cx="59055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b" anchorCtr="0" compatLnSpc="1">
            <a:spAutoFit/>
          </a:bodyPr>
          <a:lstStyle>
            <a:lvl1pPr>
              <a:defRPr sz="1200">
                <a:solidFill>
                  <a:schemeClr val="hlink"/>
                </a:solidFill>
                <a:ea typeface="楷体_GB2312" panose="02010609030101010101" pitchFamily="49" charset="-122"/>
              </a:defRPr>
            </a:lvl1pPr>
          </a:lstStyle>
          <a:p>
            <a:endParaRPr lang="en-US" altLang="zh-CN"/>
          </a:p>
        </p:txBody>
      </p:sp>
      <p:sp>
        <p:nvSpPr>
          <p:cNvPr id="319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496050" y="8869363"/>
            <a:ext cx="36195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b" anchorCtr="0" compatLnSpc="1">
            <a:spAutoFit/>
          </a:bodyPr>
          <a:lstStyle>
            <a:lvl1pPr algn="r">
              <a:defRPr sz="1200">
                <a:solidFill>
                  <a:schemeClr val="hlink"/>
                </a:solidFill>
                <a:ea typeface="楷体_GB2312" panose="02010609030101010101" pitchFamily="49" charset="-122"/>
              </a:defRPr>
            </a:lvl1pPr>
          </a:lstStyle>
          <a:p>
            <a:fld id="{B5C3B6F4-B23D-4643-A495-C49892CF2149}" type="slidenum">
              <a:rPr lang="en-US" altLang="zh-CN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2.wav>
</file>

<file path=ppt/media/audio3.wav>
</file>

<file path=ppt/media/audio4.wav>
</file>

<file path=ppt/media/image1.wm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.wmf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.wmf>
</file>

<file path=ppt/media/image29.png>
</file>

<file path=ppt/media/image29.wmf>
</file>

<file path=ppt/media/image3.png>
</file>

<file path=ppt/media/image30.png>
</file>

<file path=ppt/media/image30.wmf>
</file>

<file path=ppt/media/image31.wmf>
</file>

<file path=ppt/media/image32.wmf>
</file>

<file path=ppt/media/image34.wmf>
</file>

<file path=ppt/media/image39.png>
</file>

<file path=ppt/media/image40.png>
</file>

<file path=ppt/media/image48.png>
</file>

<file path=ppt/media/image49.jpeg>
</file>

<file path=ppt/media/image50.jpeg>
</file>

<file path=ppt/media/image51.jpeg>
</file>

<file path=ppt/media/image52.png>
</file>

<file path=ppt/media/image6.png>
</file>

<file path=ppt/media/image7.wmf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spcBef>
                <a:spcPct val="0"/>
              </a:spcBef>
              <a:defRPr sz="1200"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spcBef>
                <a:spcPct val="0"/>
              </a:spcBef>
              <a:defRPr sz="1200"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spcBef>
                <a:spcPct val="0"/>
              </a:spcBef>
              <a:defRPr sz="1200"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>
              <a:spcBef>
                <a:spcPct val="0"/>
              </a:spcBef>
              <a:defRPr sz="1200">
                <a:ea typeface="宋体" panose="02010600030101010101" pitchFamily="2" charset="-122"/>
              </a:defRPr>
            </a:lvl1pPr>
          </a:lstStyle>
          <a:p>
            <a:fld id="{FB5974F2-B5E7-4247-BEE5-28454831F699}" type="slidenum">
              <a:rPr lang="en-US" altLang="zh-CN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58827169-B606-4066-8DD3-647F0E209090}" type="slidenum">
              <a:rPr lang="en-US" altLang="zh-CN"/>
              <a:t>1</a:t>
            </a:fld>
            <a:endParaRPr lang="en-US" altLang="zh-CN"/>
          </a:p>
        </p:txBody>
      </p:sp>
      <p:sp>
        <p:nvSpPr>
          <p:cNvPr id="1423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423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ACA1FD6B-05F7-4584-ACED-0B927BFA05A3}" type="slidenum">
              <a:rPr lang="en-US" altLang="zh-CN"/>
              <a:t>10</a:t>
            </a:fld>
            <a:endParaRPr lang="en-US" altLang="zh-CN"/>
          </a:p>
        </p:txBody>
      </p:sp>
      <p:sp>
        <p:nvSpPr>
          <p:cNvPr id="1240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40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考试时在计算结果上要注明吸收还是产生功率。</a:t>
            </a:r>
            <a:endParaRPr lang="zh-CN" altLang="zh-CN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EBC04353-42B8-43B3-A408-B906FFA6E472}" type="slidenum">
              <a:rPr lang="en-US" altLang="zh-CN"/>
              <a:t>11</a:t>
            </a:fld>
            <a:endParaRPr lang="en-US" altLang="zh-CN"/>
          </a:p>
        </p:txBody>
      </p:sp>
      <p:sp>
        <p:nvSpPr>
          <p:cNvPr id="345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45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9127AAB7-95F3-4B5E-8212-66221CE2DCDB}" type="slidenum">
              <a:rPr lang="en-US" altLang="zh-CN"/>
              <a:t>12</a:t>
            </a:fld>
            <a:endParaRPr lang="en-US" altLang="zh-CN"/>
          </a:p>
        </p:txBody>
      </p:sp>
      <p:sp>
        <p:nvSpPr>
          <p:cNvPr id="346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46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9D2889-4CCF-46DD-BAB1-98A6C0C01216}" type="slidenum">
              <a:rPr lang="en-US" altLang="zh-CN"/>
              <a:t>13</a:t>
            </a:fld>
            <a:endParaRPr lang="en-US" altLang="zh-CN"/>
          </a:p>
        </p:txBody>
      </p:sp>
      <p:sp>
        <p:nvSpPr>
          <p:cNvPr id="1241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41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DF333449-FCA8-4ACC-B7CE-7BD76C614F3A}" type="slidenum">
              <a:rPr lang="en-US" altLang="zh-CN"/>
              <a:t>14</a:t>
            </a:fld>
            <a:endParaRPr lang="en-US" altLang="zh-CN"/>
          </a:p>
        </p:txBody>
      </p:sp>
      <p:sp>
        <p:nvSpPr>
          <p:cNvPr id="1242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42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数值和方向要对应。</a:t>
            </a:r>
            <a:endParaRPr lang="en-US" altLang="zh-CN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C68DD372-0100-4B13-8B2F-85B918DAE6C6}" type="slidenum">
              <a:rPr lang="en-US" altLang="zh-CN"/>
              <a:t>15</a:t>
            </a:fld>
            <a:endParaRPr lang="en-US" altLang="zh-CN"/>
          </a:p>
        </p:txBody>
      </p:sp>
      <p:sp>
        <p:nvSpPr>
          <p:cNvPr id="349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F9591B35-27F8-4284-A223-11F79D6CEC3C}" type="slidenum">
              <a:rPr lang="en-US" altLang="zh-CN"/>
              <a:t>16</a:t>
            </a:fld>
            <a:endParaRPr lang="en-US" altLang="zh-CN"/>
          </a:p>
        </p:txBody>
      </p:sp>
      <p:sp>
        <p:nvSpPr>
          <p:cNvPr id="1363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63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U5 </a:t>
            </a:r>
            <a:r>
              <a:rPr lang="zh-CN" altLang="en-US" dirty="0"/>
              <a:t>的极性可以自己任意设定，此处设置成左正右负；注意结果的值要一一对应</a:t>
            </a:r>
            <a:endParaRPr lang="zh-CN" altLang="zh-CN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EF51E360-3026-4B70-B26B-52B00105B174}" type="slidenum">
              <a:rPr lang="en-US" altLang="zh-CN"/>
              <a:t>17</a:t>
            </a:fld>
            <a:endParaRPr lang="en-US" altLang="zh-CN"/>
          </a:p>
        </p:txBody>
      </p:sp>
      <p:sp>
        <p:nvSpPr>
          <p:cNvPr id="1364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64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计算电压时，以电压降的方向为正，</a:t>
            </a:r>
            <a:r>
              <a:rPr lang="en-US" altLang="zh-CN" dirty="0" err="1"/>
              <a:t>Uab</a:t>
            </a:r>
            <a:r>
              <a:rPr lang="zh-CN" altLang="en-US" dirty="0"/>
              <a:t>是求</a:t>
            </a:r>
            <a:r>
              <a:rPr lang="en-US" altLang="zh-CN" dirty="0"/>
              <a:t>a</a:t>
            </a:r>
            <a:r>
              <a:rPr lang="zh-CN" altLang="en-US" dirty="0"/>
              <a:t>到</a:t>
            </a:r>
            <a:r>
              <a:rPr lang="en-US" altLang="zh-CN" dirty="0"/>
              <a:t>b</a:t>
            </a:r>
            <a:r>
              <a:rPr lang="zh-CN" altLang="en-US" dirty="0"/>
              <a:t>的电压，以</a:t>
            </a:r>
            <a:r>
              <a:rPr lang="en-US" altLang="zh-CN" dirty="0"/>
              <a:t>a</a:t>
            </a:r>
            <a:r>
              <a:rPr lang="zh-CN" altLang="en-US" dirty="0"/>
              <a:t>到</a:t>
            </a:r>
            <a:r>
              <a:rPr lang="en-US" altLang="zh-CN" dirty="0"/>
              <a:t>b</a:t>
            </a:r>
            <a:r>
              <a:rPr lang="zh-CN" altLang="en-US" dirty="0"/>
              <a:t>的方向为电压参考方向</a:t>
            </a:r>
            <a:endParaRPr lang="zh-CN" altLang="zh-CN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BFDD8F26-502E-4566-9215-B56E75F54524}" type="slidenum">
              <a:rPr lang="en-US" altLang="zh-CN"/>
              <a:t>18</a:t>
            </a:fld>
            <a:endParaRPr lang="en-US" altLang="zh-CN"/>
          </a:p>
        </p:txBody>
      </p:sp>
      <p:sp>
        <p:nvSpPr>
          <p:cNvPr id="351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51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5D39CBC-F439-4ED3-BAE8-A2FEF4411736}" type="slidenum">
              <a:rPr lang="en-US" altLang="zh-CN"/>
              <a:t>19</a:t>
            </a:fld>
            <a:endParaRPr lang="en-US" altLang="zh-CN"/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213EC372-D656-4E54-93FA-98E4BB427D48}" type="slidenum">
              <a:rPr lang="en-US" altLang="zh-CN"/>
              <a:t>2</a:t>
            </a:fld>
            <a:endParaRPr lang="en-US" altLang="zh-CN"/>
          </a:p>
        </p:txBody>
      </p:sp>
      <p:sp>
        <p:nvSpPr>
          <p:cNvPr id="1437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437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CF64A760-BB8C-47BC-8A15-0EF1E96DD9BF}" type="slidenum">
              <a:rPr lang="en-US" altLang="zh-CN"/>
              <a:t>20</a:t>
            </a:fld>
            <a:endParaRPr lang="en-US" altLang="zh-CN"/>
          </a:p>
        </p:txBody>
      </p:sp>
      <p:sp>
        <p:nvSpPr>
          <p:cNvPr id="354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54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F9E990A0-0D4D-4DC8-9665-2E96A0FF25AE}" type="slidenum">
              <a:rPr lang="en-US" altLang="zh-CN"/>
              <a:t>22</a:t>
            </a:fld>
            <a:endParaRPr lang="en-US" altLang="zh-CN"/>
          </a:p>
        </p:txBody>
      </p:sp>
      <p:sp>
        <p:nvSpPr>
          <p:cNvPr id="355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55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886636ED-D065-453F-828F-C11C881D9C12}" type="slidenum">
              <a:rPr lang="en-US" altLang="zh-CN"/>
              <a:t>23</a:t>
            </a:fld>
            <a:endParaRPr lang="en-US" altLang="zh-CN"/>
          </a:p>
        </p:txBody>
      </p:sp>
      <p:sp>
        <p:nvSpPr>
          <p:cNvPr id="1369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69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9D9B9044-5704-4FA8-A01B-392097BDC3EA}" type="slidenum">
              <a:rPr lang="en-US" altLang="zh-CN"/>
              <a:t>24</a:t>
            </a:fld>
            <a:endParaRPr lang="en-US" altLang="zh-CN"/>
          </a:p>
        </p:txBody>
      </p:sp>
      <p:sp>
        <p:nvSpPr>
          <p:cNvPr id="1244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441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BB2E8C37-0D03-4F8A-9D03-F7E486A6EDF1}" type="slidenum">
              <a:rPr lang="en-US" altLang="zh-CN"/>
              <a:t>25</a:t>
            </a:fld>
            <a:endParaRPr lang="en-US" altLang="zh-CN"/>
          </a:p>
        </p:txBody>
      </p:sp>
      <p:sp>
        <p:nvSpPr>
          <p:cNvPr id="1245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45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/>
              <a:t>提问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B8A2B8-4365-4D6B-A11A-BB1FA2A03FA4}" type="slidenum">
              <a:rPr lang="en-US" altLang="zh-CN"/>
              <a:t>26</a:t>
            </a:fld>
            <a:endParaRPr lang="en-US" altLang="zh-CN"/>
          </a:p>
        </p:txBody>
      </p:sp>
      <p:sp>
        <p:nvSpPr>
          <p:cNvPr id="361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61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43293AA6-0BBF-4DA9-9365-BB3875BC6B4D}" type="slidenum">
              <a:rPr lang="en-US" altLang="zh-CN"/>
              <a:t>27</a:t>
            </a:fld>
            <a:endParaRPr lang="en-US" altLang="zh-CN"/>
          </a:p>
        </p:txBody>
      </p:sp>
      <p:sp>
        <p:nvSpPr>
          <p:cNvPr id="1219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19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BDB4E5A0-1955-4618-8CA7-F2D66B34D769}" type="slidenum">
              <a:rPr lang="en-US" altLang="zh-CN"/>
              <a:t>30</a:t>
            </a:fld>
            <a:endParaRPr lang="en-US" altLang="zh-CN"/>
          </a:p>
        </p:txBody>
      </p:sp>
      <p:sp>
        <p:nvSpPr>
          <p:cNvPr id="3778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778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217A6E43-1285-41BC-A0CC-664A479233A4}" type="slidenum">
              <a:rPr lang="en-US" altLang="zh-CN"/>
              <a:t>31</a:t>
            </a:fld>
            <a:endParaRPr lang="en-US" altLang="zh-CN"/>
          </a:p>
        </p:txBody>
      </p:sp>
      <p:sp>
        <p:nvSpPr>
          <p:cNvPr id="1255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55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ri1</a:t>
            </a:r>
            <a:r>
              <a:rPr lang="zh-CN" altLang="en-US" dirty="0"/>
              <a:t>是电压值</a:t>
            </a:r>
            <a:endParaRPr lang="en-US" altLang="zh-CN" dirty="0"/>
          </a:p>
          <a:p>
            <a:r>
              <a:rPr lang="en-US" altLang="zh-CN" dirty="0"/>
              <a:t>I2</a:t>
            </a:r>
            <a:r>
              <a:rPr lang="zh-CN" altLang="en-US" dirty="0"/>
              <a:t>和</a:t>
            </a:r>
            <a:r>
              <a:rPr lang="en-US" altLang="zh-CN" dirty="0"/>
              <a:t>U2 </a:t>
            </a:r>
            <a:r>
              <a:rPr lang="zh-CN" altLang="en-US" dirty="0"/>
              <a:t>是路端电流和电压吗？？？</a:t>
            </a:r>
            <a:endParaRPr lang="zh-CN" altLang="zh-CN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F2C8105A-00F2-4630-BFFC-C9672AE6D680}" type="slidenum">
              <a:rPr lang="en-US" altLang="zh-CN"/>
              <a:t>32</a:t>
            </a:fld>
            <a:endParaRPr lang="en-US" altLang="zh-CN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FA761BA9-3A83-4286-8451-A62F956C7AB1}" type="slidenum">
              <a:rPr lang="en-US" altLang="zh-CN"/>
              <a:t>3</a:t>
            </a:fld>
            <a:endParaRPr lang="en-US" altLang="zh-CN"/>
          </a:p>
        </p:txBody>
      </p:sp>
      <p:sp>
        <p:nvSpPr>
          <p:cNvPr id="1441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441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2360FFB8-F8F4-454F-9702-F724A99D6CF6}" type="slidenum">
              <a:rPr lang="en-US" altLang="zh-CN"/>
              <a:t>33</a:t>
            </a:fld>
            <a:endParaRPr lang="en-US" altLang="zh-CN"/>
          </a:p>
        </p:txBody>
      </p:sp>
      <p:sp>
        <p:nvSpPr>
          <p:cNvPr id="1259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59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由此题可见，并非所有电压源都产生功率</a:t>
            </a:r>
            <a:endParaRPr lang="zh-CN" altLang="zh-CN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B09B86B-442C-4A8B-BF01-BCAFA2B164B7}" type="slidenum">
              <a:rPr lang="en-US" altLang="zh-CN"/>
              <a:t>34</a:t>
            </a:fld>
            <a:endParaRPr lang="en-US" altLang="zh-CN"/>
          </a:p>
        </p:txBody>
      </p:sp>
      <p:sp>
        <p:nvSpPr>
          <p:cNvPr id="381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819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电位以电压降的值为正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5974F2-B5E7-4247-BEE5-28454831F699}" type="slidenum">
              <a:rPr lang="en-US" altLang="zh-CN" smtClean="0"/>
              <a:t>36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773939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前两个式子是对两个顺时针绕行方向列电压升</a:t>
            </a:r>
            <a:r>
              <a:rPr lang="en-US" altLang="zh-CN" dirty="0"/>
              <a:t>=</a:t>
            </a:r>
            <a:r>
              <a:rPr lang="zh-CN" altLang="en-US" dirty="0"/>
              <a:t>电压降的式子</a:t>
            </a:r>
            <a:r>
              <a:rPr lang="en-US" altLang="zh-CN" dirty="0"/>
              <a:t>KVL</a:t>
            </a:r>
            <a:r>
              <a:rPr lang="zh-CN" altLang="en-US" dirty="0"/>
              <a:t>，最后一个是电流</a:t>
            </a:r>
            <a:r>
              <a:rPr lang="en-US" altLang="zh-CN" dirty="0"/>
              <a:t>KCL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5974F2-B5E7-4247-BEE5-28454831F699}" type="slidenum">
              <a:rPr lang="en-US" altLang="zh-CN" smtClean="0"/>
              <a:t>38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438270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B7E300B0-4711-4D24-B0B8-54C9EEC91DE5}" type="slidenum">
              <a:rPr lang="en-US" altLang="zh-CN"/>
              <a:t>40</a:t>
            </a:fld>
            <a:endParaRPr lang="en-US" altLang="zh-CN"/>
          </a:p>
        </p:txBody>
      </p:sp>
      <p:sp>
        <p:nvSpPr>
          <p:cNvPr id="149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498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DFF5EEF4-7A4E-428E-950B-EF268639CD08}" type="slidenum">
              <a:rPr lang="en-US" altLang="zh-CN"/>
              <a:t>4</a:t>
            </a:fld>
            <a:endParaRPr lang="en-US" altLang="zh-CN"/>
          </a:p>
        </p:txBody>
      </p:sp>
      <p:sp>
        <p:nvSpPr>
          <p:cNvPr id="335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35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D5E909B6-1D2B-487C-AEAB-0B8FA602A9FC}" type="slidenum">
              <a:rPr lang="en-US" altLang="zh-CN"/>
              <a:t>5</a:t>
            </a:fld>
            <a:endParaRPr lang="en-US" altLang="zh-CN"/>
          </a:p>
        </p:txBody>
      </p:sp>
      <p:sp>
        <p:nvSpPr>
          <p:cNvPr id="135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57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DD0A3A0-2D9A-408A-9B62-40BC64CF602C}" type="slidenum">
              <a:rPr lang="en-US" altLang="zh-CN"/>
              <a:t>6</a:t>
            </a:fld>
            <a:endParaRPr lang="en-US" altLang="zh-CN"/>
          </a:p>
        </p:txBody>
      </p:sp>
      <p:sp>
        <p:nvSpPr>
          <p:cNvPr id="337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37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做题时要设定极性（</a:t>
            </a:r>
            <a:r>
              <a:rPr lang="en-US" altLang="zh-CN" dirty="0"/>
              <a:t>+-</a:t>
            </a:r>
            <a:r>
              <a:rPr lang="zh-CN" altLang="en-US" dirty="0"/>
              <a:t>）</a:t>
            </a:r>
            <a:endParaRPr lang="en-US" altLang="zh-CN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F76355C5-7C94-4A8B-954C-5FBB9B9A0133}" type="slidenum">
              <a:rPr lang="en-US" altLang="zh-CN"/>
              <a:t>7</a:t>
            </a:fld>
            <a:endParaRPr lang="en-US" altLang="zh-CN"/>
          </a:p>
        </p:txBody>
      </p:sp>
      <p:sp>
        <p:nvSpPr>
          <p:cNvPr id="135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58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FD73EA52-89BC-4974-B88B-2EFF750175EA}" type="slidenum">
              <a:rPr lang="en-US" altLang="zh-CN"/>
              <a:t>8</a:t>
            </a:fld>
            <a:endParaRPr lang="en-US" altLang="zh-CN"/>
          </a:p>
        </p:txBody>
      </p:sp>
      <p:sp>
        <p:nvSpPr>
          <p:cNvPr id="1239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39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关联参考方向：电流向着电压降的方向；非关联参考方向：电流</a:t>
            </a:r>
            <a:r>
              <a:rPr lang="zh-CN" altLang="en-US"/>
              <a:t>向着电压升的</a:t>
            </a:r>
            <a:r>
              <a:rPr lang="zh-CN" altLang="en-US" dirty="0"/>
              <a:t>方向；</a:t>
            </a:r>
            <a:endParaRPr lang="zh-CN" altLang="zh-CN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58DBEB9-A653-4A13-9DDA-021F4148B22A}" type="slidenum">
              <a:rPr lang="en-US" altLang="zh-CN"/>
              <a:t>9</a:t>
            </a:fld>
            <a:endParaRPr lang="en-US" altLang="zh-CN"/>
          </a:p>
        </p:txBody>
      </p:sp>
      <p:sp>
        <p:nvSpPr>
          <p:cNvPr id="342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42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7" name="Freeform 3"/>
          <p:cNvSpPr/>
          <p:nvPr/>
        </p:nvSpPr>
        <p:spPr bwMode="white">
          <a:xfrm>
            <a:off x="-9525" y="4489450"/>
            <a:ext cx="5754688" cy="2368550"/>
          </a:xfrm>
          <a:custGeom>
            <a:avLst/>
            <a:gdLst>
              <a:gd name="T0" fmla="*/ 0 w 3625"/>
              <a:gd name="T1" fmla="*/ 1491 h 1492"/>
              <a:gd name="T2" fmla="*/ 0 w 3625"/>
              <a:gd name="T3" fmla="*/ 0 h 1492"/>
              <a:gd name="T4" fmla="*/ 171 w 3625"/>
              <a:gd name="T5" fmla="*/ 3 h 1492"/>
              <a:gd name="T6" fmla="*/ 355 w 3625"/>
              <a:gd name="T7" fmla="*/ 9 h 1492"/>
              <a:gd name="T8" fmla="*/ 499 w 3625"/>
              <a:gd name="T9" fmla="*/ 21 h 1492"/>
              <a:gd name="T10" fmla="*/ 650 w 3625"/>
              <a:gd name="T11" fmla="*/ 36 h 1492"/>
              <a:gd name="T12" fmla="*/ 809 w 3625"/>
              <a:gd name="T13" fmla="*/ 54 h 1492"/>
              <a:gd name="T14" fmla="*/ 957 w 3625"/>
              <a:gd name="T15" fmla="*/ 78 h 1492"/>
              <a:gd name="T16" fmla="*/ 1119 w 3625"/>
              <a:gd name="T17" fmla="*/ 105 h 1492"/>
              <a:gd name="T18" fmla="*/ 1261 w 3625"/>
              <a:gd name="T19" fmla="*/ 133 h 1492"/>
              <a:gd name="T20" fmla="*/ 1441 w 3625"/>
              <a:gd name="T21" fmla="*/ 175 h 1492"/>
              <a:gd name="T22" fmla="*/ 1598 w 3625"/>
              <a:gd name="T23" fmla="*/ 217 h 1492"/>
              <a:gd name="T24" fmla="*/ 1763 w 3625"/>
              <a:gd name="T25" fmla="*/ 269 h 1492"/>
              <a:gd name="T26" fmla="*/ 1887 w 3625"/>
              <a:gd name="T27" fmla="*/ 308 h 1492"/>
              <a:gd name="T28" fmla="*/ 2085 w 3625"/>
              <a:gd name="T29" fmla="*/ 384 h 1492"/>
              <a:gd name="T30" fmla="*/ 2230 w 3625"/>
              <a:gd name="T31" fmla="*/ 444 h 1492"/>
              <a:gd name="T32" fmla="*/ 2456 w 3625"/>
              <a:gd name="T33" fmla="*/ 547 h 1492"/>
              <a:gd name="T34" fmla="*/ 2666 w 3625"/>
              <a:gd name="T35" fmla="*/ 662 h 1492"/>
              <a:gd name="T36" fmla="*/ 2859 w 3625"/>
              <a:gd name="T37" fmla="*/ 786 h 1492"/>
              <a:gd name="T38" fmla="*/ 3046 w 3625"/>
              <a:gd name="T39" fmla="*/ 920 h 1492"/>
              <a:gd name="T40" fmla="*/ 3193 w 3625"/>
              <a:gd name="T41" fmla="*/ 1038 h 1492"/>
              <a:gd name="T42" fmla="*/ 3332 w 3625"/>
              <a:gd name="T43" fmla="*/ 1168 h 1492"/>
              <a:gd name="T44" fmla="*/ 3440 w 3625"/>
              <a:gd name="T45" fmla="*/ 1280 h 1492"/>
              <a:gd name="T46" fmla="*/ 3524 w 3625"/>
              <a:gd name="T47" fmla="*/ 1380 h 1492"/>
              <a:gd name="T48" fmla="*/ 3624 w 3625"/>
              <a:gd name="T49" fmla="*/ 1491 h 1492"/>
              <a:gd name="T50" fmla="*/ 3608 w 3625"/>
              <a:gd name="T51" fmla="*/ 1491 h 1492"/>
              <a:gd name="T52" fmla="*/ 0 w 3625"/>
              <a:gd name="T53" fmla="*/ 1491 h 1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625" h="1492">
                <a:moveTo>
                  <a:pt x="0" y="1491"/>
                </a:moveTo>
                <a:lnTo>
                  <a:pt x="0" y="0"/>
                </a:lnTo>
                <a:lnTo>
                  <a:pt x="171" y="3"/>
                </a:lnTo>
                <a:lnTo>
                  <a:pt x="355" y="9"/>
                </a:lnTo>
                <a:lnTo>
                  <a:pt x="499" y="21"/>
                </a:lnTo>
                <a:lnTo>
                  <a:pt x="650" y="36"/>
                </a:lnTo>
                <a:lnTo>
                  <a:pt x="809" y="54"/>
                </a:lnTo>
                <a:lnTo>
                  <a:pt x="957" y="78"/>
                </a:lnTo>
                <a:lnTo>
                  <a:pt x="1119" y="105"/>
                </a:lnTo>
                <a:lnTo>
                  <a:pt x="1261" y="133"/>
                </a:lnTo>
                <a:lnTo>
                  <a:pt x="1441" y="175"/>
                </a:lnTo>
                <a:lnTo>
                  <a:pt x="1598" y="217"/>
                </a:lnTo>
                <a:lnTo>
                  <a:pt x="1763" y="269"/>
                </a:lnTo>
                <a:lnTo>
                  <a:pt x="1887" y="308"/>
                </a:lnTo>
                <a:lnTo>
                  <a:pt x="2085" y="384"/>
                </a:lnTo>
                <a:lnTo>
                  <a:pt x="2230" y="444"/>
                </a:lnTo>
                <a:lnTo>
                  <a:pt x="2456" y="547"/>
                </a:lnTo>
                <a:lnTo>
                  <a:pt x="2666" y="662"/>
                </a:lnTo>
                <a:lnTo>
                  <a:pt x="2859" y="786"/>
                </a:lnTo>
                <a:lnTo>
                  <a:pt x="3046" y="920"/>
                </a:lnTo>
                <a:lnTo>
                  <a:pt x="3193" y="1038"/>
                </a:lnTo>
                <a:lnTo>
                  <a:pt x="3332" y="1168"/>
                </a:lnTo>
                <a:lnTo>
                  <a:pt x="3440" y="1280"/>
                </a:lnTo>
                <a:lnTo>
                  <a:pt x="3524" y="1380"/>
                </a:lnTo>
                <a:lnTo>
                  <a:pt x="3624" y="1491"/>
                </a:lnTo>
                <a:lnTo>
                  <a:pt x="3608" y="1491"/>
                </a:lnTo>
                <a:lnTo>
                  <a:pt x="0" y="1491"/>
                </a:lnTo>
              </a:path>
            </a:pathLst>
          </a:cu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5588" name="Freeform 4"/>
          <p:cNvSpPr/>
          <p:nvPr/>
        </p:nvSpPr>
        <p:spPr bwMode="white">
          <a:xfrm>
            <a:off x="0" y="3817938"/>
            <a:ext cx="8164513" cy="3019425"/>
          </a:xfrm>
          <a:custGeom>
            <a:avLst/>
            <a:gdLst>
              <a:gd name="T0" fmla="*/ 2718 w 5143"/>
              <a:gd name="T1" fmla="*/ 405 h 1902"/>
              <a:gd name="T2" fmla="*/ 2466 w 5143"/>
              <a:gd name="T3" fmla="*/ 333 h 1902"/>
              <a:gd name="T4" fmla="*/ 2202 w 5143"/>
              <a:gd name="T5" fmla="*/ 261 h 1902"/>
              <a:gd name="T6" fmla="*/ 1929 w 5143"/>
              <a:gd name="T7" fmla="*/ 198 h 1902"/>
              <a:gd name="T8" fmla="*/ 1695 w 5143"/>
              <a:gd name="T9" fmla="*/ 153 h 1902"/>
              <a:gd name="T10" fmla="*/ 1434 w 5143"/>
              <a:gd name="T11" fmla="*/ 111 h 1902"/>
              <a:gd name="T12" fmla="*/ 1188 w 5143"/>
              <a:gd name="T13" fmla="*/ 75 h 1902"/>
              <a:gd name="T14" fmla="*/ 957 w 5143"/>
              <a:gd name="T15" fmla="*/ 48 h 1902"/>
              <a:gd name="T16" fmla="*/ 747 w 5143"/>
              <a:gd name="T17" fmla="*/ 30 h 1902"/>
              <a:gd name="T18" fmla="*/ 501 w 5143"/>
              <a:gd name="T19" fmla="*/ 15 h 1902"/>
              <a:gd name="T20" fmla="*/ 246 w 5143"/>
              <a:gd name="T21" fmla="*/ 3 h 1902"/>
              <a:gd name="T22" fmla="*/ 0 w 5143"/>
              <a:gd name="T23" fmla="*/ 0 h 1902"/>
              <a:gd name="T24" fmla="*/ 0 w 5143"/>
              <a:gd name="T25" fmla="*/ 275 h 1902"/>
              <a:gd name="T26" fmla="*/ 0 w 5143"/>
              <a:gd name="T27" fmla="*/ 345 h 1902"/>
              <a:gd name="T28" fmla="*/ 0 w 5143"/>
              <a:gd name="T29" fmla="*/ 275 h 1902"/>
              <a:gd name="T30" fmla="*/ 0 w 5143"/>
              <a:gd name="T31" fmla="*/ 342 h 1902"/>
              <a:gd name="T32" fmla="*/ 339 w 5143"/>
              <a:gd name="T33" fmla="*/ 351 h 1902"/>
              <a:gd name="T34" fmla="*/ 606 w 5143"/>
              <a:gd name="T35" fmla="*/ 372 h 1902"/>
              <a:gd name="T36" fmla="*/ 852 w 5143"/>
              <a:gd name="T37" fmla="*/ 399 h 1902"/>
              <a:gd name="T38" fmla="*/ 1068 w 5143"/>
              <a:gd name="T39" fmla="*/ 435 h 1902"/>
              <a:gd name="T40" fmla="*/ 1275 w 5143"/>
              <a:gd name="T41" fmla="*/ 474 h 1902"/>
              <a:gd name="T42" fmla="*/ 1545 w 5143"/>
              <a:gd name="T43" fmla="*/ 540 h 1902"/>
              <a:gd name="T44" fmla="*/ 1761 w 5143"/>
              <a:gd name="T45" fmla="*/ 603 h 1902"/>
              <a:gd name="T46" fmla="*/ 1971 w 5143"/>
              <a:gd name="T47" fmla="*/ 678 h 1902"/>
              <a:gd name="T48" fmla="*/ 2166 w 5143"/>
              <a:gd name="T49" fmla="*/ 747 h 1902"/>
              <a:gd name="T50" fmla="*/ 2397 w 5143"/>
              <a:gd name="T51" fmla="*/ 852 h 1902"/>
              <a:gd name="T52" fmla="*/ 2613 w 5143"/>
              <a:gd name="T53" fmla="*/ 960 h 1902"/>
              <a:gd name="T54" fmla="*/ 2832 w 5143"/>
              <a:gd name="T55" fmla="*/ 1095 h 1902"/>
              <a:gd name="T56" fmla="*/ 3012 w 5143"/>
              <a:gd name="T57" fmla="*/ 1212 h 1902"/>
              <a:gd name="T58" fmla="*/ 3186 w 5143"/>
              <a:gd name="T59" fmla="*/ 1347 h 1902"/>
              <a:gd name="T60" fmla="*/ 3351 w 5143"/>
              <a:gd name="T61" fmla="*/ 1497 h 1902"/>
              <a:gd name="T62" fmla="*/ 3480 w 5143"/>
              <a:gd name="T63" fmla="*/ 1629 h 1902"/>
              <a:gd name="T64" fmla="*/ 3612 w 5143"/>
              <a:gd name="T65" fmla="*/ 1785 h 1902"/>
              <a:gd name="T66" fmla="*/ 3699 w 5143"/>
              <a:gd name="T67" fmla="*/ 1901 h 1902"/>
              <a:gd name="T68" fmla="*/ 5142 w 5143"/>
              <a:gd name="T69" fmla="*/ 1901 h 1902"/>
              <a:gd name="T70" fmla="*/ 5076 w 5143"/>
              <a:gd name="T71" fmla="*/ 1827 h 1902"/>
              <a:gd name="T72" fmla="*/ 4968 w 5143"/>
              <a:gd name="T73" fmla="*/ 1707 h 1902"/>
              <a:gd name="T74" fmla="*/ 4797 w 5143"/>
              <a:gd name="T75" fmla="*/ 1539 h 1902"/>
              <a:gd name="T76" fmla="*/ 4617 w 5143"/>
              <a:gd name="T77" fmla="*/ 1383 h 1902"/>
              <a:gd name="T78" fmla="*/ 4410 w 5143"/>
              <a:gd name="T79" fmla="*/ 1221 h 1902"/>
              <a:gd name="T80" fmla="*/ 4185 w 5143"/>
              <a:gd name="T81" fmla="*/ 1071 h 1902"/>
              <a:gd name="T82" fmla="*/ 3960 w 5143"/>
              <a:gd name="T83" fmla="*/ 939 h 1902"/>
              <a:gd name="T84" fmla="*/ 3708 w 5143"/>
              <a:gd name="T85" fmla="*/ 801 h 1902"/>
              <a:gd name="T86" fmla="*/ 3492 w 5143"/>
              <a:gd name="T87" fmla="*/ 702 h 1902"/>
              <a:gd name="T88" fmla="*/ 3231 w 5143"/>
              <a:gd name="T89" fmla="*/ 588 h 1902"/>
              <a:gd name="T90" fmla="*/ 2964 w 5143"/>
              <a:gd name="T91" fmla="*/ 489 h 1902"/>
              <a:gd name="T92" fmla="*/ 2718 w 5143"/>
              <a:gd name="T93" fmla="*/ 405 h 19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5143" h="1902">
                <a:moveTo>
                  <a:pt x="2718" y="405"/>
                </a:moveTo>
                <a:lnTo>
                  <a:pt x="2466" y="333"/>
                </a:lnTo>
                <a:lnTo>
                  <a:pt x="2202" y="261"/>
                </a:lnTo>
                <a:lnTo>
                  <a:pt x="1929" y="198"/>
                </a:lnTo>
                <a:lnTo>
                  <a:pt x="1695" y="153"/>
                </a:lnTo>
                <a:lnTo>
                  <a:pt x="1434" y="111"/>
                </a:lnTo>
                <a:lnTo>
                  <a:pt x="1188" y="75"/>
                </a:lnTo>
                <a:lnTo>
                  <a:pt x="957" y="48"/>
                </a:lnTo>
                <a:lnTo>
                  <a:pt x="747" y="30"/>
                </a:lnTo>
                <a:lnTo>
                  <a:pt x="501" y="15"/>
                </a:lnTo>
                <a:lnTo>
                  <a:pt x="246" y="3"/>
                </a:lnTo>
                <a:lnTo>
                  <a:pt x="0" y="0"/>
                </a:lnTo>
                <a:lnTo>
                  <a:pt x="0" y="275"/>
                </a:lnTo>
                <a:lnTo>
                  <a:pt x="0" y="345"/>
                </a:lnTo>
                <a:lnTo>
                  <a:pt x="0" y="275"/>
                </a:lnTo>
                <a:lnTo>
                  <a:pt x="0" y="342"/>
                </a:lnTo>
                <a:lnTo>
                  <a:pt x="339" y="351"/>
                </a:lnTo>
                <a:lnTo>
                  <a:pt x="606" y="372"/>
                </a:lnTo>
                <a:lnTo>
                  <a:pt x="852" y="399"/>
                </a:lnTo>
                <a:lnTo>
                  <a:pt x="1068" y="435"/>
                </a:lnTo>
                <a:lnTo>
                  <a:pt x="1275" y="474"/>
                </a:lnTo>
                <a:lnTo>
                  <a:pt x="1545" y="540"/>
                </a:lnTo>
                <a:lnTo>
                  <a:pt x="1761" y="603"/>
                </a:lnTo>
                <a:lnTo>
                  <a:pt x="1971" y="678"/>
                </a:lnTo>
                <a:lnTo>
                  <a:pt x="2166" y="747"/>
                </a:lnTo>
                <a:lnTo>
                  <a:pt x="2397" y="852"/>
                </a:lnTo>
                <a:lnTo>
                  <a:pt x="2613" y="960"/>
                </a:lnTo>
                <a:lnTo>
                  <a:pt x="2832" y="1095"/>
                </a:lnTo>
                <a:lnTo>
                  <a:pt x="3012" y="1212"/>
                </a:lnTo>
                <a:lnTo>
                  <a:pt x="3186" y="1347"/>
                </a:lnTo>
                <a:lnTo>
                  <a:pt x="3351" y="1497"/>
                </a:lnTo>
                <a:lnTo>
                  <a:pt x="3480" y="1629"/>
                </a:lnTo>
                <a:lnTo>
                  <a:pt x="3612" y="1785"/>
                </a:lnTo>
                <a:lnTo>
                  <a:pt x="3699" y="1901"/>
                </a:lnTo>
                <a:lnTo>
                  <a:pt x="5142" y="1901"/>
                </a:lnTo>
                <a:lnTo>
                  <a:pt x="5076" y="1827"/>
                </a:lnTo>
                <a:lnTo>
                  <a:pt x="4968" y="1707"/>
                </a:lnTo>
                <a:lnTo>
                  <a:pt x="4797" y="1539"/>
                </a:lnTo>
                <a:lnTo>
                  <a:pt x="4617" y="1383"/>
                </a:lnTo>
                <a:lnTo>
                  <a:pt x="4410" y="1221"/>
                </a:lnTo>
                <a:lnTo>
                  <a:pt x="4185" y="1071"/>
                </a:lnTo>
                <a:lnTo>
                  <a:pt x="3960" y="939"/>
                </a:lnTo>
                <a:lnTo>
                  <a:pt x="3708" y="801"/>
                </a:lnTo>
                <a:lnTo>
                  <a:pt x="3492" y="702"/>
                </a:lnTo>
                <a:lnTo>
                  <a:pt x="3231" y="588"/>
                </a:lnTo>
                <a:lnTo>
                  <a:pt x="2964" y="489"/>
                </a:lnTo>
                <a:lnTo>
                  <a:pt x="2718" y="405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589" name="Freeform 5"/>
          <p:cNvSpPr/>
          <p:nvPr/>
        </p:nvSpPr>
        <p:spPr bwMode="white">
          <a:xfrm>
            <a:off x="0" y="3146425"/>
            <a:ext cx="9144000" cy="3690938"/>
          </a:xfrm>
          <a:custGeom>
            <a:avLst/>
            <a:gdLst>
              <a:gd name="T0" fmla="*/ 0 w 5760"/>
              <a:gd name="T1" fmla="*/ 0 h 2325"/>
              <a:gd name="T2" fmla="*/ 0 w 5760"/>
              <a:gd name="T3" fmla="*/ 339 h 2325"/>
              <a:gd name="T4" fmla="*/ 558 w 5760"/>
              <a:gd name="T5" fmla="*/ 357 h 2325"/>
              <a:gd name="T6" fmla="*/ 807 w 5760"/>
              <a:gd name="T7" fmla="*/ 375 h 2325"/>
              <a:gd name="T8" fmla="*/ 1056 w 5760"/>
              <a:gd name="T9" fmla="*/ 399 h 2325"/>
              <a:gd name="T10" fmla="*/ 1272 w 5760"/>
              <a:gd name="T11" fmla="*/ 426 h 2325"/>
              <a:gd name="T12" fmla="*/ 1539 w 5760"/>
              <a:gd name="T13" fmla="*/ 465 h 2325"/>
              <a:gd name="T14" fmla="*/ 1791 w 5760"/>
              <a:gd name="T15" fmla="*/ 510 h 2325"/>
              <a:gd name="T16" fmla="*/ 2076 w 5760"/>
              <a:gd name="T17" fmla="*/ 570 h 2325"/>
              <a:gd name="T18" fmla="*/ 2334 w 5760"/>
              <a:gd name="T19" fmla="*/ 630 h 2325"/>
              <a:gd name="T20" fmla="*/ 2544 w 5760"/>
              <a:gd name="T21" fmla="*/ 687 h 2325"/>
              <a:gd name="T22" fmla="*/ 2775 w 5760"/>
              <a:gd name="T23" fmla="*/ 759 h 2325"/>
              <a:gd name="T24" fmla="*/ 3003 w 5760"/>
              <a:gd name="T25" fmla="*/ 837 h 2325"/>
              <a:gd name="T26" fmla="*/ 3231 w 5760"/>
              <a:gd name="T27" fmla="*/ 924 h 2325"/>
              <a:gd name="T28" fmla="*/ 3438 w 5760"/>
              <a:gd name="T29" fmla="*/ 1005 h 2325"/>
              <a:gd name="T30" fmla="*/ 3663 w 5760"/>
              <a:gd name="T31" fmla="*/ 1110 h 2325"/>
              <a:gd name="T32" fmla="*/ 3903 w 5760"/>
              <a:gd name="T33" fmla="*/ 1233 h 2325"/>
              <a:gd name="T34" fmla="*/ 4149 w 5760"/>
              <a:gd name="T35" fmla="*/ 1374 h 2325"/>
              <a:gd name="T36" fmla="*/ 4353 w 5760"/>
              <a:gd name="T37" fmla="*/ 1506 h 2325"/>
              <a:gd name="T38" fmla="*/ 4491 w 5760"/>
              <a:gd name="T39" fmla="*/ 1602 h 2325"/>
              <a:gd name="T40" fmla="*/ 4668 w 5760"/>
              <a:gd name="T41" fmla="*/ 1740 h 2325"/>
              <a:gd name="T42" fmla="*/ 4824 w 5760"/>
              <a:gd name="T43" fmla="*/ 1875 h 2325"/>
              <a:gd name="T44" fmla="*/ 4968 w 5760"/>
              <a:gd name="T45" fmla="*/ 2016 h 2325"/>
              <a:gd name="T46" fmla="*/ 5100 w 5760"/>
              <a:gd name="T47" fmla="*/ 2154 h 2325"/>
              <a:gd name="T48" fmla="*/ 5238 w 5760"/>
              <a:gd name="T49" fmla="*/ 2324 h 2325"/>
              <a:gd name="T50" fmla="*/ 5759 w 5760"/>
              <a:gd name="T51" fmla="*/ 2324 h 2325"/>
              <a:gd name="T52" fmla="*/ 5759 w 5760"/>
              <a:gd name="T53" fmla="*/ 1245 h 2325"/>
              <a:gd name="T54" fmla="*/ 5580 w 5760"/>
              <a:gd name="T55" fmla="*/ 1119 h 2325"/>
              <a:gd name="T56" fmla="*/ 5400 w 5760"/>
              <a:gd name="T57" fmla="*/ 1020 h 2325"/>
              <a:gd name="T58" fmla="*/ 5205 w 5760"/>
              <a:gd name="T59" fmla="*/ 918 h 2325"/>
              <a:gd name="T60" fmla="*/ 5031 w 5760"/>
              <a:gd name="T61" fmla="*/ 837 h 2325"/>
              <a:gd name="T62" fmla="*/ 4866 w 5760"/>
              <a:gd name="T63" fmla="*/ 771 h 2325"/>
              <a:gd name="T64" fmla="*/ 4710 w 5760"/>
              <a:gd name="T65" fmla="*/ 711 h 2325"/>
              <a:gd name="T66" fmla="*/ 4545 w 5760"/>
              <a:gd name="T67" fmla="*/ 651 h 2325"/>
              <a:gd name="T68" fmla="*/ 4386 w 5760"/>
              <a:gd name="T69" fmla="*/ 600 h 2325"/>
              <a:gd name="T70" fmla="*/ 4248 w 5760"/>
              <a:gd name="T71" fmla="*/ 552 h 2325"/>
              <a:gd name="T72" fmla="*/ 3993 w 5760"/>
              <a:gd name="T73" fmla="*/ 483 h 2325"/>
              <a:gd name="T74" fmla="*/ 3777 w 5760"/>
              <a:gd name="T75" fmla="*/ 423 h 2325"/>
              <a:gd name="T76" fmla="*/ 3564 w 5760"/>
              <a:gd name="T77" fmla="*/ 375 h 2325"/>
              <a:gd name="T78" fmla="*/ 3282 w 5760"/>
              <a:gd name="T79" fmla="*/ 312 h 2325"/>
              <a:gd name="T80" fmla="*/ 3003 w 5760"/>
              <a:gd name="T81" fmla="*/ 261 h 2325"/>
              <a:gd name="T82" fmla="*/ 2733 w 5760"/>
              <a:gd name="T83" fmla="*/ 213 h 2325"/>
              <a:gd name="T84" fmla="*/ 2451 w 5760"/>
              <a:gd name="T85" fmla="*/ 171 h 2325"/>
              <a:gd name="T86" fmla="*/ 2211 w 5760"/>
              <a:gd name="T87" fmla="*/ 138 h 2325"/>
              <a:gd name="T88" fmla="*/ 1974 w 5760"/>
              <a:gd name="T89" fmla="*/ 108 h 2325"/>
              <a:gd name="T90" fmla="*/ 1665 w 5760"/>
              <a:gd name="T91" fmla="*/ 81 h 2325"/>
              <a:gd name="T92" fmla="*/ 1437 w 5760"/>
              <a:gd name="T93" fmla="*/ 60 h 2325"/>
              <a:gd name="T94" fmla="*/ 1125 w 5760"/>
              <a:gd name="T95" fmla="*/ 36 h 2325"/>
              <a:gd name="T96" fmla="*/ 828 w 5760"/>
              <a:gd name="T97" fmla="*/ 21 h 2325"/>
              <a:gd name="T98" fmla="*/ 558 w 5760"/>
              <a:gd name="T99" fmla="*/ 12 h 2325"/>
              <a:gd name="T100" fmla="*/ 282 w 5760"/>
              <a:gd name="T101" fmla="*/ 3 h 2325"/>
              <a:gd name="T102" fmla="*/ 0 w 5760"/>
              <a:gd name="T103" fmla="*/ 0 h 2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760" h="2325">
                <a:moveTo>
                  <a:pt x="0" y="0"/>
                </a:moveTo>
                <a:lnTo>
                  <a:pt x="0" y="339"/>
                </a:lnTo>
                <a:lnTo>
                  <a:pt x="558" y="357"/>
                </a:lnTo>
                <a:lnTo>
                  <a:pt x="807" y="375"/>
                </a:lnTo>
                <a:lnTo>
                  <a:pt x="1056" y="399"/>
                </a:lnTo>
                <a:lnTo>
                  <a:pt x="1272" y="426"/>
                </a:lnTo>
                <a:lnTo>
                  <a:pt x="1539" y="465"/>
                </a:lnTo>
                <a:lnTo>
                  <a:pt x="1791" y="510"/>
                </a:lnTo>
                <a:lnTo>
                  <a:pt x="2076" y="570"/>
                </a:lnTo>
                <a:lnTo>
                  <a:pt x="2334" y="630"/>
                </a:lnTo>
                <a:lnTo>
                  <a:pt x="2544" y="687"/>
                </a:lnTo>
                <a:lnTo>
                  <a:pt x="2775" y="759"/>
                </a:lnTo>
                <a:lnTo>
                  <a:pt x="3003" y="837"/>
                </a:lnTo>
                <a:lnTo>
                  <a:pt x="3231" y="924"/>
                </a:lnTo>
                <a:lnTo>
                  <a:pt x="3438" y="1005"/>
                </a:lnTo>
                <a:lnTo>
                  <a:pt x="3663" y="1110"/>
                </a:lnTo>
                <a:lnTo>
                  <a:pt x="3903" y="1233"/>
                </a:lnTo>
                <a:lnTo>
                  <a:pt x="4149" y="1374"/>
                </a:lnTo>
                <a:lnTo>
                  <a:pt x="4353" y="1506"/>
                </a:lnTo>
                <a:lnTo>
                  <a:pt x="4491" y="1602"/>
                </a:lnTo>
                <a:lnTo>
                  <a:pt x="4668" y="1740"/>
                </a:lnTo>
                <a:lnTo>
                  <a:pt x="4824" y="1875"/>
                </a:lnTo>
                <a:lnTo>
                  <a:pt x="4968" y="2016"/>
                </a:lnTo>
                <a:lnTo>
                  <a:pt x="5100" y="2154"/>
                </a:lnTo>
                <a:lnTo>
                  <a:pt x="5238" y="2324"/>
                </a:lnTo>
                <a:lnTo>
                  <a:pt x="5759" y="2324"/>
                </a:lnTo>
                <a:lnTo>
                  <a:pt x="5759" y="1245"/>
                </a:lnTo>
                <a:lnTo>
                  <a:pt x="5580" y="1119"/>
                </a:lnTo>
                <a:lnTo>
                  <a:pt x="5400" y="1020"/>
                </a:lnTo>
                <a:lnTo>
                  <a:pt x="5205" y="918"/>
                </a:lnTo>
                <a:lnTo>
                  <a:pt x="5031" y="837"/>
                </a:lnTo>
                <a:lnTo>
                  <a:pt x="4866" y="771"/>
                </a:lnTo>
                <a:lnTo>
                  <a:pt x="4710" y="711"/>
                </a:lnTo>
                <a:lnTo>
                  <a:pt x="4545" y="651"/>
                </a:lnTo>
                <a:lnTo>
                  <a:pt x="4386" y="600"/>
                </a:lnTo>
                <a:lnTo>
                  <a:pt x="4248" y="552"/>
                </a:lnTo>
                <a:lnTo>
                  <a:pt x="3993" y="483"/>
                </a:lnTo>
                <a:lnTo>
                  <a:pt x="3777" y="423"/>
                </a:lnTo>
                <a:lnTo>
                  <a:pt x="3564" y="375"/>
                </a:lnTo>
                <a:lnTo>
                  <a:pt x="3282" y="312"/>
                </a:lnTo>
                <a:lnTo>
                  <a:pt x="3003" y="261"/>
                </a:lnTo>
                <a:lnTo>
                  <a:pt x="2733" y="213"/>
                </a:lnTo>
                <a:lnTo>
                  <a:pt x="2451" y="171"/>
                </a:lnTo>
                <a:lnTo>
                  <a:pt x="2211" y="138"/>
                </a:lnTo>
                <a:lnTo>
                  <a:pt x="1974" y="108"/>
                </a:lnTo>
                <a:lnTo>
                  <a:pt x="1665" y="81"/>
                </a:lnTo>
                <a:lnTo>
                  <a:pt x="1437" y="60"/>
                </a:lnTo>
                <a:lnTo>
                  <a:pt x="1125" y="36"/>
                </a:lnTo>
                <a:lnTo>
                  <a:pt x="828" y="21"/>
                </a:lnTo>
                <a:lnTo>
                  <a:pt x="558" y="12"/>
                </a:lnTo>
                <a:lnTo>
                  <a:pt x="282" y="3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590" name="Freeform 6"/>
          <p:cNvSpPr/>
          <p:nvPr/>
        </p:nvSpPr>
        <p:spPr bwMode="white">
          <a:xfrm>
            <a:off x="0" y="2460625"/>
            <a:ext cx="9144000" cy="2497138"/>
          </a:xfrm>
          <a:custGeom>
            <a:avLst/>
            <a:gdLst>
              <a:gd name="T0" fmla="*/ 0 w 5760"/>
              <a:gd name="T1" fmla="*/ 0 h 1573"/>
              <a:gd name="T2" fmla="*/ 0 w 5760"/>
              <a:gd name="T3" fmla="*/ 351 h 1573"/>
              <a:gd name="T4" fmla="*/ 282 w 5760"/>
              <a:gd name="T5" fmla="*/ 357 h 1573"/>
              <a:gd name="T6" fmla="*/ 627 w 5760"/>
              <a:gd name="T7" fmla="*/ 363 h 1573"/>
              <a:gd name="T8" fmla="*/ 960 w 5760"/>
              <a:gd name="T9" fmla="*/ 375 h 1573"/>
              <a:gd name="T10" fmla="*/ 1218 w 5760"/>
              <a:gd name="T11" fmla="*/ 393 h 1573"/>
              <a:gd name="T12" fmla="*/ 1470 w 5760"/>
              <a:gd name="T13" fmla="*/ 411 h 1573"/>
              <a:gd name="T14" fmla="*/ 1746 w 5760"/>
              <a:gd name="T15" fmla="*/ 435 h 1573"/>
              <a:gd name="T16" fmla="*/ 2022 w 5760"/>
              <a:gd name="T17" fmla="*/ 462 h 1573"/>
              <a:gd name="T18" fmla="*/ 2340 w 5760"/>
              <a:gd name="T19" fmla="*/ 504 h 1573"/>
              <a:gd name="T20" fmla="*/ 2664 w 5760"/>
              <a:gd name="T21" fmla="*/ 549 h 1573"/>
              <a:gd name="T22" fmla="*/ 2952 w 5760"/>
              <a:gd name="T23" fmla="*/ 597 h 1573"/>
              <a:gd name="T24" fmla="*/ 3225 w 5760"/>
              <a:gd name="T25" fmla="*/ 648 h 1573"/>
              <a:gd name="T26" fmla="*/ 3513 w 5760"/>
              <a:gd name="T27" fmla="*/ 708 h 1573"/>
              <a:gd name="T28" fmla="*/ 3693 w 5760"/>
              <a:gd name="T29" fmla="*/ 750 h 1573"/>
              <a:gd name="T30" fmla="*/ 3936 w 5760"/>
              <a:gd name="T31" fmla="*/ 810 h 1573"/>
              <a:gd name="T32" fmla="*/ 4095 w 5760"/>
              <a:gd name="T33" fmla="*/ 855 h 1573"/>
              <a:gd name="T34" fmla="*/ 4281 w 5760"/>
              <a:gd name="T35" fmla="*/ 909 h 1573"/>
              <a:gd name="T36" fmla="*/ 4503 w 5760"/>
              <a:gd name="T37" fmla="*/ 981 h 1573"/>
              <a:gd name="T38" fmla="*/ 4704 w 5760"/>
              <a:gd name="T39" fmla="*/ 1053 h 1573"/>
              <a:gd name="T40" fmla="*/ 4911 w 5760"/>
              <a:gd name="T41" fmla="*/ 1131 h 1573"/>
              <a:gd name="T42" fmla="*/ 5073 w 5760"/>
              <a:gd name="T43" fmla="*/ 1197 h 1573"/>
              <a:gd name="T44" fmla="*/ 5256 w 5760"/>
              <a:gd name="T45" fmla="*/ 1281 h 1573"/>
              <a:gd name="T46" fmla="*/ 5475 w 5760"/>
              <a:gd name="T47" fmla="*/ 1401 h 1573"/>
              <a:gd name="T48" fmla="*/ 5628 w 5760"/>
              <a:gd name="T49" fmla="*/ 1482 h 1573"/>
              <a:gd name="T50" fmla="*/ 5759 w 5760"/>
              <a:gd name="T51" fmla="*/ 1572 h 1573"/>
              <a:gd name="T52" fmla="*/ 5759 w 5760"/>
              <a:gd name="T53" fmla="*/ 633 h 1573"/>
              <a:gd name="T54" fmla="*/ 5493 w 5760"/>
              <a:gd name="T55" fmla="*/ 570 h 1573"/>
              <a:gd name="T56" fmla="*/ 5214 w 5760"/>
              <a:gd name="T57" fmla="*/ 501 h 1573"/>
              <a:gd name="T58" fmla="*/ 4950 w 5760"/>
              <a:gd name="T59" fmla="*/ 444 h 1573"/>
              <a:gd name="T60" fmla="*/ 4701 w 5760"/>
              <a:gd name="T61" fmla="*/ 396 h 1573"/>
              <a:gd name="T62" fmla="*/ 4425 w 5760"/>
              <a:gd name="T63" fmla="*/ 348 h 1573"/>
              <a:gd name="T64" fmla="*/ 4110 w 5760"/>
              <a:gd name="T65" fmla="*/ 294 h 1573"/>
              <a:gd name="T66" fmla="*/ 3813 w 5760"/>
              <a:gd name="T67" fmla="*/ 252 h 1573"/>
              <a:gd name="T68" fmla="*/ 3549 w 5760"/>
              <a:gd name="T69" fmla="*/ 213 h 1573"/>
              <a:gd name="T70" fmla="*/ 3261 w 5760"/>
              <a:gd name="T71" fmla="*/ 183 h 1573"/>
              <a:gd name="T72" fmla="*/ 3015 w 5760"/>
              <a:gd name="T73" fmla="*/ 153 h 1573"/>
              <a:gd name="T74" fmla="*/ 2757 w 5760"/>
              <a:gd name="T75" fmla="*/ 129 h 1573"/>
              <a:gd name="T76" fmla="*/ 2520 w 5760"/>
              <a:gd name="T77" fmla="*/ 105 h 1573"/>
              <a:gd name="T78" fmla="*/ 2301 w 5760"/>
              <a:gd name="T79" fmla="*/ 87 h 1573"/>
              <a:gd name="T80" fmla="*/ 2013 w 5760"/>
              <a:gd name="T81" fmla="*/ 66 h 1573"/>
              <a:gd name="T82" fmla="*/ 1731 w 5760"/>
              <a:gd name="T83" fmla="*/ 48 h 1573"/>
              <a:gd name="T84" fmla="*/ 1524 w 5760"/>
              <a:gd name="T85" fmla="*/ 39 h 1573"/>
              <a:gd name="T86" fmla="*/ 1260 w 5760"/>
              <a:gd name="T87" fmla="*/ 27 h 1573"/>
              <a:gd name="T88" fmla="*/ 966 w 5760"/>
              <a:gd name="T89" fmla="*/ 15 h 1573"/>
              <a:gd name="T90" fmla="*/ 714 w 5760"/>
              <a:gd name="T91" fmla="*/ 12 h 1573"/>
              <a:gd name="T92" fmla="*/ 510 w 5760"/>
              <a:gd name="T93" fmla="*/ 6 h 1573"/>
              <a:gd name="T94" fmla="*/ 243 w 5760"/>
              <a:gd name="T95" fmla="*/ 0 h 1573"/>
              <a:gd name="T96" fmla="*/ 0 w 5760"/>
              <a:gd name="T97" fmla="*/ 0 h 15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760" h="1573">
                <a:moveTo>
                  <a:pt x="0" y="0"/>
                </a:moveTo>
                <a:lnTo>
                  <a:pt x="0" y="351"/>
                </a:lnTo>
                <a:lnTo>
                  <a:pt x="282" y="357"/>
                </a:lnTo>
                <a:lnTo>
                  <a:pt x="627" y="363"/>
                </a:lnTo>
                <a:lnTo>
                  <a:pt x="960" y="375"/>
                </a:lnTo>
                <a:lnTo>
                  <a:pt x="1218" y="393"/>
                </a:lnTo>
                <a:lnTo>
                  <a:pt x="1470" y="411"/>
                </a:lnTo>
                <a:lnTo>
                  <a:pt x="1746" y="435"/>
                </a:lnTo>
                <a:lnTo>
                  <a:pt x="2022" y="462"/>
                </a:lnTo>
                <a:lnTo>
                  <a:pt x="2340" y="504"/>
                </a:lnTo>
                <a:lnTo>
                  <a:pt x="2664" y="549"/>
                </a:lnTo>
                <a:lnTo>
                  <a:pt x="2952" y="597"/>
                </a:lnTo>
                <a:lnTo>
                  <a:pt x="3225" y="648"/>
                </a:lnTo>
                <a:lnTo>
                  <a:pt x="3513" y="708"/>
                </a:lnTo>
                <a:lnTo>
                  <a:pt x="3693" y="750"/>
                </a:lnTo>
                <a:lnTo>
                  <a:pt x="3936" y="810"/>
                </a:lnTo>
                <a:lnTo>
                  <a:pt x="4095" y="855"/>
                </a:lnTo>
                <a:lnTo>
                  <a:pt x="4281" y="909"/>
                </a:lnTo>
                <a:lnTo>
                  <a:pt x="4503" y="981"/>
                </a:lnTo>
                <a:lnTo>
                  <a:pt x="4704" y="1053"/>
                </a:lnTo>
                <a:lnTo>
                  <a:pt x="4911" y="1131"/>
                </a:lnTo>
                <a:lnTo>
                  <a:pt x="5073" y="1197"/>
                </a:lnTo>
                <a:lnTo>
                  <a:pt x="5256" y="1281"/>
                </a:lnTo>
                <a:lnTo>
                  <a:pt x="5475" y="1401"/>
                </a:lnTo>
                <a:lnTo>
                  <a:pt x="5628" y="1482"/>
                </a:lnTo>
                <a:lnTo>
                  <a:pt x="5759" y="1572"/>
                </a:lnTo>
                <a:lnTo>
                  <a:pt x="5759" y="633"/>
                </a:lnTo>
                <a:lnTo>
                  <a:pt x="5493" y="570"/>
                </a:lnTo>
                <a:lnTo>
                  <a:pt x="5214" y="501"/>
                </a:lnTo>
                <a:lnTo>
                  <a:pt x="4950" y="444"/>
                </a:lnTo>
                <a:lnTo>
                  <a:pt x="4701" y="396"/>
                </a:lnTo>
                <a:lnTo>
                  <a:pt x="4425" y="348"/>
                </a:lnTo>
                <a:lnTo>
                  <a:pt x="4110" y="294"/>
                </a:lnTo>
                <a:lnTo>
                  <a:pt x="3813" y="252"/>
                </a:lnTo>
                <a:lnTo>
                  <a:pt x="3549" y="213"/>
                </a:lnTo>
                <a:lnTo>
                  <a:pt x="3261" y="183"/>
                </a:lnTo>
                <a:lnTo>
                  <a:pt x="3015" y="153"/>
                </a:lnTo>
                <a:lnTo>
                  <a:pt x="2757" y="129"/>
                </a:lnTo>
                <a:lnTo>
                  <a:pt x="2520" y="105"/>
                </a:lnTo>
                <a:lnTo>
                  <a:pt x="2301" y="87"/>
                </a:lnTo>
                <a:lnTo>
                  <a:pt x="2013" y="66"/>
                </a:lnTo>
                <a:lnTo>
                  <a:pt x="1731" y="48"/>
                </a:lnTo>
                <a:lnTo>
                  <a:pt x="1524" y="39"/>
                </a:lnTo>
                <a:lnTo>
                  <a:pt x="1260" y="27"/>
                </a:lnTo>
                <a:lnTo>
                  <a:pt x="966" y="15"/>
                </a:lnTo>
                <a:lnTo>
                  <a:pt x="714" y="12"/>
                </a:lnTo>
                <a:lnTo>
                  <a:pt x="510" y="6"/>
                </a:lnTo>
                <a:lnTo>
                  <a:pt x="243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591" name="Freeform 7"/>
          <p:cNvSpPr/>
          <p:nvPr/>
        </p:nvSpPr>
        <p:spPr bwMode="white">
          <a:xfrm>
            <a:off x="0" y="1793875"/>
            <a:ext cx="9144000" cy="1539875"/>
          </a:xfrm>
          <a:custGeom>
            <a:avLst/>
            <a:gdLst>
              <a:gd name="T0" fmla="*/ 0 w 5760"/>
              <a:gd name="T1" fmla="*/ 0 h 970"/>
              <a:gd name="T2" fmla="*/ 0 w 5760"/>
              <a:gd name="T3" fmla="*/ 339 h 970"/>
              <a:gd name="T4" fmla="*/ 318 w 5760"/>
              <a:gd name="T5" fmla="*/ 342 h 970"/>
              <a:gd name="T6" fmla="*/ 591 w 5760"/>
              <a:gd name="T7" fmla="*/ 348 h 970"/>
              <a:gd name="T8" fmla="*/ 846 w 5760"/>
              <a:gd name="T9" fmla="*/ 354 h 970"/>
              <a:gd name="T10" fmla="*/ 1074 w 5760"/>
              <a:gd name="T11" fmla="*/ 360 h 970"/>
              <a:gd name="T12" fmla="*/ 1314 w 5760"/>
              <a:gd name="T13" fmla="*/ 366 h 970"/>
              <a:gd name="T14" fmla="*/ 1599 w 5760"/>
              <a:gd name="T15" fmla="*/ 381 h 970"/>
              <a:gd name="T16" fmla="*/ 1911 w 5760"/>
              <a:gd name="T17" fmla="*/ 399 h 970"/>
              <a:gd name="T18" fmla="*/ 2241 w 5760"/>
              <a:gd name="T19" fmla="*/ 420 h 970"/>
              <a:gd name="T20" fmla="*/ 2619 w 5760"/>
              <a:gd name="T21" fmla="*/ 453 h 970"/>
              <a:gd name="T22" fmla="*/ 2889 w 5760"/>
              <a:gd name="T23" fmla="*/ 477 h 970"/>
              <a:gd name="T24" fmla="*/ 3177 w 5760"/>
              <a:gd name="T25" fmla="*/ 507 h 970"/>
              <a:gd name="T26" fmla="*/ 3498 w 5760"/>
              <a:gd name="T27" fmla="*/ 543 h 970"/>
              <a:gd name="T28" fmla="*/ 3813 w 5760"/>
              <a:gd name="T29" fmla="*/ 585 h 970"/>
              <a:gd name="T30" fmla="*/ 4044 w 5760"/>
              <a:gd name="T31" fmla="*/ 618 h 970"/>
              <a:gd name="T32" fmla="*/ 4365 w 5760"/>
              <a:gd name="T33" fmla="*/ 669 h 970"/>
              <a:gd name="T34" fmla="*/ 4683 w 5760"/>
              <a:gd name="T35" fmla="*/ 726 h 970"/>
              <a:gd name="T36" fmla="*/ 4980 w 5760"/>
              <a:gd name="T37" fmla="*/ 786 h 970"/>
              <a:gd name="T38" fmla="*/ 5268 w 5760"/>
              <a:gd name="T39" fmla="*/ 846 h 970"/>
              <a:gd name="T40" fmla="*/ 5646 w 5760"/>
              <a:gd name="T41" fmla="*/ 942 h 970"/>
              <a:gd name="T42" fmla="*/ 5759 w 5760"/>
              <a:gd name="T43" fmla="*/ 969 h 970"/>
              <a:gd name="T44" fmla="*/ 5759 w 5760"/>
              <a:gd name="T45" fmla="*/ 0 h 970"/>
              <a:gd name="T46" fmla="*/ 0 w 5760"/>
              <a:gd name="T47" fmla="*/ 0 h 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760" h="970">
                <a:moveTo>
                  <a:pt x="0" y="0"/>
                </a:moveTo>
                <a:lnTo>
                  <a:pt x="0" y="339"/>
                </a:lnTo>
                <a:lnTo>
                  <a:pt x="318" y="342"/>
                </a:lnTo>
                <a:lnTo>
                  <a:pt x="591" y="348"/>
                </a:lnTo>
                <a:lnTo>
                  <a:pt x="846" y="354"/>
                </a:lnTo>
                <a:lnTo>
                  <a:pt x="1074" y="360"/>
                </a:lnTo>
                <a:lnTo>
                  <a:pt x="1314" y="366"/>
                </a:lnTo>
                <a:lnTo>
                  <a:pt x="1599" y="381"/>
                </a:lnTo>
                <a:lnTo>
                  <a:pt x="1911" y="399"/>
                </a:lnTo>
                <a:lnTo>
                  <a:pt x="2241" y="420"/>
                </a:lnTo>
                <a:lnTo>
                  <a:pt x="2619" y="453"/>
                </a:lnTo>
                <a:lnTo>
                  <a:pt x="2889" y="477"/>
                </a:lnTo>
                <a:lnTo>
                  <a:pt x="3177" y="507"/>
                </a:lnTo>
                <a:lnTo>
                  <a:pt x="3498" y="543"/>
                </a:lnTo>
                <a:lnTo>
                  <a:pt x="3813" y="585"/>
                </a:lnTo>
                <a:lnTo>
                  <a:pt x="4044" y="618"/>
                </a:lnTo>
                <a:lnTo>
                  <a:pt x="4365" y="669"/>
                </a:lnTo>
                <a:lnTo>
                  <a:pt x="4683" y="726"/>
                </a:lnTo>
                <a:lnTo>
                  <a:pt x="4980" y="786"/>
                </a:lnTo>
                <a:lnTo>
                  <a:pt x="5268" y="846"/>
                </a:lnTo>
                <a:lnTo>
                  <a:pt x="5646" y="942"/>
                </a:lnTo>
                <a:lnTo>
                  <a:pt x="5759" y="969"/>
                </a:lnTo>
                <a:lnTo>
                  <a:pt x="5759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592" name="Freeform 8"/>
          <p:cNvSpPr/>
          <p:nvPr/>
        </p:nvSpPr>
        <p:spPr bwMode="white">
          <a:xfrm>
            <a:off x="0" y="-20638"/>
            <a:ext cx="9144000" cy="1682751"/>
          </a:xfrm>
          <a:custGeom>
            <a:avLst/>
            <a:gdLst>
              <a:gd name="T0" fmla="*/ 0 w 5760"/>
              <a:gd name="T1" fmla="*/ 753 h 1060"/>
              <a:gd name="T2" fmla="*/ 0 w 5760"/>
              <a:gd name="T3" fmla="*/ 1059 h 1060"/>
              <a:gd name="T4" fmla="*/ 5759 w 5760"/>
              <a:gd name="T5" fmla="*/ 1059 h 1060"/>
              <a:gd name="T6" fmla="*/ 5759 w 5760"/>
              <a:gd name="T7" fmla="*/ 0 h 1060"/>
              <a:gd name="T8" fmla="*/ 5430 w 5760"/>
              <a:gd name="T9" fmla="*/ 0 h 1060"/>
              <a:gd name="T10" fmla="*/ 5298 w 5760"/>
              <a:gd name="T11" fmla="*/ 84 h 1060"/>
              <a:gd name="T12" fmla="*/ 5136 w 5760"/>
              <a:gd name="T13" fmla="*/ 159 h 1060"/>
              <a:gd name="T14" fmla="*/ 4968 w 5760"/>
              <a:gd name="T15" fmla="*/ 222 h 1060"/>
              <a:gd name="T16" fmla="*/ 4812 w 5760"/>
              <a:gd name="T17" fmla="*/ 267 h 1060"/>
              <a:gd name="T18" fmla="*/ 4626 w 5760"/>
              <a:gd name="T19" fmla="*/ 324 h 1060"/>
              <a:gd name="T20" fmla="*/ 4440 w 5760"/>
              <a:gd name="T21" fmla="*/ 366 h 1060"/>
              <a:gd name="T22" fmla="*/ 4230 w 5760"/>
              <a:gd name="T23" fmla="*/ 414 h 1060"/>
              <a:gd name="T24" fmla="*/ 3939 w 5760"/>
              <a:gd name="T25" fmla="*/ 468 h 1060"/>
              <a:gd name="T26" fmla="*/ 3711 w 5760"/>
              <a:gd name="T27" fmla="*/ 504 h 1060"/>
              <a:gd name="T28" fmla="*/ 3441 w 5760"/>
              <a:gd name="T29" fmla="*/ 543 h 1060"/>
              <a:gd name="T30" fmla="*/ 3189 w 5760"/>
              <a:gd name="T31" fmla="*/ 579 h 1060"/>
              <a:gd name="T32" fmla="*/ 2925 w 5760"/>
              <a:gd name="T33" fmla="*/ 606 h 1060"/>
              <a:gd name="T34" fmla="*/ 2679 w 5760"/>
              <a:gd name="T35" fmla="*/ 633 h 1060"/>
              <a:gd name="T36" fmla="*/ 2418 w 5760"/>
              <a:gd name="T37" fmla="*/ 654 h 1060"/>
              <a:gd name="T38" fmla="*/ 2142 w 5760"/>
              <a:gd name="T39" fmla="*/ 675 h 1060"/>
              <a:gd name="T40" fmla="*/ 1896 w 5760"/>
              <a:gd name="T41" fmla="*/ 693 h 1060"/>
              <a:gd name="T42" fmla="*/ 1647 w 5760"/>
              <a:gd name="T43" fmla="*/ 708 h 1060"/>
              <a:gd name="T44" fmla="*/ 1404 w 5760"/>
              <a:gd name="T45" fmla="*/ 720 h 1060"/>
              <a:gd name="T46" fmla="*/ 1170 w 5760"/>
              <a:gd name="T47" fmla="*/ 732 h 1060"/>
              <a:gd name="T48" fmla="*/ 906 w 5760"/>
              <a:gd name="T49" fmla="*/ 738 h 1060"/>
              <a:gd name="T50" fmla="*/ 534 w 5760"/>
              <a:gd name="T51" fmla="*/ 747 h 1060"/>
              <a:gd name="T52" fmla="*/ 201 w 5760"/>
              <a:gd name="T53" fmla="*/ 753 h 1060"/>
              <a:gd name="T54" fmla="*/ 0 w 5760"/>
              <a:gd name="T55" fmla="*/ 753 h 10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760" h="1060">
                <a:moveTo>
                  <a:pt x="0" y="753"/>
                </a:moveTo>
                <a:lnTo>
                  <a:pt x="0" y="1059"/>
                </a:lnTo>
                <a:lnTo>
                  <a:pt x="5759" y="1059"/>
                </a:lnTo>
                <a:lnTo>
                  <a:pt x="5759" y="0"/>
                </a:lnTo>
                <a:lnTo>
                  <a:pt x="5430" y="0"/>
                </a:lnTo>
                <a:lnTo>
                  <a:pt x="5298" y="84"/>
                </a:lnTo>
                <a:lnTo>
                  <a:pt x="5136" y="159"/>
                </a:lnTo>
                <a:lnTo>
                  <a:pt x="4968" y="222"/>
                </a:lnTo>
                <a:lnTo>
                  <a:pt x="4812" y="267"/>
                </a:lnTo>
                <a:lnTo>
                  <a:pt x="4626" y="324"/>
                </a:lnTo>
                <a:lnTo>
                  <a:pt x="4440" y="366"/>
                </a:lnTo>
                <a:lnTo>
                  <a:pt x="4230" y="414"/>
                </a:lnTo>
                <a:lnTo>
                  <a:pt x="3939" y="468"/>
                </a:lnTo>
                <a:lnTo>
                  <a:pt x="3711" y="504"/>
                </a:lnTo>
                <a:lnTo>
                  <a:pt x="3441" y="543"/>
                </a:lnTo>
                <a:lnTo>
                  <a:pt x="3189" y="579"/>
                </a:lnTo>
                <a:lnTo>
                  <a:pt x="2925" y="606"/>
                </a:lnTo>
                <a:lnTo>
                  <a:pt x="2679" y="633"/>
                </a:lnTo>
                <a:lnTo>
                  <a:pt x="2418" y="654"/>
                </a:lnTo>
                <a:lnTo>
                  <a:pt x="2142" y="675"/>
                </a:lnTo>
                <a:lnTo>
                  <a:pt x="1896" y="693"/>
                </a:lnTo>
                <a:lnTo>
                  <a:pt x="1647" y="708"/>
                </a:lnTo>
                <a:lnTo>
                  <a:pt x="1404" y="720"/>
                </a:lnTo>
                <a:lnTo>
                  <a:pt x="1170" y="732"/>
                </a:lnTo>
                <a:lnTo>
                  <a:pt x="906" y="738"/>
                </a:lnTo>
                <a:lnTo>
                  <a:pt x="534" y="747"/>
                </a:lnTo>
                <a:lnTo>
                  <a:pt x="201" y="753"/>
                </a:lnTo>
                <a:lnTo>
                  <a:pt x="0" y="753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593" name="Freeform 9"/>
          <p:cNvSpPr/>
          <p:nvPr/>
        </p:nvSpPr>
        <p:spPr bwMode="white">
          <a:xfrm>
            <a:off x="0" y="-20638"/>
            <a:ext cx="8388350" cy="1068388"/>
          </a:xfrm>
          <a:custGeom>
            <a:avLst/>
            <a:gdLst>
              <a:gd name="T0" fmla="*/ 0 w 5284"/>
              <a:gd name="T1" fmla="*/ 366 h 673"/>
              <a:gd name="T2" fmla="*/ 0 w 5284"/>
              <a:gd name="T3" fmla="*/ 672 h 673"/>
              <a:gd name="T4" fmla="*/ 303 w 5284"/>
              <a:gd name="T5" fmla="*/ 672 h 673"/>
              <a:gd name="T6" fmla="*/ 723 w 5284"/>
              <a:gd name="T7" fmla="*/ 663 h 673"/>
              <a:gd name="T8" fmla="*/ 1020 w 5284"/>
              <a:gd name="T9" fmla="*/ 654 h 673"/>
              <a:gd name="T10" fmla="*/ 1302 w 5284"/>
              <a:gd name="T11" fmla="*/ 642 h 673"/>
              <a:gd name="T12" fmla="*/ 1554 w 5284"/>
              <a:gd name="T13" fmla="*/ 630 h 673"/>
              <a:gd name="T14" fmla="*/ 1779 w 5284"/>
              <a:gd name="T15" fmla="*/ 615 h 673"/>
              <a:gd name="T16" fmla="*/ 1962 w 5284"/>
              <a:gd name="T17" fmla="*/ 606 h 673"/>
              <a:gd name="T18" fmla="*/ 2193 w 5284"/>
              <a:gd name="T19" fmla="*/ 588 h 673"/>
              <a:gd name="T20" fmla="*/ 2448 w 5284"/>
              <a:gd name="T21" fmla="*/ 570 h 673"/>
              <a:gd name="T22" fmla="*/ 2700 w 5284"/>
              <a:gd name="T23" fmla="*/ 546 h 673"/>
              <a:gd name="T24" fmla="*/ 2904 w 5284"/>
              <a:gd name="T25" fmla="*/ 528 h 673"/>
              <a:gd name="T26" fmla="*/ 3138 w 5284"/>
              <a:gd name="T27" fmla="*/ 498 h 673"/>
              <a:gd name="T28" fmla="*/ 3324 w 5284"/>
              <a:gd name="T29" fmla="*/ 474 h 673"/>
              <a:gd name="T30" fmla="*/ 3534 w 5284"/>
              <a:gd name="T31" fmla="*/ 447 h 673"/>
              <a:gd name="T32" fmla="*/ 3735 w 5284"/>
              <a:gd name="T33" fmla="*/ 420 h 673"/>
              <a:gd name="T34" fmla="*/ 3933 w 5284"/>
              <a:gd name="T35" fmla="*/ 384 h 673"/>
              <a:gd name="T36" fmla="*/ 4116 w 5284"/>
              <a:gd name="T37" fmla="*/ 351 h 673"/>
              <a:gd name="T38" fmla="*/ 4266 w 5284"/>
              <a:gd name="T39" fmla="*/ 318 h 673"/>
              <a:gd name="T40" fmla="*/ 4446 w 5284"/>
              <a:gd name="T41" fmla="*/ 279 h 673"/>
              <a:gd name="T42" fmla="*/ 4620 w 5284"/>
              <a:gd name="T43" fmla="*/ 237 h 673"/>
              <a:gd name="T44" fmla="*/ 4779 w 5284"/>
              <a:gd name="T45" fmla="*/ 192 h 673"/>
              <a:gd name="T46" fmla="*/ 4920 w 5284"/>
              <a:gd name="T47" fmla="*/ 147 h 673"/>
              <a:gd name="T48" fmla="*/ 5085 w 5284"/>
              <a:gd name="T49" fmla="*/ 90 h 673"/>
              <a:gd name="T50" fmla="*/ 5193 w 5284"/>
              <a:gd name="T51" fmla="*/ 42 h 673"/>
              <a:gd name="T52" fmla="*/ 5283 w 5284"/>
              <a:gd name="T53" fmla="*/ 0 h 673"/>
              <a:gd name="T54" fmla="*/ 3201 w 5284"/>
              <a:gd name="T55" fmla="*/ 0 h 673"/>
              <a:gd name="T56" fmla="*/ 2982 w 5284"/>
              <a:gd name="T57" fmla="*/ 57 h 673"/>
              <a:gd name="T58" fmla="*/ 2775 w 5284"/>
              <a:gd name="T59" fmla="*/ 108 h 673"/>
              <a:gd name="T60" fmla="*/ 2562 w 5284"/>
              <a:gd name="T61" fmla="*/ 150 h 673"/>
              <a:gd name="T62" fmla="*/ 2397 w 5284"/>
              <a:gd name="T63" fmla="*/ 183 h 673"/>
              <a:gd name="T64" fmla="*/ 2205 w 5284"/>
              <a:gd name="T65" fmla="*/ 213 h 673"/>
              <a:gd name="T66" fmla="*/ 2001 w 5284"/>
              <a:gd name="T67" fmla="*/ 243 h 673"/>
              <a:gd name="T68" fmla="*/ 1776 w 5284"/>
              <a:gd name="T69" fmla="*/ 273 h 673"/>
              <a:gd name="T70" fmla="*/ 1536 w 5284"/>
              <a:gd name="T71" fmla="*/ 297 h 673"/>
              <a:gd name="T72" fmla="*/ 1344 w 5284"/>
              <a:gd name="T73" fmla="*/ 312 h 673"/>
              <a:gd name="T74" fmla="*/ 1134 w 5284"/>
              <a:gd name="T75" fmla="*/ 330 h 673"/>
              <a:gd name="T76" fmla="*/ 921 w 5284"/>
              <a:gd name="T77" fmla="*/ 342 h 673"/>
              <a:gd name="T78" fmla="*/ 696 w 5284"/>
              <a:gd name="T79" fmla="*/ 354 h 673"/>
              <a:gd name="T80" fmla="*/ 501 w 5284"/>
              <a:gd name="T81" fmla="*/ 360 h 673"/>
              <a:gd name="T82" fmla="*/ 279 w 5284"/>
              <a:gd name="T83" fmla="*/ 366 h 673"/>
              <a:gd name="T84" fmla="*/ 99 w 5284"/>
              <a:gd name="T85" fmla="*/ 369 h 673"/>
              <a:gd name="T86" fmla="*/ 0 w 5284"/>
              <a:gd name="T87" fmla="*/ 366 h 6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5284" h="673">
                <a:moveTo>
                  <a:pt x="0" y="366"/>
                </a:moveTo>
                <a:lnTo>
                  <a:pt x="0" y="672"/>
                </a:lnTo>
                <a:lnTo>
                  <a:pt x="303" y="672"/>
                </a:lnTo>
                <a:lnTo>
                  <a:pt x="723" y="663"/>
                </a:lnTo>
                <a:lnTo>
                  <a:pt x="1020" y="654"/>
                </a:lnTo>
                <a:lnTo>
                  <a:pt x="1302" y="642"/>
                </a:lnTo>
                <a:lnTo>
                  <a:pt x="1554" y="630"/>
                </a:lnTo>
                <a:lnTo>
                  <a:pt x="1779" y="615"/>
                </a:lnTo>
                <a:lnTo>
                  <a:pt x="1962" y="606"/>
                </a:lnTo>
                <a:lnTo>
                  <a:pt x="2193" y="588"/>
                </a:lnTo>
                <a:lnTo>
                  <a:pt x="2448" y="570"/>
                </a:lnTo>
                <a:lnTo>
                  <a:pt x="2700" y="546"/>
                </a:lnTo>
                <a:lnTo>
                  <a:pt x="2904" y="528"/>
                </a:lnTo>
                <a:lnTo>
                  <a:pt x="3138" y="498"/>
                </a:lnTo>
                <a:lnTo>
                  <a:pt x="3324" y="474"/>
                </a:lnTo>
                <a:lnTo>
                  <a:pt x="3534" y="447"/>
                </a:lnTo>
                <a:lnTo>
                  <a:pt x="3735" y="420"/>
                </a:lnTo>
                <a:lnTo>
                  <a:pt x="3933" y="384"/>
                </a:lnTo>
                <a:lnTo>
                  <a:pt x="4116" y="351"/>
                </a:lnTo>
                <a:lnTo>
                  <a:pt x="4266" y="318"/>
                </a:lnTo>
                <a:lnTo>
                  <a:pt x="4446" y="279"/>
                </a:lnTo>
                <a:lnTo>
                  <a:pt x="4620" y="237"/>
                </a:lnTo>
                <a:lnTo>
                  <a:pt x="4779" y="192"/>
                </a:lnTo>
                <a:lnTo>
                  <a:pt x="4920" y="147"/>
                </a:lnTo>
                <a:lnTo>
                  <a:pt x="5085" y="90"/>
                </a:lnTo>
                <a:lnTo>
                  <a:pt x="5193" y="42"/>
                </a:lnTo>
                <a:lnTo>
                  <a:pt x="5283" y="0"/>
                </a:lnTo>
                <a:lnTo>
                  <a:pt x="3201" y="0"/>
                </a:lnTo>
                <a:lnTo>
                  <a:pt x="2982" y="57"/>
                </a:lnTo>
                <a:lnTo>
                  <a:pt x="2775" y="108"/>
                </a:lnTo>
                <a:lnTo>
                  <a:pt x="2562" y="150"/>
                </a:lnTo>
                <a:lnTo>
                  <a:pt x="2397" y="183"/>
                </a:lnTo>
                <a:lnTo>
                  <a:pt x="2205" y="213"/>
                </a:lnTo>
                <a:lnTo>
                  <a:pt x="2001" y="243"/>
                </a:lnTo>
                <a:lnTo>
                  <a:pt x="1776" y="273"/>
                </a:lnTo>
                <a:lnTo>
                  <a:pt x="1536" y="297"/>
                </a:lnTo>
                <a:lnTo>
                  <a:pt x="1344" y="312"/>
                </a:lnTo>
                <a:lnTo>
                  <a:pt x="1134" y="330"/>
                </a:lnTo>
                <a:lnTo>
                  <a:pt x="921" y="342"/>
                </a:lnTo>
                <a:lnTo>
                  <a:pt x="696" y="354"/>
                </a:lnTo>
                <a:lnTo>
                  <a:pt x="501" y="360"/>
                </a:lnTo>
                <a:lnTo>
                  <a:pt x="279" y="366"/>
                </a:lnTo>
                <a:lnTo>
                  <a:pt x="99" y="369"/>
                </a:lnTo>
                <a:lnTo>
                  <a:pt x="0" y="366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594" name="Freeform 10"/>
          <p:cNvSpPr/>
          <p:nvPr/>
        </p:nvSpPr>
        <p:spPr bwMode="white">
          <a:xfrm>
            <a:off x="0" y="-20638"/>
            <a:ext cx="4578350" cy="454026"/>
          </a:xfrm>
          <a:custGeom>
            <a:avLst/>
            <a:gdLst>
              <a:gd name="T0" fmla="*/ 0 w 2884"/>
              <a:gd name="T1" fmla="*/ 0 h 286"/>
              <a:gd name="T2" fmla="*/ 0 w 2884"/>
              <a:gd name="T3" fmla="*/ 285 h 286"/>
              <a:gd name="T4" fmla="*/ 192 w 2884"/>
              <a:gd name="T5" fmla="*/ 285 h 286"/>
              <a:gd name="T6" fmla="*/ 384 w 2884"/>
              <a:gd name="T7" fmla="*/ 282 h 286"/>
              <a:gd name="T8" fmla="*/ 579 w 2884"/>
              <a:gd name="T9" fmla="*/ 276 h 286"/>
              <a:gd name="T10" fmla="*/ 789 w 2884"/>
              <a:gd name="T11" fmla="*/ 267 h 286"/>
              <a:gd name="T12" fmla="*/ 999 w 2884"/>
              <a:gd name="T13" fmla="*/ 258 h 286"/>
              <a:gd name="T14" fmla="*/ 1161 w 2884"/>
              <a:gd name="T15" fmla="*/ 246 h 286"/>
              <a:gd name="T16" fmla="*/ 1302 w 2884"/>
              <a:gd name="T17" fmla="*/ 234 h 286"/>
              <a:gd name="T18" fmla="*/ 1458 w 2884"/>
              <a:gd name="T19" fmla="*/ 222 h 286"/>
              <a:gd name="T20" fmla="*/ 1665 w 2884"/>
              <a:gd name="T21" fmla="*/ 201 h 286"/>
              <a:gd name="T22" fmla="*/ 1992 w 2884"/>
              <a:gd name="T23" fmla="*/ 159 h 286"/>
              <a:gd name="T24" fmla="*/ 2301 w 2884"/>
              <a:gd name="T25" fmla="*/ 117 h 286"/>
              <a:gd name="T26" fmla="*/ 2604 w 2884"/>
              <a:gd name="T27" fmla="*/ 60 h 286"/>
              <a:gd name="T28" fmla="*/ 2883 w 2884"/>
              <a:gd name="T29" fmla="*/ 0 h 286"/>
              <a:gd name="T30" fmla="*/ 0 w 2884"/>
              <a:gd name="T31" fmla="*/ 0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884" h="286">
                <a:moveTo>
                  <a:pt x="0" y="0"/>
                </a:moveTo>
                <a:lnTo>
                  <a:pt x="0" y="285"/>
                </a:lnTo>
                <a:lnTo>
                  <a:pt x="192" y="285"/>
                </a:lnTo>
                <a:lnTo>
                  <a:pt x="384" y="282"/>
                </a:lnTo>
                <a:lnTo>
                  <a:pt x="579" y="276"/>
                </a:lnTo>
                <a:lnTo>
                  <a:pt x="789" y="267"/>
                </a:lnTo>
                <a:lnTo>
                  <a:pt x="999" y="258"/>
                </a:lnTo>
                <a:lnTo>
                  <a:pt x="1161" y="246"/>
                </a:lnTo>
                <a:lnTo>
                  <a:pt x="1302" y="234"/>
                </a:lnTo>
                <a:lnTo>
                  <a:pt x="1458" y="222"/>
                </a:lnTo>
                <a:lnTo>
                  <a:pt x="1665" y="201"/>
                </a:lnTo>
                <a:lnTo>
                  <a:pt x="1992" y="159"/>
                </a:lnTo>
                <a:lnTo>
                  <a:pt x="2301" y="117"/>
                </a:lnTo>
                <a:lnTo>
                  <a:pt x="2604" y="60"/>
                </a:lnTo>
                <a:lnTo>
                  <a:pt x="2883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595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noProof="0"/>
              <a:t>单击此处编辑母版标题样式</a:t>
            </a:r>
            <a:endParaRPr lang="zh-CN" altLang="zh-CN" noProof="0"/>
          </a:p>
        </p:txBody>
      </p:sp>
      <p:sp>
        <p:nvSpPr>
          <p:cNvPr id="195596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195597" name="Rectangle 13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195598" name="Rectangle 14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195599" name="Rectangle 15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7CAE0A22-B75C-4335-86F2-DD3A723F69DE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37C2D9-A8A5-44F6-B360-5D6E4F6EDF65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696EB9-DD13-4349-9DE2-9D6FFDF96925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剪贴画占位符 3"/>
          <p:cNvSpPr>
            <a:spLocks noGrp="1"/>
          </p:cNvSpPr>
          <p:nvPr>
            <p:ph type="clipArt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A0AFC2AC-8090-4372-A7E7-306A6B635E97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589F48-72D9-40C8-8822-04833A12BEEB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248AC7-68F1-469C-BE70-6C83E935C113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A512EDA-BAD1-4E8B-AA58-081AF5A9C7BD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DDA3AB-5D02-4434-A6F9-60601CF348FC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E0BB294-762B-4520-B512-442AED858629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C0042F-D65E-4121-83B5-FE85E5324674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B69D07F-DDE5-4D49-B1FD-39C170B98196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17C9C74-80F3-4C3B-A87E-769B972B8440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 advTm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3" name="Freeform 3"/>
          <p:cNvSpPr/>
          <p:nvPr/>
        </p:nvSpPr>
        <p:spPr bwMode="white">
          <a:xfrm>
            <a:off x="-9525" y="4489450"/>
            <a:ext cx="5754688" cy="2368550"/>
          </a:xfrm>
          <a:custGeom>
            <a:avLst/>
            <a:gdLst>
              <a:gd name="T0" fmla="*/ 0 w 3625"/>
              <a:gd name="T1" fmla="*/ 1491 h 1492"/>
              <a:gd name="T2" fmla="*/ 0 w 3625"/>
              <a:gd name="T3" fmla="*/ 0 h 1492"/>
              <a:gd name="T4" fmla="*/ 171 w 3625"/>
              <a:gd name="T5" fmla="*/ 3 h 1492"/>
              <a:gd name="T6" fmla="*/ 355 w 3625"/>
              <a:gd name="T7" fmla="*/ 9 h 1492"/>
              <a:gd name="T8" fmla="*/ 499 w 3625"/>
              <a:gd name="T9" fmla="*/ 21 h 1492"/>
              <a:gd name="T10" fmla="*/ 650 w 3625"/>
              <a:gd name="T11" fmla="*/ 36 h 1492"/>
              <a:gd name="T12" fmla="*/ 809 w 3625"/>
              <a:gd name="T13" fmla="*/ 54 h 1492"/>
              <a:gd name="T14" fmla="*/ 957 w 3625"/>
              <a:gd name="T15" fmla="*/ 78 h 1492"/>
              <a:gd name="T16" fmla="*/ 1119 w 3625"/>
              <a:gd name="T17" fmla="*/ 105 h 1492"/>
              <a:gd name="T18" fmla="*/ 1261 w 3625"/>
              <a:gd name="T19" fmla="*/ 133 h 1492"/>
              <a:gd name="T20" fmla="*/ 1441 w 3625"/>
              <a:gd name="T21" fmla="*/ 175 h 1492"/>
              <a:gd name="T22" fmla="*/ 1598 w 3625"/>
              <a:gd name="T23" fmla="*/ 217 h 1492"/>
              <a:gd name="T24" fmla="*/ 1763 w 3625"/>
              <a:gd name="T25" fmla="*/ 269 h 1492"/>
              <a:gd name="T26" fmla="*/ 1887 w 3625"/>
              <a:gd name="T27" fmla="*/ 308 h 1492"/>
              <a:gd name="T28" fmla="*/ 2085 w 3625"/>
              <a:gd name="T29" fmla="*/ 384 h 1492"/>
              <a:gd name="T30" fmla="*/ 2230 w 3625"/>
              <a:gd name="T31" fmla="*/ 444 h 1492"/>
              <a:gd name="T32" fmla="*/ 2456 w 3625"/>
              <a:gd name="T33" fmla="*/ 547 h 1492"/>
              <a:gd name="T34" fmla="*/ 2666 w 3625"/>
              <a:gd name="T35" fmla="*/ 662 h 1492"/>
              <a:gd name="T36" fmla="*/ 2859 w 3625"/>
              <a:gd name="T37" fmla="*/ 786 h 1492"/>
              <a:gd name="T38" fmla="*/ 3046 w 3625"/>
              <a:gd name="T39" fmla="*/ 920 h 1492"/>
              <a:gd name="T40" fmla="*/ 3193 w 3625"/>
              <a:gd name="T41" fmla="*/ 1038 h 1492"/>
              <a:gd name="T42" fmla="*/ 3332 w 3625"/>
              <a:gd name="T43" fmla="*/ 1168 h 1492"/>
              <a:gd name="T44" fmla="*/ 3440 w 3625"/>
              <a:gd name="T45" fmla="*/ 1280 h 1492"/>
              <a:gd name="T46" fmla="*/ 3524 w 3625"/>
              <a:gd name="T47" fmla="*/ 1380 h 1492"/>
              <a:gd name="T48" fmla="*/ 3624 w 3625"/>
              <a:gd name="T49" fmla="*/ 1491 h 1492"/>
              <a:gd name="T50" fmla="*/ 3608 w 3625"/>
              <a:gd name="T51" fmla="*/ 1491 h 1492"/>
              <a:gd name="T52" fmla="*/ 0 w 3625"/>
              <a:gd name="T53" fmla="*/ 1491 h 1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625" h="1492">
                <a:moveTo>
                  <a:pt x="0" y="1491"/>
                </a:moveTo>
                <a:lnTo>
                  <a:pt x="0" y="0"/>
                </a:lnTo>
                <a:lnTo>
                  <a:pt x="171" y="3"/>
                </a:lnTo>
                <a:lnTo>
                  <a:pt x="355" y="9"/>
                </a:lnTo>
                <a:lnTo>
                  <a:pt x="499" y="21"/>
                </a:lnTo>
                <a:lnTo>
                  <a:pt x="650" y="36"/>
                </a:lnTo>
                <a:lnTo>
                  <a:pt x="809" y="54"/>
                </a:lnTo>
                <a:lnTo>
                  <a:pt x="957" y="78"/>
                </a:lnTo>
                <a:lnTo>
                  <a:pt x="1119" y="105"/>
                </a:lnTo>
                <a:lnTo>
                  <a:pt x="1261" y="133"/>
                </a:lnTo>
                <a:lnTo>
                  <a:pt x="1441" y="175"/>
                </a:lnTo>
                <a:lnTo>
                  <a:pt x="1598" y="217"/>
                </a:lnTo>
                <a:lnTo>
                  <a:pt x="1763" y="269"/>
                </a:lnTo>
                <a:lnTo>
                  <a:pt x="1887" y="308"/>
                </a:lnTo>
                <a:lnTo>
                  <a:pt x="2085" y="384"/>
                </a:lnTo>
                <a:lnTo>
                  <a:pt x="2230" y="444"/>
                </a:lnTo>
                <a:lnTo>
                  <a:pt x="2456" y="547"/>
                </a:lnTo>
                <a:lnTo>
                  <a:pt x="2666" y="662"/>
                </a:lnTo>
                <a:lnTo>
                  <a:pt x="2859" y="786"/>
                </a:lnTo>
                <a:lnTo>
                  <a:pt x="3046" y="920"/>
                </a:lnTo>
                <a:lnTo>
                  <a:pt x="3193" y="1038"/>
                </a:lnTo>
                <a:lnTo>
                  <a:pt x="3332" y="1168"/>
                </a:lnTo>
                <a:lnTo>
                  <a:pt x="3440" y="1280"/>
                </a:lnTo>
                <a:lnTo>
                  <a:pt x="3524" y="1380"/>
                </a:lnTo>
                <a:lnTo>
                  <a:pt x="3624" y="1491"/>
                </a:lnTo>
                <a:lnTo>
                  <a:pt x="3608" y="1491"/>
                </a:lnTo>
                <a:lnTo>
                  <a:pt x="0" y="1491"/>
                </a:lnTo>
              </a:path>
            </a:pathLst>
          </a:cu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564" name="Freeform 4"/>
          <p:cNvSpPr/>
          <p:nvPr/>
        </p:nvSpPr>
        <p:spPr bwMode="white">
          <a:xfrm>
            <a:off x="0" y="3817938"/>
            <a:ext cx="8164513" cy="3019425"/>
          </a:xfrm>
          <a:custGeom>
            <a:avLst/>
            <a:gdLst>
              <a:gd name="T0" fmla="*/ 2718 w 5143"/>
              <a:gd name="T1" fmla="*/ 405 h 1902"/>
              <a:gd name="T2" fmla="*/ 2466 w 5143"/>
              <a:gd name="T3" fmla="*/ 333 h 1902"/>
              <a:gd name="T4" fmla="*/ 2202 w 5143"/>
              <a:gd name="T5" fmla="*/ 261 h 1902"/>
              <a:gd name="T6" fmla="*/ 1929 w 5143"/>
              <a:gd name="T7" fmla="*/ 198 h 1902"/>
              <a:gd name="T8" fmla="*/ 1695 w 5143"/>
              <a:gd name="T9" fmla="*/ 153 h 1902"/>
              <a:gd name="T10" fmla="*/ 1434 w 5143"/>
              <a:gd name="T11" fmla="*/ 111 h 1902"/>
              <a:gd name="T12" fmla="*/ 1188 w 5143"/>
              <a:gd name="T13" fmla="*/ 75 h 1902"/>
              <a:gd name="T14" fmla="*/ 957 w 5143"/>
              <a:gd name="T15" fmla="*/ 48 h 1902"/>
              <a:gd name="T16" fmla="*/ 747 w 5143"/>
              <a:gd name="T17" fmla="*/ 30 h 1902"/>
              <a:gd name="T18" fmla="*/ 501 w 5143"/>
              <a:gd name="T19" fmla="*/ 15 h 1902"/>
              <a:gd name="T20" fmla="*/ 246 w 5143"/>
              <a:gd name="T21" fmla="*/ 3 h 1902"/>
              <a:gd name="T22" fmla="*/ 0 w 5143"/>
              <a:gd name="T23" fmla="*/ 0 h 1902"/>
              <a:gd name="T24" fmla="*/ 0 w 5143"/>
              <a:gd name="T25" fmla="*/ 275 h 1902"/>
              <a:gd name="T26" fmla="*/ 0 w 5143"/>
              <a:gd name="T27" fmla="*/ 345 h 1902"/>
              <a:gd name="T28" fmla="*/ 0 w 5143"/>
              <a:gd name="T29" fmla="*/ 275 h 1902"/>
              <a:gd name="T30" fmla="*/ 0 w 5143"/>
              <a:gd name="T31" fmla="*/ 342 h 1902"/>
              <a:gd name="T32" fmla="*/ 339 w 5143"/>
              <a:gd name="T33" fmla="*/ 351 h 1902"/>
              <a:gd name="T34" fmla="*/ 606 w 5143"/>
              <a:gd name="T35" fmla="*/ 372 h 1902"/>
              <a:gd name="T36" fmla="*/ 852 w 5143"/>
              <a:gd name="T37" fmla="*/ 399 h 1902"/>
              <a:gd name="T38" fmla="*/ 1068 w 5143"/>
              <a:gd name="T39" fmla="*/ 435 h 1902"/>
              <a:gd name="T40" fmla="*/ 1275 w 5143"/>
              <a:gd name="T41" fmla="*/ 474 h 1902"/>
              <a:gd name="T42" fmla="*/ 1545 w 5143"/>
              <a:gd name="T43" fmla="*/ 540 h 1902"/>
              <a:gd name="T44" fmla="*/ 1761 w 5143"/>
              <a:gd name="T45" fmla="*/ 603 h 1902"/>
              <a:gd name="T46" fmla="*/ 1971 w 5143"/>
              <a:gd name="T47" fmla="*/ 678 h 1902"/>
              <a:gd name="T48" fmla="*/ 2166 w 5143"/>
              <a:gd name="T49" fmla="*/ 747 h 1902"/>
              <a:gd name="T50" fmla="*/ 2397 w 5143"/>
              <a:gd name="T51" fmla="*/ 852 h 1902"/>
              <a:gd name="T52" fmla="*/ 2613 w 5143"/>
              <a:gd name="T53" fmla="*/ 960 h 1902"/>
              <a:gd name="T54" fmla="*/ 2832 w 5143"/>
              <a:gd name="T55" fmla="*/ 1095 h 1902"/>
              <a:gd name="T56" fmla="*/ 3012 w 5143"/>
              <a:gd name="T57" fmla="*/ 1212 h 1902"/>
              <a:gd name="T58" fmla="*/ 3186 w 5143"/>
              <a:gd name="T59" fmla="*/ 1347 h 1902"/>
              <a:gd name="T60" fmla="*/ 3351 w 5143"/>
              <a:gd name="T61" fmla="*/ 1497 h 1902"/>
              <a:gd name="T62" fmla="*/ 3480 w 5143"/>
              <a:gd name="T63" fmla="*/ 1629 h 1902"/>
              <a:gd name="T64" fmla="*/ 3612 w 5143"/>
              <a:gd name="T65" fmla="*/ 1785 h 1902"/>
              <a:gd name="T66" fmla="*/ 3699 w 5143"/>
              <a:gd name="T67" fmla="*/ 1901 h 1902"/>
              <a:gd name="T68" fmla="*/ 5142 w 5143"/>
              <a:gd name="T69" fmla="*/ 1901 h 1902"/>
              <a:gd name="T70" fmla="*/ 5076 w 5143"/>
              <a:gd name="T71" fmla="*/ 1827 h 1902"/>
              <a:gd name="T72" fmla="*/ 4968 w 5143"/>
              <a:gd name="T73" fmla="*/ 1707 h 1902"/>
              <a:gd name="T74" fmla="*/ 4797 w 5143"/>
              <a:gd name="T75" fmla="*/ 1539 h 1902"/>
              <a:gd name="T76" fmla="*/ 4617 w 5143"/>
              <a:gd name="T77" fmla="*/ 1383 h 1902"/>
              <a:gd name="T78" fmla="*/ 4410 w 5143"/>
              <a:gd name="T79" fmla="*/ 1221 h 1902"/>
              <a:gd name="T80" fmla="*/ 4185 w 5143"/>
              <a:gd name="T81" fmla="*/ 1071 h 1902"/>
              <a:gd name="T82" fmla="*/ 3960 w 5143"/>
              <a:gd name="T83" fmla="*/ 939 h 1902"/>
              <a:gd name="T84" fmla="*/ 3708 w 5143"/>
              <a:gd name="T85" fmla="*/ 801 h 1902"/>
              <a:gd name="T86" fmla="*/ 3492 w 5143"/>
              <a:gd name="T87" fmla="*/ 702 h 1902"/>
              <a:gd name="T88" fmla="*/ 3231 w 5143"/>
              <a:gd name="T89" fmla="*/ 588 h 1902"/>
              <a:gd name="T90" fmla="*/ 2964 w 5143"/>
              <a:gd name="T91" fmla="*/ 489 h 1902"/>
              <a:gd name="T92" fmla="*/ 2718 w 5143"/>
              <a:gd name="T93" fmla="*/ 405 h 19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5143" h="1902">
                <a:moveTo>
                  <a:pt x="2718" y="405"/>
                </a:moveTo>
                <a:lnTo>
                  <a:pt x="2466" y="333"/>
                </a:lnTo>
                <a:lnTo>
                  <a:pt x="2202" y="261"/>
                </a:lnTo>
                <a:lnTo>
                  <a:pt x="1929" y="198"/>
                </a:lnTo>
                <a:lnTo>
                  <a:pt x="1695" y="153"/>
                </a:lnTo>
                <a:lnTo>
                  <a:pt x="1434" y="111"/>
                </a:lnTo>
                <a:lnTo>
                  <a:pt x="1188" y="75"/>
                </a:lnTo>
                <a:lnTo>
                  <a:pt x="957" y="48"/>
                </a:lnTo>
                <a:lnTo>
                  <a:pt x="747" y="30"/>
                </a:lnTo>
                <a:lnTo>
                  <a:pt x="501" y="15"/>
                </a:lnTo>
                <a:lnTo>
                  <a:pt x="246" y="3"/>
                </a:lnTo>
                <a:lnTo>
                  <a:pt x="0" y="0"/>
                </a:lnTo>
                <a:lnTo>
                  <a:pt x="0" y="275"/>
                </a:lnTo>
                <a:lnTo>
                  <a:pt x="0" y="345"/>
                </a:lnTo>
                <a:lnTo>
                  <a:pt x="0" y="275"/>
                </a:lnTo>
                <a:lnTo>
                  <a:pt x="0" y="342"/>
                </a:lnTo>
                <a:lnTo>
                  <a:pt x="339" y="351"/>
                </a:lnTo>
                <a:lnTo>
                  <a:pt x="606" y="372"/>
                </a:lnTo>
                <a:lnTo>
                  <a:pt x="852" y="399"/>
                </a:lnTo>
                <a:lnTo>
                  <a:pt x="1068" y="435"/>
                </a:lnTo>
                <a:lnTo>
                  <a:pt x="1275" y="474"/>
                </a:lnTo>
                <a:lnTo>
                  <a:pt x="1545" y="540"/>
                </a:lnTo>
                <a:lnTo>
                  <a:pt x="1761" y="603"/>
                </a:lnTo>
                <a:lnTo>
                  <a:pt x="1971" y="678"/>
                </a:lnTo>
                <a:lnTo>
                  <a:pt x="2166" y="747"/>
                </a:lnTo>
                <a:lnTo>
                  <a:pt x="2397" y="852"/>
                </a:lnTo>
                <a:lnTo>
                  <a:pt x="2613" y="960"/>
                </a:lnTo>
                <a:lnTo>
                  <a:pt x="2832" y="1095"/>
                </a:lnTo>
                <a:lnTo>
                  <a:pt x="3012" y="1212"/>
                </a:lnTo>
                <a:lnTo>
                  <a:pt x="3186" y="1347"/>
                </a:lnTo>
                <a:lnTo>
                  <a:pt x="3351" y="1497"/>
                </a:lnTo>
                <a:lnTo>
                  <a:pt x="3480" y="1629"/>
                </a:lnTo>
                <a:lnTo>
                  <a:pt x="3612" y="1785"/>
                </a:lnTo>
                <a:lnTo>
                  <a:pt x="3699" y="1901"/>
                </a:lnTo>
                <a:lnTo>
                  <a:pt x="5142" y="1901"/>
                </a:lnTo>
                <a:lnTo>
                  <a:pt x="5076" y="1827"/>
                </a:lnTo>
                <a:lnTo>
                  <a:pt x="4968" y="1707"/>
                </a:lnTo>
                <a:lnTo>
                  <a:pt x="4797" y="1539"/>
                </a:lnTo>
                <a:lnTo>
                  <a:pt x="4617" y="1383"/>
                </a:lnTo>
                <a:lnTo>
                  <a:pt x="4410" y="1221"/>
                </a:lnTo>
                <a:lnTo>
                  <a:pt x="4185" y="1071"/>
                </a:lnTo>
                <a:lnTo>
                  <a:pt x="3960" y="939"/>
                </a:lnTo>
                <a:lnTo>
                  <a:pt x="3708" y="801"/>
                </a:lnTo>
                <a:lnTo>
                  <a:pt x="3492" y="702"/>
                </a:lnTo>
                <a:lnTo>
                  <a:pt x="3231" y="588"/>
                </a:lnTo>
                <a:lnTo>
                  <a:pt x="2964" y="489"/>
                </a:lnTo>
                <a:lnTo>
                  <a:pt x="2718" y="405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565" name="Freeform 5"/>
          <p:cNvSpPr/>
          <p:nvPr/>
        </p:nvSpPr>
        <p:spPr bwMode="white">
          <a:xfrm>
            <a:off x="0" y="3146425"/>
            <a:ext cx="9144000" cy="3690938"/>
          </a:xfrm>
          <a:custGeom>
            <a:avLst/>
            <a:gdLst>
              <a:gd name="T0" fmla="*/ 0 w 5760"/>
              <a:gd name="T1" fmla="*/ 0 h 2325"/>
              <a:gd name="T2" fmla="*/ 0 w 5760"/>
              <a:gd name="T3" fmla="*/ 339 h 2325"/>
              <a:gd name="T4" fmla="*/ 558 w 5760"/>
              <a:gd name="T5" fmla="*/ 357 h 2325"/>
              <a:gd name="T6" fmla="*/ 807 w 5760"/>
              <a:gd name="T7" fmla="*/ 375 h 2325"/>
              <a:gd name="T8" fmla="*/ 1056 w 5760"/>
              <a:gd name="T9" fmla="*/ 399 h 2325"/>
              <a:gd name="T10" fmla="*/ 1272 w 5760"/>
              <a:gd name="T11" fmla="*/ 426 h 2325"/>
              <a:gd name="T12" fmla="*/ 1539 w 5760"/>
              <a:gd name="T13" fmla="*/ 465 h 2325"/>
              <a:gd name="T14" fmla="*/ 1791 w 5760"/>
              <a:gd name="T15" fmla="*/ 510 h 2325"/>
              <a:gd name="T16" fmla="*/ 2076 w 5760"/>
              <a:gd name="T17" fmla="*/ 570 h 2325"/>
              <a:gd name="T18" fmla="*/ 2334 w 5760"/>
              <a:gd name="T19" fmla="*/ 630 h 2325"/>
              <a:gd name="T20" fmla="*/ 2544 w 5760"/>
              <a:gd name="T21" fmla="*/ 687 h 2325"/>
              <a:gd name="T22" fmla="*/ 2775 w 5760"/>
              <a:gd name="T23" fmla="*/ 759 h 2325"/>
              <a:gd name="T24" fmla="*/ 3003 w 5760"/>
              <a:gd name="T25" fmla="*/ 837 h 2325"/>
              <a:gd name="T26" fmla="*/ 3231 w 5760"/>
              <a:gd name="T27" fmla="*/ 924 h 2325"/>
              <a:gd name="T28" fmla="*/ 3438 w 5760"/>
              <a:gd name="T29" fmla="*/ 1005 h 2325"/>
              <a:gd name="T30" fmla="*/ 3663 w 5760"/>
              <a:gd name="T31" fmla="*/ 1110 h 2325"/>
              <a:gd name="T32" fmla="*/ 3903 w 5760"/>
              <a:gd name="T33" fmla="*/ 1233 h 2325"/>
              <a:gd name="T34" fmla="*/ 4149 w 5760"/>
              <a:gd name="T35" fmla="*/ 1374 h 2325"/>
              <a:gd name="T36" fmla="*/ 4353 w 5760"/>
              <a:gd name="T37" fmla="*/ 1506 h 2325"/>
              <a:gd name="T38" fmla="*/ 4491 w 5760"/>
              <a:gd name="T39" fmla="*/ 1602 h 2325"/>
              <a:gd name="T40" fmla="*/ 4668 w 5760"/>
              <a:gd name="T41" fmla="*/ 1740 h 2325"/>
              <a:gd name="T42" fmla="*/ 4824 w 5760"/>
              <a:gd name="T43" fmla="*/ 1875 h 2325"/>
              <a:gd name="T44" fmla="*/ 4968 w 5760"/>
              <a:gd name="T45" fmla="*/ 2016 h 2325"/>
              <a:gd name="T46" fmla="*/ 5100 w 5760"/>
              <a:gd name="T47" fmla="*/ 2154 h 2325"/>
              <a:gd name="T48" fmla="*/ 5238 w 5760"/>
              <a:gd name="T49" fmla="*/ 2324 h 2325"/>
              <a:gd name="T50" fmla="*/ 5759 w 5760"/>
              <a:gd name="T51" fmla="*/ 2324 h 2325"/>
              <a:gd name="T52" fmla="*/ 5759 w 5760"/>
              <a:gd name="T53" fmla="*/ 1245 h 2325"/>
              <a:gd name="T54" fmla="*/ 5580 w 5760"/>
              <a:gd name="T55" fmla="*/ 1119 h 2325"/>
              <a:gd name="T56" fmla="*/ 5400 w 5760"/>
              <a:gd name="T57" fmla="*/ 1020 h 2325"/>
              <a:gd name="T58" fmla="*/ 5205 w 5760"/>
              <a:gd name="T59" fmla="*/ 918 h 2325"/>
              <a:gd name="T60" fmla="*/ 5031 w 5760"/>
              <a:gd name="T61" fmla="*/ 837 h 2325"/>
              <a:gd name="T62" fmla="*/ 4866 w 5760"/>
              <a:gd name="T63" fmla="*/ 771 h 2325"/>
              <a:gd name="T64" fmla="*/ 4710 w 5760"/>
              <a:gd name="T65" fmla="*/ 711 h 2325"/>
              <a:gd name="T66" fmla="*/ 4545 w 5760"/>
              <a:gd name="T67" fmla="*/ 651 h 2325"/>
              <a:gd name="T68" fmla="*/ 4386 w 5760"/>
              <a:gd name="T69" fmla="*/ 600 h 2325"/>
              <a:gd name="T70" fmla="*/ 4248 w 5760"/>
              <a:gd name="T71" fmla="*/ 552 h 2325"/>
              <a:gd name="T72" fmla="*/ 3993 w 5760"/>
              <a:gd name="T73" fmla="*/ 483 h 2325"/>
              <a:gd name="T74" fmla="*/ 3777 w 5760"/>
              <a:gd name="T75" fmla="*/ 423 h 2325"/>
              <a:gd name="T76" fmla="*/ 3564 w 5760"/>
              <a:gd name="T77" fmla="*/ 375 h 2325"/>
              <a:gd name="T78" fmla="*/ 3282 w 5760"/>
              <a:gd name="T79" fmla="*/ 312 h 2325"/>
              <a:gd name="T80" fmla="*/ 3003 w 5760"/>
              <a:gd name="T81" fmla="*/ 261 h 2325"/>
              <a:gd name="T82" fmla="*/ 2733 w 5760"/>
              <a:gd name="T83" fmla="*/ 213 h 2325"/>
              <a:gd name="T84" fmla="*/ 2451 w 5760"/>
              <a:gd name="T85" fmla="*/ 171 h 2325"/>
              <a:gd name="T86" fmla="*/ 2211 w 5760"/>
              <a:gd name="T87" fmla="*/ 138 h 2325"/>
              <a:gd name="T88" fmla="*/ 1974 w 5760"/>
              <a:gd name="T89" fmla="*/ 108 h 2325"/>
              <a:gd name="T90" fmla="*/ 1665 w 5760"/>
              <a:gd name="T91" fmla="*/ 81 h 2325"/>
              <a:gd name="T92" fmla="*/ 1437 w 5760"/>
              <a:gd name="T93" fmla="*/ 60 h 2325"/>
              <a:gd name="T94" fmla="*/ 1125 w 5760"/>
              <a:gd name="T95" fmla="*/ 36 h 2325"/>
              <a:gd name="T96" fmla="*/ 828 w 5760"/>
              <a:gd name="T97" fmla="*/ 21 h 2325"/>
              <a:gd name="T98" fmla="*/ 558 w 5760"/>
              <a:gd name="T99" fmla="*/ 12 h 2325"/>
              <a:gd name="T100" fmla="*/ 282 w 5760"/>
              <a:gd name="T101" fmla="*/ 3 h 2325"/>
              <a:gd name="T102" fmla="*/ 0 w 5760"/>
              <a:gd name="T103" fmla="*/ 0 h 2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760" h="2325">
                <a:moveTo>
                  <a:pt x="0" y="0"/>
                </a:moveTo>
                <a:lnTo>
                  <a:pt x="0" y="339"/>
                </a:lnTo>
                <a:lnTo>
                  <a:pt x="558" y="357"/>
                </a:lnTo>
                <a:lnTo>
                  <a:pt x="807" y="375"/>
                </a:lnTo>
                <a:lnTo>
                  <a:pt x="1056" y="399"/>
                </a:lnTo>
                <a:lnTo>
                  <a:pt x="1272" y="426"/>
                </a:lnTo>
                <a:lnTo>
                  <a:pt x="1539" y="465"/>
                </a:lnTo>
                <a:lnTo>
                  <a:pt x="1791" y="510"/>
                </a:lnTo>
                <a:lnTo>
                  <a:pt x="2076" y="570"/>
                </a:lnTo>
                <a:lnTo>
                  <a:pt x="2334" y="630"/>
                </a:lnTo>
                <a:lnTo>
                  <a:pt x="2544" y="687"/>
                </a:lnTo>
                <a:lnTo>
                  <a:pt x="2775" y="759"/>
                </a:lnTo>
                <a:lnTo>
                  <a:pt x="3003" y="837"/>
                </a:lnTo>
                <a:lnTo>
                  <a:pt x="3231" y="924"/>
                </a:lnTo>
                <a:lnTo>
                  <a:pt x="3438" y="1005"/>
                </a:lnTo>
                <a:lnTo>
                  <a:pt x="3663" y="1110"/>
                </a:lnTo>
                <a:lnTo>
                  <a:pt x="3903" y="1233"/>
                </a:lnTo>
                <a:lnTo>
                  <a:pt x="4149" y="1374"/>
                </a:lnTo>
                <a:lnTo>
                  <a:pt x="4353" y="1506"/>
                </a:lnTo>
                <a:lnTo>
                  <a:pt x="4491" y="1602"/>
                </a:lnTo>
                <a:lnTo>
                  <a:pt x="4668" y="1740"/>
                </a:lnTo>
                <a:lnTo>
                  <a:pt x="4824" y="1875"/>
                </a:lnTo>
                <a:lnTo>
                  <a:pt x="4968" y="2016"/>
                </a:lnTo>
                <a:lnTo>
                  <a:pt x="5100" y="2154"/>
                </a:lnTo>
                <a:lnTo>
                  <a:pt x="5238" y="2324"/>
                </a:lnTo>
                <a:lnTo>
                  <a:pt x="5759" y="2324"/>
                </a:lnTo>
                <a:lnTo>
                  <a:pt x="5759" y="1245"/>
                </a:lnTo>
                <a:lnTo>
                  <a:pt x="5580" y="1119"/>
                </a:lnTo>
                <a:lnTo>
                  <a:pt x="5400" y="1020"/>
                </a:lnTo>
                <a:lnTo>
                  <a:pt x="5205" y="918"/>
                </a:lnTo>
                <a:lnTo>
                  <a:pt x="5031" y="837"/>
                </a:lnTo>
                <a:lnTo>
                  <a:pt x="4866" y="771"/>
                </a:lnTo>
                <a:lnTo>
                  <a:pt x="4710" y="711"/>
                </a:lnTo>
                <a:lnTo>
                  <a:pt x="4545" y="651"/>
                </a:lnTo>
                <a:lnTo>
                  <a:pt x="4386" y="600"/>
                </a:lnTo>
                <a:lnTo>
                  <a:pt x="4248" y="552"/>
                </a:lnTo>
                <a:lnTo>
                  <a:pt x="3993" y="483"/>
                </a:lnTo>
                <a:lnTo>
                  <a:pt x="3777" y="423"/>
                </a:lnTo>
                <a:lnTo>
                  <a:pt x="3564" y="375"/>
                </a:lnTo>
                <a:lnTo>
                  <a:pt x="3282" y="312"/>
                </a:lnTo>
                <a:lnTo>
                  <a:pt x="3003" y="261"/>
                </a:lnTo>
                <a:lnTo>
                  <a:pt x="2733" y="213"/>
                </a:lnTo>
                <a:lnTo>
                  <a:pt x="2451" y="171"/>
                </a:lnTo>
                <a:lnTo>
                  <a:pt x="2211" y="138"/>
                </a:lnTo>
                <a:lnTo>
                  <a:pt x="1974" y="108"/>
                </a:lnTo>
                <a:lnTo>
                  <a:pt x="1665" y="81"/>
                </a:lnTo>
                <a:lnTo>
                  <a:pt x="1437" y="60"/>
                </a:lnTo>
                <a:lnTo>
                  <a:pt x="1125" y="36"/>
                </a:lnTo>
                <a:lnTo>
                  <a:pt x="828" y="21"/>
                </a:lnTo>
                <a:lnTo>
                  <a:pt x="558" y="12"/>
                </a:lnTo>
                <a:lnTo>
                  <a:pt x="282" y="3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566" name="Freeform 6"/>
          <p:cNvSpPr/>
          <p:nvPr/>
        </p:nvSpPr>
        <p:spPr bwMode="white">
          <a:xfrm>
            <a:off x="0" y="2460625"/>
            <a:ext cx="9144000" cy="2497138"/>
          </a:xfrm>
          <a:custGeom>
            <a:avLst/>
            <a:gdLst>
              <a:gd name="T0" fmla="*/ 0 w 5760"/>
              <a:gd name="T1" fmla="*/ 0 h 1573"/>
              <a:gd name="T2" fmla="*/ 0 w 5760"/>
              <a:gd name="T3" fmla="*/ 351 h 1573"/>
              <a:gd name="T4" fmla="*/ 282 w 5760"/>
              <a:gd name="T5" fmla="*/ 357 h 1573"/>
              <a:gd name="T6" fmla="*/ 627 w 5760"/>
              <a:gd name="T7" fmla="*/ 363 h 1573"/>
              <a:gd name="T8" fmla="*/ 960 w 5760"/>
              <a:gd name="T9" fmla="*/ 375 h 1573"/>
              <a:gd name="T10" fmla="*/ 1218 w 5760"/>
              <a:gd name="T11" fmla="*/ 393 h 1573"/>
              <a:gd name="T12" fmla="*/ 1470 w 5760"/>
              <a:gd name="T13" fmla="*/ 411 h 1573"/>
              <a:gd name="T14" fmla="*/ 1746 w 5760"/>
              <a:gd name="T15" fmla="*/ 435 h 1573"/>
              <a:gd name="T16" fmla="*/ 2022 w 5760"/>
              <a:gd name="T17" fmla="*/ 462 h 1573"/>
              <a:gd name="T18" fmla="*/ 2340 w 5760"/>
              <a:gd name="T19" fmla="*/ 504 h 1573"/>
              <a:gd name="T20" fmla="*/ 2664 w 5760"/>
              <a:gd name="T21" fmla="*/ 549 h 1573"/>
              <a:gd name="T22" fmla="*/ 2952 w 5760"/>
              <a:gd name="T23" fmla="*/ 597 h 1573"/>
              <a:gd name="T24" fmla="*/ 3225 w 5760"/>
              <a:gd name="T25" fmla="*/ 648 h 1573"/>
              <a:gd name="T26" fmla="*/ 3513 w 5760"/>
              <a:gd name="T27" fmla="*/ 708 h 1573"/>
              <a:gd name="T28" fmla="*/ 3693 w 5760"/>
              <a:gd name="T29" fmla="*/ 750 h 1573"/>
              <a:gd name="T30" fmla="*/ 3936 w 5760"/>
              <a:gd name="T31" fmla="*/ 810 h 1573"/>
              <a:gd name="T32" fmla="*/ 4095 w 5760"/>
              <a:gd name="T33" fmla="*/ 855 h 1573"/>
              <a:gd name="T34" fmla="*/ 4281 w 5760"/>
              <a:gd name="T35" fmla="*/ 909 h 1573"/>
              <a:gd name="T36" fmla="*/ 4503 w 5760"/>
              <a:gd name="T37" fmla="*/ 981 h 1573"/>
              <a:gd name="T38" fmla="*/ 4704 w 5760"/>
              <a:gd name="T39" fmla="*/ 1053 h 1573"/>
              <a:gd name="T40" fmla="*/ 4911 w 5760"/>
              <a:gd name="T41" fmla="*/ 1131 h 1573"/>
              <a:gd name="T42" fmla="*/ 5073 w 5760"/>
              <a:gd name="T43" fmla="*/ 1197 h 1573"/>
              <a:gd name="T44" fmla="*/ 5256 w 5760"/>
              <a:gd name="T45" fmla="*/ 1281 h 1573"/>
              <a:gd name="T46" fmla="*/ 5475 w 5760"/>
              <a:gd name="T47" fmla="*/ 1401 h 1573"/>
              <a:gd name="T48" fmla="*/ 5628 w 5760"/>
              <a:gd name="T49" fmla="*/ 1482 h 1573"/>
              <a:gd name="T50" fmla="*/ 5759 w 5760"/>
              <a:gd name="T51" fmla="*/ 1572 h 1573"/>
              <a:gd name="T52" fmla="*/ 5759 w 5760"/>
              <a:gd name="T53" fmla="*/ 633 h 1573"/>
              <a:gd name="T54" fmla="*/ 5493 w 5760"/>
              <a:gd name="T55" fmla="*/ 570 h 1573"/>
              <a:gd name="T56" fmla="*/ 5214 w 5760"/>
              <a:gd name="T57" fmla="*/ 501 h 1573"/>
              <a:gd name="T58" fmla="*/ 4950 w 5760"/>
              <a:gd name="T59" fmla="*/ 444 h 1573"/>
              <a:gd name="T60" fmla="*/ 4701 w 5760"/>
              <a:gd name="T61" fmla="*/ 396 h 1573"/>
              <a:gd name="T62" fmla="*/ 4425 w 5760"/>
              <a:gd name="T63" fmla="*/ 348 h 1573"/>
              <a:gd name="T64" fmla="*/ 4110 w 5760"/>
              <a:gd name="T65" fmla="*/ 294 h 1573"/>
              <a:gd name="T66" fmla="*/ 3813 w 5760"/>
              <a:gd name="T67" fmla="*/ 252 h 1573"/>
              <a:gd name="T68" fmla="*/ 3549 w 5760"/>
              <a:gd name="T69" fmla="*/ 213 h 1573"/>
              <a:gd name="T70" fmla="*/ 3261 w 5760"/>
              <a:gd name="T71" fmla="*/ 183 h 1573"/>
              <a:gd name="T72" fmla="*/ 3015 w 5760"/>
              <a:gd name="T73" fmla="*/ 153 h 1573"/>
              <a:gd name="T74" fmla="*/ 2757 w 5760"/>
              <a:gd name="T75" fmla="*/ 129 h 1573"/>
              <a:gd name="T76" fmla="*/ 2520 w 5760"/>
              <a:gd name="T77" fmla="*/ 105 h 1573"/>
              <a:gd name="T78" fmla="*/ 2301 w 5760"/>
              <a:gd name="T79" fmla="*/ 87 h 1573"/>
              <a:gd name="T80" fmla="*/ 2013 w 5760"/>
              <a:gd name="T81" fmla="*/ 66 h 1573"/>
              <a:gd name="T82" fmla="*/ 1731 w 5760"/>
              <a:gd name="T83" fmla="*/ 48 h 1573"/>
              <a:gd name="T84" fmla="*/ 1524 w 5760"/>
              <a:gd name="T85" fmla="*/ 39 h 1573"/>
              <a:gd name="T86" fmla="*/ 1260 w 5760"/>
              <a:gd name="T87" fmla="*/ 27 h 1573"/>
              <a:gd name="T88" fmla="*/ 966 w 5760"/>
              <a:gd name="T89" fmla="*/ 15 h 1573"/>
              <a:gd name="T90" fmla="*/ 714 w 5760"/>
              <a:gd name="T91" fmla="*/ 12 h 1573"/>
              <a:gd name="T92" fmla="*/ 510 w 5760"/>
              <a:gd name="T93" fmla="*/ 6 h 1573"/>
              <a:gd name="T94" fmla="*/ 243 w 5760"/>
              <a:gd name="T95" fmla="*/ 0 h 1573"/>
              <a:gd name="T96" fmla="*/ 0 w 5760"/>
              <a:gd name="T97" fmla="*/ 0 h 15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760" h="1573">
                <a:moveTo>
                  <a:pt x="0" y="0"/>
                </a:moveTo>
                <a:lnTo>
                  <a:pt x="0" y="351"/>
                </a:lnTo>
                <a:lnTo>
                  <a:pt x="282" y="357"/>
                </a:lnTo>
                <a:lnTo>
                  <a:pt x="627" y="363"/>
                </a:lnTo>
                <a:lnTo>
                  <a:pt x="960" y="375"/>
                </a:lnTo>
                <a:lnTo>
                  <a:pt x="1218" y="393"/>
                </a:lnTo>
                <a:lnTo>
                  <a:pt x="1470" y="411"/>
                </a:lnTo>
                <a:lnTo>
                  <a:pt x="1746" y="435"/>
                </a:lnTo>
                <a:lnTo>
                  <a:pt x="2022" y="462"/>
                </a:lnTo>
                <a:lnTo>
                  <a:pt x="2340" y="504"/>
                </a:lnTo>
                <a:lnTo>
                  <a:pt x="2664" y="549"/>
                </a:lnTo>
                <a:lnTo>
                  <a:pt x="2952" y="597"/>
                </a:lnTo>
                <a:lnTo>
                  <a:pt x="3225" y="648"/>
                </a:lnTo>
                <a:lnTo>
                  <a:pt x="3513" y="708"/>
                </a:lnTo>
                <a:lnTo>
                  <a:pt x="3693" y="750"/>
                </a:lnTo>
                <a:lnTo>
                  <a:pt x="3936" y="810"/>
                </a:lnTo>
                <a:lnTo>
                  <a:pt x="4095" y="855"/>
                </a:lnTo>
                <a:lnTo>
                  <a:pt x="4281" y="909"/>
                </a:lnTo>
                <a:lnTo>
                  <a:pt x="4503" y="981"/>
                </a:lnTo>
                <a:lnTo>
                  <a:pt x="4704" y="1053"/>
                </a:lnTo>
                <a:lnTo>
                  <a:pt x="4911" y="1131"/>
                </a:lnTo>
                <a:lnTo>
                  <a:pt x="5073" y="1197"/>
                </a:lnTo>
                <a:lnTo>
                  <a:pt x="5256" y="1281"/>
                </a:lnTo>
                <a:lnTo>
                  <a:pt x="5475" y="1401"/>
                </a:lnTo>
                <a:lnTo>
                  <a:pt x="5628" y="1482"/>
                </a:lnTo>
                <a:lnTo>
                  <a:pt x="5759" y="1572"/>
                </a:lnTo>
                <a:lnTo>
                  <a:pt x="5759" y="633"/>
                </a:lnTo>
                <a:lnTo>
                  <a:pt x="5493" y="570"/>
                </a:lnTo>
                <a:lnTo>
                  <a:pt x="5214" y="501"/>
                </a:lnTo>
                <a:lnTo>
                  <a:pt x="4950" y="444"/>
                </a:lnTo>
                <a:lnTo>
                  <a:pt x="4701" y="396"/>
                </a:lnTo>
                <a:lnTo>
                  <a:pt x="4425" y="348"/>
                </a:lnTo>
                <a:lnTo>
                  <a:pt x="4110" y="294"/>
                </a:lnTo>
                <a:lnTo>
                  <a:pt x="3813" y="252"/>
                </a:lnTo>
                <a:lnTo>
                  <a:pt x="3549" y="213"/>
                </a:lnTo>
                <a:lnTo>
                  <a:pt x="3261" y="183"/>
                </a:lnTo>
                <a:lnTo>
                  <a:pt x="3015" y="153"/>
                </a:lnTo>
                <a:lnTo>
                  <a:pt x="2757" y="129"/>
                </a:lnTo>
                <a:lnTo>
                  <a:pt x="2520" y="105"/>
                </a:lnTo>
                <a:lnTo>
                  <a:pt x="2301" y="87"/>
                </a:lnTo>
                <a:lnTo>
                  <a:pt x="2013" y="66"/>
                </a:lnTo>
                <a:lnTo>
                  <a:pt x="1731" y="48"/>
                </a:lnTo>
                <a:lnTo>
                  <a:pt x="1524" y="39"/>
                </a:lnTo>
                <a:lnTo>
                  <a:pt x="1260" y="27"/>
                </a:lnTo>
                <a:lnTo>
                  <a:pt x="966" y="15"/>
                </a:lnTo>
                <a:lnTo>
                  <a:pt x="714" y="12"/>
                </a:lnTo>
                <a:lnTo>
                  <a:pt x="510" y="6"/>
                </a:lnTo>
                <a:lnTo>
                  <a:pt x="243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567" name="Freeform 7"/>
          <p:cNvSpPr/>
          <p:nvPr/>
        </p:nvSpPr>
        <p:spPr bwMode="white">
          <a:xfrm>
            <a:off x="0" y="1793875"/>
            <a:ext cx="9144000" cy="1539875"/>
          </a:xfrm>
          <a:custGeom>
            <a:avLst/>
            <a:gdLst>
              <a:gd name="T0" fmla="*/ 0 w 5760"/>
              <a:gd name="T1" fmla="*/ 0 h 970"/>
              <a:gd name="T2" fmla="*/ 0 w 5760"/>
              <a:gd name="T3" fmla="*/ 339 h 970"/>
              <a:gd name="T4" fmla="*/ 318 w 5760"/>
              <a:gd name="T5" fmla="*/ 342 h 970"/>
              <a:gd name="T6" fmla="*/ 591 w 5760"/>
              <a:gd name="T7" fmla="*/ 348 h 970"/>
              <a:gd name="T8" fmla="*/ 846 w 5760"/>
              <a:gd name="T9" fmla="*/ 354 h 970"/>
              <a:gd name="T10" fmla="*/ 1074 w 5760"/>
              <a:gd name="T11" fmla="*/ 360 h 970"/>
              <a:gd name="T12" fmla="*/ 1314 w 5760"/>
              <a:gd name="T13" fmla="*/ 366 h 970"/>
              <a:gd name="T14" fmla="*/ 1599 w 5760"/>
              <a:gd name="T15" fmla="*/ 381 h 970"/>
              <a:gd name="T16" fmla="*/ 1911 w 5760"/>
              <a:gd name="T17" fmla="*/ 399 h 970"/>
              <a:gd name="T18" fmla="*/ 2241 w 5760"/>
              <a:gd name="T19" fmla="*/ 420 h 970"/>
              <a:gd name="T20" fmla="*/ 2619 w 5760"/>
              <a:gd name="T21" fmla="*/ 453 h 970"/>
              <a:gd name="T22" fmla="*/ 2889 w 5760"/>
              <a:gd name="T23" fmla="*/ 477 h 970"/>
              <a:gd name="T24" fmla="*/ 3177 w 5760"/>
              <a:gd name="T25" fmla="*/ 507 h 970"/>
              <a:gd name="T26" fmla="*/ 3498 w 5760"/>
              <a:gd name="T27" fmla="*/ 543 h 970"/>
              <a:gd name="T28" fmla="*/ 3813 w 5760"/>
              <a:gd name="T29" fmla="*/ 585 h 970"/>
              <a:gd name="T30" fmla="*/ 4044 w 5760"/>
              <a:gd name="T31" fmla="*/ 618 h 970"/>
              <a:gd name="T32" fmla="*/ 4365 w 5760"/>
              <a:gd name="T33" fmla="*/ 669 h 970"/>
              <a:gd name="T34" fmla="*/ 4683 w 5760"/>
              <a:gd name="T35" fmla="*/ 726 h 970"/>
              <a:gd name="T36" fmla="*/ 4980 w 5760"/>
              <a:gd name="T37" fmla="*/ 786 h 970"/>
              <a:gd name="T38" fmla="*/ 5268 w 5760"/>
              <a:gd name="T39" fmla="*/ 846 h 970"/>
              <a:gd name="T40" fmla="*/ 5646 w 5760"/>
              <a:gd name="T41" fmla="*/ 942 h 970"/>
              <a:gd name="T42" fmla="*/ 5759 w 5760"/>
              <a:gd name="T43" fmla="*/ 969 h 970"/>
              <a:gd name="T44" fmla="*/ 5759 w 5760"/>
              <a:gd name="T45" fmla="*/ 0 h 970"/>
              <a:gd name="T46" fmla="*/ 0 w 5760"/>
              <a:gd name="T47" fmla="*/ 0 h 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760" h="970">
                <a:moveTo>
                  <a:pt x="0" y="0"/>
                </a:moveTo>
                <a:lnTo>
                  <a:pt x="0" y="339"/>
                </a:lnTo>
                <a:lnTo>
                  <a:pt x="318" y="342"/>
                </a:lnTo>
                <a:lnTo>
                  <a:pt x="591" y="348"/>
                </a:lnTo>
                <a:lnTo>
                  <a:pt x="846" y="354"/>
                </a:lnTo>
                <a:lnTo>
                  <a:pt x="1074" y="360"/>
                </a:lnTo>
                <a:lnTo>
                  <a:pt x="1314" y="366"/>
                </a:lnTo>
                <a:lnTo>
                  <a:pt x="1599" y="381"/>
                </a:lnTo>
                <a:lnTo>
                  <a:pt x="1911" y="399"/>
                </a:lnTo>
                <a:lnTo>
                  <a:pt x="2241" y="420"/>
                </a:lnTo>
                <a:lnTo>
                  <a:pt x="2619" y="453"/>
                </a:lnTo>
                <a:lnTo>
                  <a:pt x="2889" y="477"/>
                </a:lnTo>
                <a:lnTo>
                  <a:pt x="3177" y="507"/>
                </a:lnTo>
                <a:lnTo>
                  <a:pt x="3498" y="543"/>
                </a:lnTo>
                <a:lnTo>
                  <a:pt x="3813" y="585"/>
                </a:lnTo>
                <a:lnTo>
                  <a:pt x="4044" y="618"/>
                </a:lnTo>
                <a:lnTo>
                  <a:pt x="4365" y="669"/>
                </a:lnTo>
                <a:lnTo>
                  <a:pt x="4683" y="726"/>
                </a:lnTo>
                <a:lnTo>
                  <a:pt x="4980" y="786"/>
                </a:lnTo>
                <a:lnTo>
                  <a:pt x="5268" y="846"/>
                </a:lnTo>
                <a:lnTo>
                  <a:pt x="5646" y="942"/>
                </a:lnTo>
                <a:lnTo>
                  <a:pt x="5759" y="969"/>
                </a:lnTo>
                <a:lnTo>
                  <a:pt x="5759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568" name="Freeform 8"/>
          <p:cNvSpPr/>
          <p:nvPr/>
        </p:nvSpPr>
        <p:spPr bwMode="white">
          <a:xfrm>
            <a:off x="0" y="-20638"/>
            <a:ext cx="9144000" cy="1682751"/>
          </a:xfrm>
          <a:custGeom>
            <a:avLst/>
            <a:gdLst>
              <a:gd name="T0" fmla="*/ 0 w 5760"/>
              <a:gd name="T1" fmla="*/ 753 h 1060"/>
              <a:gd name="T2" fmla="*/ 0 w 5760"/>
              <a:gd name="T3" fmla="*/ 1059 h 1060"/>
              <a:gd name="T4" fmla="*/ 5759 w 5760"/>
              <a:gd name="T5" fmla="*/ 1059 h 1060"/>
              <a:gd name="T6" fmla="*/ 5759 w 5760"/>
              <a:gd name="T7" fmla="*/ 0 h 1060"/>
              <a:gd name="T8" fmla="*/ 5430 w 5760"/>
              <a:gd name="T9" fmla="*/ 0 h 1060"/>
              <a:gd name="T10" fmla="*/ 5298 w 5760"/>
              <a:gd name="T11" fmla="*/ 84 h 1060"/>
              <a:gd name="T12" fmla="*/ 5136 w 5760"/>
              <a:gd name="T13" fmla="*/ 159 h 1060"/>
              <a:gd name="T14" fmla="*/ 4968 w 5760"/>
              <a:gd name="T15" fmla="*/ 222 h 1060"/>
              <a:gd name="T16" fmla="*/ 4812 w 5760"/>
              <a:gd name="T17" fmla="*/ 267 h 1060"/>
              <a:gd name="T18" fmla="*/ 4626 w 5760"/>
              <a:gd name="T19" fmla="*/ 324 h 1060"/>
              <a:gd name="T20" fmla="*/ 4440 w 5760"/>
              <a:gd name="T21" fmla="*/ 366 h 1060"/>
              <a:gd name="T22" fmla="*/ 4230 w 5760"/>
              <a:gd name="T23" fmla="*/ 414 h 1060"/>
              <a:gd name="T24" fmla="*/ 3939 w 5760"/>
              <a:gd name="T25" fmla="*/ 468 h 1060"/>
              <a:gd name="T26" fmla="*/ 3711 w 5760"/>
              <a:gd name="T27" fmla="*/ 504 h 1060"/>
              <a:gd name="T28" fmla="*/ 3441 w 5760"/>
              <a:gd name="T29" fmla="*/ 543 h 1060"/>
              <a:gd name="T30" fmla="*/ 3189 w 5760"/>
              <a:gd name="T31" fmla="*/ 579 h 1060"/>
              <a:gd name="T32" fmla="*/ 2925 w 5760"/>
              <a:gd name="T33" fmla="*/ 606 h 1060"/>
              <a:gd name="T34" fmla="*/ 2679 w 5760"/>
              <a:gd name="T35" fmla="*/ 633 h 1060"/>
              <a:gd name="T36" fmla="*/ 2418 w 5760"/>
              <a:gd name="T37" fmla="*/ 654 h 1060"/>
              <a:gd name="T38" fmla="*/ 2142 w 5760"/>
              <a:gd name="T39" fmla="*/ 675 h 1060"/>
              <a:gd name="T40" fmla="*/ 1896 w 5760"/>
              <a:gd name="T41" fmla="*/ 693 h 1060"/>
              <a:gd name="T42" fmla="*/ 1647 w 5760"/>
              <a:gd name="T43" fmla="*/ 708 h 1060"/>
              <a:gd name="T44" fmla="*/ 1404 w 5760"/>
              <a:gd name="T45" fmla="*/ 720 h 1060"/>
              <a:gd name="T46" fmla="*/ 1170 w 5760"/>
              <a:gd name="T47" fmla="*/ 732 h 1060"/>
              <a:gd name="T48" fmla="*/ 906 w 5760"/>
              <a:gd name="T49" fmla="*/ 738 h 1060"/>
              <a:gd name="T50" fmla="*/ 534 w 5760"/>
              <a:gd name="T51" fmla="*/ 747 h 1060"/>
              <a:gd name="T52" fmla="*/ 201 w 5760"/>
              <a:gd name="T53" fmla="*/ 753 h 1060"/>
              <a:gd name="T54" fmla="*/ 0 w 5760"/>
              <a:gd name="T55" fmla="*/ 753 h 10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760" h="1060">
                <a:moveTo>
                  <a:pt x="0" y="753"/>
                </a:moveTo>
                <a:lnTo>
                  <a:pt x="0" y="1059"/>
                </a:lnTo>
                <a:lnTo>
                  <a:pt x="5759" y="1059"/>
                </a:lnTo>
                <a:lnTo>
                  <a:pt x="5759" y="0"/>
                </a:lnTo>
                <a:lnTo>
                  <a:pt x="5430" y="0"/>
                </a:lnTo>
                <a:lnTo>
                  <a:pt x="5298" y="84"/>
                </a:lnTo>
                <a:lnTo>
                  <a:pt x="5136" y="159"/>
                </a:lnTo>
                <a:lnTo>
                  <a:pt x="4968" y="222"/>
                </a:lnTo>
                <a:lnTo>
                  <a:pt x="4812" y="267"/>
                </a:lnTo>
                <a:lnTo>
                  <a:pt x="4626" y="324"/>
                </a:lnTo>
                <a:lnTo>
                  <a:pt x="4440" y="366"/>
                </a:lnTo>
                <a:lnTo>
                  <a:pt x="4230" y="414"/>
                </a:lnTo>
                <a:lnTo>
                  <a:pt x="3939" y="468"/>
                </a:lnTo>
                <a:lnTo>
                  <a:pt x="3711" y="504"/>
                </a:lnTo>
                <a:lnTo>
                  <a:pt x="3441" y="543"/>
                </a:lnTo>
                <a:lnTo>
                  <a:pt x="3189" y="579"/>
                </a:lnTo>
                <a:lnTo>
                  <a:pt x="2925" y="606"/>
                </a:lnTo>
                <a:lnTo>
                  <a:pt x="2679" y="633"/>
                </a:lnTo>
                <a:lnTo>
                  <a:pt x="2418" y="654"/>
                </a:lnTo>
                <a:lnTo>
                  <a:pt x="2142" y="675"/>
                </a:lnTo>
                <a:lnTo>
                  <a:pt x="1896" y="693"/>
                </a:lnTo>
                <a:lnTo>
                  <a:pt x="1647" y="708"/>
                </a:lnTo>
                <a:lnTo>
                  <a:pt x="1404" y="720"/>
                </a:lnTo>
                <a:lnTo>
                  <a:pt x="1170" y="732"/>
                </a:lnTo>
                <a:lnTo>
                  <a:pt x="906" y="738"/>
                </a:lnTo>
                <a:lnTo>
                  <a:pt x="534" y="747"/>
                </a:lnTo>
                <a:lnTo>
                  <a:pt x="201" y="753"/>
                </a:lnTo>
                <a:lnTo>
                  <a:pt x="0" y="753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569" name="Freeform 9"/>
          <p:cNvSpPr/>
          <p:nvPr/>
        </p:nvSpPr>
        <p:spPr bwMode="white">
          <a:xfrm>
            <a:off x="0" y="-20638"/>
            <a:ext cx="8388350" cy="1068388"/>
          </a:xfrm>
          <a:custGeom>
            <a:avLst/>
            <a:gdLst>
              <a:gd name="T0" fmla="*/ 0 w 5284"/>
              <a:gd name="T1" fmla="*/ 366 h 673"/>
              <a:gd name="T2" fmla="*/ 0 w 5284"/>
              <a:gd name="T3" fmla="*/ 672 h 673"/>
              <a:gd name="T4" fmla="*/ 303 w 5284"/>
              <a:gd name="T5" fmla="*/ 672 h 673"/>
              <a:gd name="T6" fmla="*/ 723 w 5284"/>
              <a:gd name="T7" fmla="*/ 663 h 673"/>
              <a:gd name="T8" fmla="*/ 1020 w 5284"/>
              <a:gd name="T9" fmla="*/ 654 h 673"/>
              <a:gd name="T10" fmla="*/ 1302 w 5284"/>
              <a:gd name="T11" fmla="*/ 642 h 673"/>
              <a:gd name="T12" fmla="*/ 1554 w 5284"/>
              <a:gd name="T13" fmla="*/ 630 h 673"/>
              <a:gd name="T14" fmla="*/ 1779 w 5284"/>
              <a:gd name="T15" fmla="*/ 615 h 673"/>
              <a:gd name="T16" fmla="*/ 1962 w 5284"/>
              <a:gd name="T17" fmla="*/ 606 h 673"/>
              <a:gd name="T18" fmla="*/ 2193 w 5284"/>
              <a:gd name="T19" fmla="*/ 588 h 673"/>
              <a:gd name="T20" fmla="*/ 2448 w 5284"/>
              <a:gd name="T21" fmla="*/ 570 h 673"/>
              <a:gd name="T22" fmla="*/ 2700 w 5284"/>
              <a:gd name="T23" fmla="*/ 546 h 673"/>
              <a:gd name="T24" fmla="*/ 2904 w 5284"/>
              <a:gd name="T25" fmla="*/ 528 h 673"/>
              <a:gd name="T26" fmla="*/ 3138 w 5284"/>
              <a:gd name="T27" fmla="*/ 498 h 673"/>
              <a:gd name="T28" fmla="*/ 3324 w 5284"/>
              <a:gd name="T29" fmla="*/ 474 h 673"/>
              <a:gd name="T30" fmla="*/ 3534 w 5284"/>
              <a:gd name="T31" fmla="*/ 447 h 673"/>
              <a:gd name="T32" fmla="*/ 3735 w 5284"/>
              <a:gd name="T33" fmla="*/ 420 h 673"/>
              <a:gd name="T34" fmla="*/ 3933 w 5284"/>
              <a:gd name="T35" fmla="*/ 384 h 673"/>
              <a:gd name="T36" fmla="*/ 4116 w 5284"/>
              <a:gd name="T37" fmla="*/ 351 h 673"/>
              <a:gd name="T38" fmla="*/ 4266 w 5284"/>
              <a:gd name="T39" fmla="*/ 318 h 673"/>
              <a:gd name="T40" fmla="*/ 4446 w 5284"/>
              <a:gd name="T41" fmla="*/ 279 h 673"/>
              <a:gd name="T42" fmla="*/ 4620 w 5284"/>
              <a:gd name="T43" fmla="*/ 237 h 673"/>
              <a:gd name="T44" fmla="*/ 4779 w 5284"/>
              <a:gd name="T45" fmla="*/ 192 h 673"/>
              <a:gd name="T46" fmla="*/ 4920 w 5284"/>
              <a:gd name="T47" fmla="*/ 147 h 673"/>
              <a:gd name="T48" fmla="*/ 5085 w 5284"/>
              <a:gd name="T49" fmla="*/ 90 h 673"/>
              <a:gd name="T50" fmla="*/ 5193 w 5284"/>
              <a:gd name="T51" fmla="*/ 42 h 673"/>
              <a:gd name="T52" fmla="*/ 5283 w 5284"/>
              <a:gd name="T53" fmla="*/ 0 h 673"/>
              <a:gd name="T54" fmla="*/ 3201 w 5284"/>
              <a:gd name="T55" fmla="*/ 0 h 673"/>
              <a:gd name="T56" fmla="*/ 2982 w 5284"/>
              <a:gd name="T57" fmla="*/ 57 h 673"/>
              <a:gd name="T58" fmla="*/ 2775 w 5284"/>
              <a:gd name="T59" fmla="*/ 108 h 673"/>
              <a:gd name="T60" fmla="*/ 2562 w 5284"/>
              <a:gd name="T61" fmla="*/ 150 h 673"/>
              <a:gd name="T62" fmla="*/ 2397 w 5284"/>
              <a:gd name="T63" fmla="*/ 183 h 673"/>
              <a:gd name="T64" fmla="*/ 2205 w 5284"/>
              <a:gd name="T65" fmla="*/ 213 h 673"/>
              <a:gd name="T66" fmla="*/ 2001 w 5284"/>
              <a:gd name="T67" fmla="*/ 243 h 673"/>
              <a:gd name="T68" fmla="*/ 1776 w 5284"/>
              <a:gd name="T69" fmla="*/ 273 h 673"/>
              <a:gd name="T70" fmla="*/ 1536 w 5284"/>
              <a:gd name="T71" fmla="*/ 297 h 673"/>
              <a:gd name="T72" fmla="*/ 1344 w 5284"/>
              <a:gd name="T73" fmla="*/ 312 h 673"/>
              <a:gd name="T74" fmla="*/ 1134 w 5284"/>
              <a:gd name="T75" fmla="*/ 330 h 673"/>
              <a:gd name="T76" fmla="*/ 921 w 5284"/>
              <a:gd name="T77" fmla="*/ 342 h 673"/>
              <a:gd name="T78" fmla="*/ 696 w 5284"/>
              <a:gd name="T79" fmla="*/ 354 h 673"/>
              <a:gd name="T80" fmla="*/ 501 w 5284"/>
              <a:gd name="T81" fmla="*/ 360 h 673"/>
              <a:gd name="T82" fmla="*/ 279 w 5284"/>
              <a:gd name="T83" fmla="*/ 366 h 673"/>
              <a:gd name="T84" fmla="*/ 99 w 5284"/>
              <a:gd name="T85" fmla="*/ 369 h 673"/>
              <a:gd name="T86" fmla="*/ 0 w 5284"/>
              <a:gd name="T87" fmla="*/ 366 h 6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5284" h="673">
                <a:moveTo>
                  <a:pt x="0" y="366"/>
                </a:moveTo>
                <a:lnTo>
                  <a:pt x="0" y="672"/>
                </a:lnTo>
                <a:lnTo>
                  <a:pt x="303" y="672"/>
                </a:lnTo>
                <a:lnTo>
                  <a:pt x="723" y="663"/>
                </a:lnTo>
                <a:lnTo>
                  <a:pt x="1020" y="654"/>
                </a:lnTo>
                <a:lnTo>
                  <a:pt x="1302" y="642"/>
                </a:lnTo>
                <a:lnTo>
                  <a:pt x="1554" y="630"/>
                </a:lnTo>
                <a:lnTo>
                  <a:pt x="1779" y="615"/>
                </a:lnTo>
                <a:lnTo>
                  <a:pt x="1962" y="606"/>
                </a:lnTo>
                <a:lnTo>
                  <a:pt x="2193" y="588"/>
                </a:lnTo>
                <a:lnTo>
                  <a:pt x="2448" y="570"/>
                </a:lnTo>
                <a:lnTo>
                  <a:pt x="2700" y="546"/>
                </a:lnTo>
                <a:lnTo>
                  <a:pt x="2904" y="528"/>
                </a:lnTo>
                <a:lnTo>
                  <a:pt x="3138" y="498"/>
                </a:lnTo>
                <a:lnTo>
                  <a:pt x="3324" y="474"/>
                </a:lnTo>
                <a:lnTo>
                  <a:pt x="3534" y="447"/>
                </a:lnTo>
                <a:lnTo>
                  <a:pt x="3735" y="420"/>
                </a:lnTo>
                <a:lnTo>
                  <a:pt x="3933" y="384"/>
                </a:lnTo>
                <a:lnTo>
                  <a:pt x="4116" y="351"/>
                </a:lnTo>
                <a:lnTo>
                  <a:pt x="4266" y="318"/>
                </a:lnTo>
                <a:lnTo>
                  <a:pt x="4446" y="279"/>
                </a:lnTo>
                <a:lnTo>
                  <a:pt x="4620" y="237"/>
                </a:lnTo>
                <a:lnTo>
                  <a:pt x="4779" y="192"/>
                </a:lnTo>
                <a:lnTo>
                  <a:pt x="4920" y="147"/>
                </a:lnTo>
                <a:lnTo>
                  <a:pt x="5085" y="90"/>
                </a:lnTo>
                <a:lnTo>
                  <a:pt x="5193" y="42"/>
                </a:lnTo>
                <a:lnTo>
                  <a:pt x="5283" y="0"/>
                </a:lnTo>
                <a:lnTo>
                  <a:pt x="3201" y="0"/>
                </a:lnTo>
                <a:lnTo>
                  <a:pt x="2982" y="57"/>
                </a:lnTo>
                <a:lnTo>
                  <a:pt x="2775" y="108"/>
                </a:lnTo>
                <a:lnTo>
                  <a:pt x="2562" y="150"/>
                </a:lnTo>
                <a:lnTo>
                  <a:pt x="2397" y="183"/>
                </a:lnTo>
                <a:lnTo>
                  <a:pt x="2205" y="213"/>
                </a:lnTo>
                <a:lnTo>
                  <a:pt x="2001" y="243"/>
                </a:lnTo>
                <a:lnTo>
                  <a:pt x="1776" y="273"/>
                </a:lnTo>
                <a:lnTo>
                  <a:pt x="1536" y="297"/>
                </a:lnTo>
                <a:lnTo>
                  <a:pt x="1344" y="312"/>
                </a:lnTo>
                <a:lnTo>
                  <a:pt x="1134" y="330"/>
                </a:lnTo>
                <a:lnTo>
                  <a:pt x="921" y="342"/>
                </a:lnTo>
                <a:lnTo>
                  <a:pt x="696" y="354"/>
                </a:lnTo>
                <a:lnTo>
                  <a:pt x="501" y="360"/>
                </a:lnTo>
                <a:lnTo>
                  <a:pt x="279" y="366"/>
                </a:lnTo>
                <a:lnTo>
                  <a:pt x="99" y="369"/>
                </a:lnTo>
                <a:lnTo>
                  <a:pt x="0" y="366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570" name="Freeform 10"/>
          <p:cNvSpPr/>
          <p:nvPr/>
        </p:nvSpPr>
        <p:spPr bwMode="white">
          <a:xfrm>
            <a:off x="0" y="-20638"/>
            <a:ext cx="4578350" cy="454026"/>
          </a:xfrm>
          <a:custGeom>
            <a:avLst/>
            <a:gdLst>
              <a:gd name="T0" fmla="*/ 0 w 2884"/>
              <a:gd name="T1" fmla="*/ 0 h 286"/>
              <a:gd name="T2" fmla="*/ 0 w 2884"/>
              <a:gd name="T3" fmla="*/ 285 h 286"/>
              <a:gd name="T4" fmla="*/ 192 w 2884"/>
              <a:gd name="T5" fmla="*/ 285 h 286"/>
              <a:gd name="T6" fmla="*/ 384 w 2884"/>
              <a:gd name="T7" fmla="*/ 282 h 286"/>
              <a:gd name="T8" fmla="*/ 579 w 2884"/>
              <a:gd name="T9" fmla="*/ 276 h 286"/>
              <a:gd name="T10" fmla="*/ 789 w 2884"/>
              <a:gd name="T11" fmla="*/ 267 h 286"/>
              <a:gd name="T12" fmla="*/ 999 w 2884"/>
              <a:gd name="T13" fmla="*/ 258 h 286"/>
              <a:gd name="T14" fmla="*/ 1161 w 2884"/>
              <a:gd name="T15" fmla="*/ 246 h 286"/>
              <a:gd name="T16" fmla="*/ 1302 w 2884"/>
              <a:gd name="T17" fmla="*/ 234 h 286"/>
              <a:gd name="T18" fmla="*/ 1458 w 2884"/>
              <a:gd name="T19" fmla="*/ 222 h 286"/>
              <a:gd name="T20" fmla="*/ 1665 w 2884"/>
              <a:gd name="T21" fmla="*/ 201 h 286"/>
              <a:gd name="T22" fmla="*/ 1992 w 2884"/>
              <a:gd name="T23" fmla="*/ 159 h 286"/>
              <a:gd name="T24" fmla="*/ 2301 w 2884"/>
              <a:gd name="T25" fmla="*/ 117 h 286"/>
              <a:gd name="T26" fmla="*/ 2604 w 2884"/>
              <a:gd name="T27" fmla="*/ 60 h 286"/>
              <a:gd name="T28" fmla="*/ 2883 w 2884"/>
              <a:gd name="T29" fmla="*/ 0 h 286"/>
              <a:gd name="T30" fmla="*/ 0 w 2884"/>
              <a:gd name="T31" fmla="*/ 0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884" h="286">
                <a:moveTo>
                  <a:pt x="0" y="0"/>
                </a:moveTo>
                <a:lnTo>
                  <a:pt x="0" y="285"/>
                </a:lnTo>
                <a:lnTo>
                  <a:pt x="192" y="285"/>
                </a:lnTo>
                <a:lnTo>
                  <a:pt x="384" y="282"/>
                </a:lnTo>
                <a:lnTo>
                  <a:pt x="579" y="276"/>
                </a:lnTo>
                <a:lnTo>
                  <a:pt x="789" y="267"/>
                </a:lnTo>
                <a:lnTo>
                  <a:pt x="999" y="258"/>
                </a:lnTo>
                <a:lnTo>
                  <a:pt x="1161" y="246"/>
                </a:lnTo>
                <a:lnTo>
                  <a:pt x="1302" y="234"/>
                </a:lnTo>
                <a:lnTo>
                  <a:pt x="1458" y="222"/>
                </a:lnTo>
                <a:lnTo>
                  <a:pt x="1665" y="201"/>
                </a:lnTo>
                <a:lnTo>
                  <a:pt x="1992" y="159"/>
                </a:lnTo>
                <a:lnTo>
                  <a:pt x="2301" y="117"/>
                </a:lnTo>
                <a:lnTo>
                  <a:pt x="2604" y="60"/>
                </a:lnTo>
                <a:lnTo>
                  <a:pt x="2883" y="0"/>
                </a:lnTo>
                <a:lnTo>
                  <a:pt x="0" y="0"/>
                </a:lnTo>
              </a:path>
            </a:pathLst>
          </a:cu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571" name="Rectangle 11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94572" name="Rectangle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4573" name="Rectangle 1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spcBef>
                <a:spcPct val="0"/>
              </a:spcBef>
              <a:defRPr sz="1400">
                <a:ea typeface="+mn-ea"/>
              </a:defRPr>
            </a:lvl1pPr>
          </a:lstStyle>
          <a:p>
            <a:endParaRPr lang="en-US" altLang="zh-CN"/>
          </a:p>
        </p:txBody>
      </p:sp>
      <p:sp>
        <p:nvSpPr>
          <p:cNvPr id="194574" name="Rectangle 1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spcBef>
                <a:spcPct val="0"/>
              </a:spcBef>
              <a:defRPr sz="1400">
                <a:ea typeface="+mn-ea"/>
              </a:defRPr>
            </a:lvl1pPr>
          </a:lstStyle>
          <a:p>
            <a:endParaRPr lang="en-US" altLang="zh-CN"/>
          </a:p>
        </p:txBody>
      </p:sp>
      <p:sp>
        <p:nvSpPr>
          <p:cNvPr id="194575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spcBef>
                <a:spcPct val="0"/>
              </a:spcBef>
              <a:defRPr sz="1400">
                <a:ea typeface="+mn-ea"/>
              </a:defRPr>
            </a:lvl1pPr>
          </a:lstStyle>
          <a:p>
            <a:fld id="{5E084514-DF9A-45EB-BB90-749657E318F1}" type="slidenum">
              <a:rPr lang="en-US" altLang="zh-CN"/>
              <a:t>‹#›</a:t>
            </a:fld>
            <a:endParaRPr lang="en-US" altLang="zh-CN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advTm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2.jpeg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7.wmf"/><Relationship Id="rId12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6.bin"/><Relationship Id="rId11" Type="http://schemas.openxmlformats.org/officeDocument/2006/relationships/image" Target="../media/image12.png"/><Relationship Id="rId5" Type="http://schemas.openxmlformats.org/officeDocument/2006/relationships/image" Target="../media/image6.emf"/><Relationship Id="rId10" Type="http://schemas.openxmlformats.org/officeDocument/2006/relationships/image" Target="../media/image11.png"/><Relationship Id="rId4" Type="http://schemas.openxmlformats.org/officeDocument/2006/relationships/oleObject" Target="../embeddings/oleObject5.bin"/><Relationship Id="rId9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audio" Target="../media/audio2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7.bin"/><Relationship Id="rId4" Type="http://schemas.openxmlformats.org/officeDocument/2006/relationships/audio" Target="../media/audio4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8.bin"/><Relationship Id="rId4" Type="http://schemas.openxmlformats.org/officeDocument/2006/relationships/audio" Target="../media/audio4.wav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4.wav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10.bin"/><Relationship Id="rId4" Type="http://schemas.openxmlformats.org/officeDocument/2006/relationships/audio" Target="../media/audio4.wav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.png"/><Relationship Id="rId4" Type="http://schemas.openxmlformats.org/officeDocument/2006/relationships/oleObject" Target="../embeddings/oleObject2.bin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wmf"/><Relationship Id="rId3" Type="http://schemas.openxmlformats.org/officeDocument/2006/relationships/notesSlide" Target="../notesSlides/notesSlide30.xml"/><Relationship Id="rId7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8.wmf"/><Relationship Id="rId5" Type="http://schemas.openxmlformats.org/officeDocument/2006/relationships/oleObject" Target="../embeddings/oleObject11.bin"/><Relationship Id="rId4" Type="http://schemas.openxmlformats.org/officeDocument/2006/relationships/audio" Target="../media/audio4.wav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13" Type="http://schemas.openxmlformats.org/officeDocument/2006/relationships/image" Target="../media/image34.wmf"/><Relationship Id="rId18" Type="http://schemas.openxmlformats.org/officeDocument/2006/relationships/oleObject" Target="../embeddings/oleObject20.bin"/><Relationship Id="rId3" Type="http://schemas.openxmlformats.org/officeDocument/2006/relationships/notesSlide" Target="../notesSlides/notesSlide31.xml"/><Relationship Id="rId21" Type="http://schemas.openxmlformats.org/officeDocument/2006/relationships/image" Target="../media/image38.emf"/><Relationship Id="rId7" Type="http://schemas.openxmlformats.org/officeDocument/2006/relationships/image" Target="../media/image31.wmf"/><Relationship Id="rId12" Type="http://schemas.openxmlformats.org/officeDocument/2006/relationships/oleObject" Target="../embeddings/oleObject17.bin"/><Relationship Id="rId17" Type="http://schemas.openxmlformats.org/officeDocument/2006/relationships/image" Target="../media/image36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19.bin"/><Relationship Id="rId20" Type="http://schemas.openxmlformats.org/officeDocument/2006/relationships/oleObject" Target="../embeddings/oleObject21.bin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4.bin"/><Relationship Id="rId11" Type="http://schemas.openxmlformats.org/officeDocument/2006/relationships/image" Target="../media/image33.emf"/><Relationship Id="rId5" Type="http://schemas.openxmlformats.org/officeDocument/2006/relationships/image" Target="../media/image30.wmf"/><Relationship Id="rId15" Type="http://schemas.openxmlformats.org/officeDocument/2006/relationships/image" Target="../media/image35.emf"/><Relationship Id="rId10" Type="http://schemas.openxmlformats.org/officeDocument/2006/relationships/oleObject" Target="../embeddings/oleObject16.bin"/><Relationship Id="rId19" Type="http://schemas.openxmlformats.org/officeDocument/2006/relationships/image" Target="../media/image37.emf"/><Relationship Id="rId4" Type="http://schemas.openxmlformats.org/officeDocument/2006/relationships/oleObject" Target="../embeddings/oleObject13.bin"/><Relationship Id="rId9" Type="http://schemas.openxmlformats.org/officeDocument/2006/relationships/image" Target="../media/image32.wmf"/><Relationship Id="rId14" Type="http://schemas.openxmlformats.org/officeDocument/2006/relationships/oleObject" Target="../embeddings/oleObject18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13" Type="http://schemas.openxmlformats.org/officeDocument/2006/relationships/image" Target="../media/image45.emf"/><Relationship Id="rId3" Type="http://schemas.openxmlformats.org/officeDocument/2006/relationships/image" Target="../media/image48.png"/><Relationship Id="rId7" Type="http://schemas.openxmlformats.org/officeDocument/2006/relationships/image" Target="../media/image42.emf"/><Relationship Id="rId12" Type="http://schemas.openxmlformats.org/officeDocument/2006/relationships/oleObject" Target="../embeddings/oleObject26.bin"/><Relationship Id="rId17" Type="http://schemas.openxmlformats.org/officeDocument/2006/relationships/image" Target="../media/image47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28.bin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23.bin"/><Relationship Id="rId11" Type="http://schemas.openxmlformats.org/officeDocument/2006/relationships/image" Target="../media/image44.emf"/><Relationship Id="rId5" Type="http://schemas.openxmlformats.org/officeDocument/2006/relationships/image" Target="../media/image41.emf"/><Relationship Id="rId15" Type="http://schemas.openxmlformats.org/officeDocument/2006/relationships/image" Target="../media/image46.emf"/><Relationship Id="rId10" Type="http://schemas.openxmlformats.org/officeDocument/2006/relationships/oleObject" Target="../embeddings/oleObject25.bin"/><Relationship Id="rId4" Type="http://schemas.openxmlformats.org/officeDocument/2006/relationships/oleObject" Target="../embeddings/oleObject22.bin"/><Relationship Id="rId9" Type="http://schemas.openxmlformats.org/officeDocument/2006/relationships/image" Target="../media/image43.emf"/><Relationship Id="rId14" Type="http://schemas.openxmlformats.org/officeDocument/2006/relationships/oleObject" Target="../embeddings/oleObject27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3.bin"/><Relationship Id="rId4" Type="http://schemas.openxmlformats.org/officeDocument/2006/relationships/audio" Target="../media/audio2.wav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file:///E:\&#30005;&#36335;\&#30005;&#36335;%20CAI&#26032;\PRODJH\END.WAV" TargetMode="External"/><Relationship Id="rId1" Type="http://schemas.microsoft.com/office/2007/relationships/media" Target="file:///E:\&#30005;&#36335;\&#30005;&#36335;%20CAI&#26032;\PRODJH\END.WAV" TargetMode="External"/><Relationship Id="rId6" Type="http://schemas.openxmlformats.org/officeDocument/2006/relationships/image" Target="../media/image52.png"/><Relationship Id="rId5" Type="http://schemas.openxmlformats.org/officeDocument/2006/relationships/image" Target="../media/image51.jpeg"/><Relationship Id="rId4" Type="http://schemas.openxmlformats.org/officeDocument/2006/relationships/notesSlide" Target="../notesSlides/notesSlide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4.bin"/><Relationship Id="rId4" Type="http://schemas.openxmlformats.org/officeDocument/2006/relationships/audio" Target="../media/audio3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2338" name="Picture 2" descr="CLOUD2"/>
          <p:cNvPicPr>
            <a:picLocks noChangeAspect="1" noChangeArrowheads="1"/>
          </p:cNvPicPr>
          <p:nvPr/>
        </p:nvPicPr>
        <p:blipFill>
          <a:blip r:embed="rId5">
            <a:lum brigh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422340" name="Object 4"/>
          <p:cNvGraphicFramePr>
            <a:graphicFrameLocks noChangeAspect="1"/>
          </p:cNvGraphicFramePr>
          <p:nvPr/>
        </p:nvGraphicFramePr>
        <p:xfrm>
          <a:off x="2743200" y="4530725"/>
          <a:ext cx="3962400" cy="215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剪辑" r:id="rId6" imgW="32099250" imgH="17468850" progId="">
                  <p:embed/>
                </p:oleObj>
              </mc:Choice>
              <mc:Fallback>
                <p:oleObj name="剪辑" r:id="rId6" imgW="32099250" imgH="17468850" progId="">
                  <p:embed/>
                  <p:pic>
                    <p:nvPicPr>
                      <p:cNvPr id="0" name="图片 1024"/>
                      <p:cNvPicPr>
                        <a:picLocks noChangeAspect="1"/>
                      </p:cNvPicPr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743200" y="4530725"/>
                        <a:ext cx="3962400" cy="215582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22341" name="WordArt 5"/>
          <p:cNvSpPr>
            <a:spLocks noChangeArrowheads="1" noChangeShapeType="1" noTextEdit="1"/>
          </p:cNvSpPr>
          <p:nvPr/>
        </p:nvSpPr>
        <p:spPr bwMode="auto">
          <a:xfrm>
            <a:off x="227013" y="438150"/>
            <a:ext cx="8307387" cy="165735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CascadeUp">
              <a:avLst>
                <a:gd name="adj" fmla="val 86426"/>
              </a:avLst>
            </a:prstTxWarp>
            <a:scene3d>
              <a:camera prst="legacyPerspectiveFront">
                <a:rot lat="20519999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5400" kern="10" dirty="0">
                <a:ln w="9525">
                  <a:round/>
                </a:ln>
                <a:gradFill rotWithShape="0">
                  <a:gsLst>
                    <a:gs pos="0">
                      <a:srgbClr val="FF0000"/>
                    </a:gs>
                    <a:gs pos="100000">
                      <a:srgbClr val="FF0000">
                        <a:gamma/>
                        <a:shade val="46275"/>
                        <a:invGamma/>
                      </a:srgbClr>
                    </a:gs>
                  </a:gsLst>
                  <a:path path="rect">
                    <a:fillToRect l="50000" t="50000" r="50000" b="50000"/>
                  </a:path>
                </a:gradFill>
                <a:latin typeface="隶书" panose="02010509060101010101" charset="-122"/>
                <a:ea typeface="隶书" panose="02010509060101010101" charset="-122"/>
              </a:rPr>
              <a:t>同学们好！</a:t>
            </a:r>
          </a:p>
        </p:txBody>
      </p:sp>
      <p:sp>
        <p:nvSpPr>
          <p:cNvPr id="1422342" name="WordArt 6"/>
          <p:cNvSpPr>
            <a:spLocks noChangeArrowheads="1" noChangeShapeType="1" noTextEdit="1"/>
          </p:cNvSpPr>
          <p:nvPr/>
        </p:nvSpPr>
        <p:spPr bwMode="auto">
          <a:xfrm>
            <a:off x="227013" y="2447925"/>
            <a:ext cx="8682037" cy="101123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5400" b="1" kern="10" dirty="0">
                <a:gradFill rotWithShape="0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</a:gradFill>
                <a:effectLst>
                  <a:outerShdw dist="35921" dir="2700000" algn="ctr" rotWithShape="0">
                    <a:srgbClr val="C0C0C0"/>
                  </a:outerShdw>
                </a:effectLst>
                <a:latin typeface="方正行楷简体"/>
              </a:rPr>
              <a:t>欢迎学习</a:t>
            </a:r>
            <a:r>
              <a:rPr lang="en-US" altLang="zh-CN" sz="5400" b="1" kern="10" dirty="0">
                <a:gradFill rotWithShape="0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</a:gradFill>
                <a:effectLst>
                  <a:outerShdw dist="35921" dir="2700000" algn="ctr" rotWithShape="0">
                    <a:srgbClr val="C0C0C0"/>
                  </a:outerShdw>
                </a:effectLst>
                <a:latin typeface="方正行楷简体"/>
              </a:rPr>
              <a:t>《</a:t>
            </a:r>
            <a:r>
              <a:rPr lang="zh-CN" altLang="en-US" sz="5400" b="1" kern="10">
                <a:gradFill rotWithShape="0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</a:gradFill>
                <a:effectLst>
                  <a:outerShdw dist="35921" dir="2700000" algn="ctr" rotWithShape="0">
                    <a:srgbClr val="C0C0C0"/>
                  </a:outerShdw>
                </a:effectLst>
                <a:latin typeface="方正行楷简体"/>
              </a:rPr>
              <a:t>电路与电子技术</a:t>
            </a:r>
            <a:r>
              <a:rPr lang="en-US" altLang="zh-CN" sz="5400" b="1" kern="10">
                <a:gradFill rotWithShape="0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</a:gradFill>
                <a:effectLst>
                  <a:outerShdw dist="35921" dir="2700000" algn="ctr" rotWithShape="0">
                    <a:srgbClr val="C0C0C0"/>
                  </a:outerShdw>
                </a:effectLst>
                <a:latin typeface="方正行楷简体"/>
              </a:rPr>
              <a:t>》</a:t>
            </a:r>
            <a:endParaRPr lang="zh-CN" altLang="en-US" sz="5400" b="1" kern="10" dirty="0">
              <a:gradFill rotWithShape="0">
                <a:gsLst>
                  <a:gs pos="0">
                    <a:srgbClr val="FFFF00"/>
                  </a:gs>
                  <a:gs pos="100000">
                    <a:srgbClr val="FF9933"/>
                  </a:gs>
                </a:gsLst>
                <a:path path="rect">
                  <a:fillToRect l="50000" t="50000" r="50000" b="50000"/>
                </a:path>
              </a:gradFill>
              <a:effectLst>
                <a:outerShdw dist="35921" dir="2700000" algn="ctr" rotWithShape="0">
                  <a:srgbClr val="C0C0C0"/>
                </a:outerShdw>
              </a:effectLst>
              <a:latin typeface="方正行楷简体"/>
            </a:endParaRPr>
          </a:p>
        </p:txBody>
      </p:sp>
      <p:sp>
        <p:nvSpPr>
          <p:cNvPr id="1422344" name="Text Box 8"/>
          <p:cNvSpPr txBox="1">
            <a:spLocks noChangeArrowheads="1"/>
          </p:cNvSpPr>
          <p:nvPr/>
        </p:nvSpPr>
        <p:spPr bwMode="auto">
          <a:xfrm>
            <a:off x="1884045" y="3658235"/>
            <a:ext cx="5413375" cy="706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accent2">
                    <a:lumMod val="50000"/>
                    <a:lumOff val="50000"/>
                  </a:schemeClr>
                </a:solidFill>
              </a:rPr>
              <a:t>殷文斐</a:t>
            </a:r>
            <a:endParaRPr lang="en-US" altLang="zh-CN" sz="4000" b="1" dirty="0">
              <a:solidFill>
                <a:schemeClr val="accent2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2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22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22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22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422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2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223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223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22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22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22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22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2341" grpId="0" animBg="1"/>
      <p:bldP spid="1422342" grpId="0" animBg="1"/>
      <p:bldP spid="1422344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682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-133350"/>
            <a:ext cx="2343150" cy="1143000"/>
          </a:xfrm>
        </p:spPr>
        <p:txBody>
          <a:bodyPr/>
          <a:lstStyle/>
          <a:p>
            <a:pPr algn="l"/>
            <a:r>
              <a:rPr kumimoji="1" lang="zh-CN" altLang="en-US" sz="2800" b="1">
                <a:solidFill>
                  <a:schemeClr val="folHlink"/>
                </a:solidFill>
                <a:latin typeface="宋体" panose="02010600030101010101" pitchFamily="2" charset="-122"/>
              </a:rPr>
              <a:t>例：</a:t>
            </a:r>
          </a:p>
        </p:txBody>
      </p:sp>
      <p:grpSp>
        <p:nvGrpSpPr>
          <p:cNvPr id="1223684" name="Group 4"/>
          <p:cNvGrpSpPr/>
          <p:nvPr/>
        </p:nvGrpSpPr>
        <p:grpSpPr bwMode="auto">
          <a:xfrm>
            <a:off x="4949825" y="2606675"/>
            <a:ext cx="3248025" cy="2243138"/>
            <a:chOff x="3021" y="361"/>
            <a:chExt cx="2298" cy="1592"/>
          </a:xfrm>
        </p:grpSpPr>
        <p:sp>
          <p:nvSpPr>
            <p:cNvPr id="1223685" name="Oval 5"/>
            <p:cNvSpPr>
              <a:spLocks noChangeArrowheads="1"/>
            </p:cNvSpPr>
            <p:nvPr/>
          </p:nvSpPr>
          <p:spPr bwMode="auto">
            <a:xfrm>
              <a:off x="3600" y="1140"/>
              <a:ext cx="336" cy="31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686" name="Line 6"/>
            <p:cNvSpPr>
              <a:spLocks noChangeShapeType="1"/>
            </p:cNvSpPr>
            <p:nvPr/>
          </p:nvSpPr>
          <p:spPr bwMode="auto">
            <a:xfrm>
              <a:off x="3792" y="783"/>
              <a:ext cx="0" cy="117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223687" name="Group 7"/>
            <p:cNvGrpSpPr/>
            <p:nvPr/>
          </p:nvGrpSpPr>
          <p:grpSpPr bwMode="auto">
            <a:xfrm>
              <a:off x="4704" y="783"/>
              <a:ext cx="192" cy="1027"/>
              <a:chOff x="4320" y="2400"/>
              <a:chExt cx="192" cy="1104"/>
            </a:xfrm>
          </p:grpSpPr>
          <p:sp>
            <p:nvSpPr>
              <p:cNvPr id="1223688" name="Rectangle 8"/>
              <p:cNvSpPr>
                <a:spLocks noChangeArrowheads="1"/>
              </p:cNvSpPr>
              <p:nvPr/>
            </p:nvSpPr>
            <p:spPr bwMode="auto">
              <a:xfrm>
                <a:off x="4320" y="2736"/>
                <a:ext cx="192" cy="384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zh-CN" altLang="zh-CN" sz="4000">
                  <a:ea typeface="楷体_GB2312" panose="02010609030101010101" pitchFamily="49" charset="-122"/>
                </a:endParaRPr>
              </a:p>
            </p:txBody>
          </p:sp>
          <p:sp>
            <p:nvSpPr>
              <p:cNvPr id="1223689" name="Line 9"/>
              <p:cNvSpPr>
                <a:spLocks noChangeShapeType="1"/>
              </p:cNvSpPr>
              <p:nvPr/>
            </p:nvSpPr>
            <p:spPr bwMode="auto">
              <a:xfrm>
                <a:off x="4416" y="3120"/>
                <a:ext cx="0" cy="38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3690" name="Line 10"/>
              <p:cNvSpPr>
                <a:spLocks noChangeShapeType="1"/>
              </p:cNvSpPr>
              <p:nvPr/>
            </p:nvSpPr>
            <p:spPr bwMode="auto">
              <a:xfrm flipV="1">
                <a:off x="4416" y="2400"/>
                <a:ext cx="0" cy="33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23691" name="Line 11"/>
            <p:cNvSpPr>
              <a:spLocks noChangeShapeType="1"/>
            </p:cNvSpPr>
            <p:nvPr/>
          </p:nvSpPr>
          <p:spPr bwMode="auto">
            <a:xfrm>
              <a:off x="3792" y="783"/>
              <a:ext cx="100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692" name="Line 12"/>
            <p:cNvSpPr>
              <a:spLocks noChangeShapeType="1"/>
            </p:cNvSpPr>
            <p:nvPr/>
          </p:nvSpPr>
          <p:spPr bwMode="auto">
            <a:xfrm>
              <a:off x="3792" y="1722"/>
              <a:ext cx="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693" name="Line 13"/>
            <p:cNvSpPr>
              <a:spLocks noChangeShapeType="1"/>
            </p:cNvSpPr>
            <p:nvPr/>
          </p:nvSpPr>
          <p:spPr bwMode="auto">
            <a:xfrm>
              <a:off x="3792" y="1953"/>
              <a:ext cx="100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694" name="Line 14"/>
            <p:cNvSpPr>
              <a:spLocks noChangeShapeType="1"/>
            </p:cNvSpPr>
            <p:nvPr/>
          </p:nvSpPr>
          <p:spPr bwMode="auto">
            <a:xfrm>
              <a:off x="4800" y="1722"/>
              <a:ext cx="0" cy="23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695" name="Text Box 15"/>
            <p:cNvSpPr txBox="1">
              <a:spLocks noChangeArrowheads="1"/>
            </p:cNvSpPr>
            <p:nvPr/>
          </p:nvSpPr>
          <p:spPr bwMode="auto">
            <a:xfrm>
              <a:off x="3388" y="694"/>
              <a:ext cx="333" cy="1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4000">
                  <a:solidFill>
                    <a:schemeClr val="tx2"/>
                  </a:solidFill>
                  <a:ea typeface="楷体_GB2312" panose="02010609030101010101" pitchFamily="49" charset="-122"/>
                </a:rPr>
                <a:t>+</a:t>
              </a:r>
              <a:endParaRPr lang="en-US" altLang="zh-CN" sz="4000">
                <a:ea typeface="楷体_GB2312" panose="02010609030101010101" pitchFamily="49" charset="-122"/>
              </a:endParaRPr>
            </a:p>
            <a:p>
              <a:pPr algn="ctr"/>
              <a:r>
                <a:rPr lang="en-US" altLang="zh-CN" sz="4000">
                  <a:solidFill>
                    <a:schemeClr val="tx2"/>
                  </a:solidFill>
                  <a:ea typeface="楷体_GB2312" panose="02010609030101010101" pitchFamily="49" charset="-122"/>
                </a:rPr>
                <a:t>-</a:t>
              </a:r>
              <a:endParaRPr lang="en-US" altLang="zh-CN" sz="4000">
                <a:ea typeface="楷体_GB2312" panose="02010609030101010101" pitchFamily="49" charset="-122"/>
              </a:endParaRPr>
            </a:p>
          </p:txBody>
        </p:sp>
        <p:sp>
          <p:nvSpPr>
            <p:cNvPr id="1223696" name="Text Box 16"/>
            <p:cNvSpPr txBox="1">
              <a:spLocks noChangeArrowheads="1"/>
            </p:cNvSpPr>
            <p:nvPr/>
          </p:nvSpPr>
          <p:spPr bwMode="auto">
            <a:xfrm>
              <a:off x="3120" y="1027"/>
              <a:ext cx="431" cy="36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chemeClr val="tx2"/>
                  </a:solidFill>
                  <a:ea typeface="楷体_GB2312" panose="02010609030101010101" pitchFamily="49" charset="-122"/>
                </a:rPr>
                <a:t>U</a:t>
              </a:r>
              <a:r>
                <a:rPr lang="en-US" altLang="zh-CN" sz="2800" baseline="-25000">
                  <a:solidFill>
                    <a:schemeClr val="tx2"/>
                  </a:solidFill>
                  <a:ea typeface="楷体_GB2312" panose="02010609030101010101" pitchFamily="49" charset="-122"/>
                </a:rPr>
                <a:t>S</a:t>
              </a:r>
              <a:endParaRPr lang="en-US" altLang="zh-CN" sz="2800" u="sng">
                <a:ea typeface="楷体_GB2312" panose="02010609030101010101" pitchFamily="49" charset="-122"/>
              </a:endParaRPr>
            </a:p>
          </p:txBody>
        </p:sp>
        <p:sp>
          <p:nvSpPr>
            <p:cNvPr id="1223697" name="Text Box 17"/>
            <p:cNvSpPr txBox="1">
              <a:spLocks noChangeArrowheads="1"/>
            </p:cNvSpPr>
            <p:nvPr/>
          </p:nvSpPr>
          <p:spPr bwMode="auto">
            <a:xfrm>
              <a:off x="4362" y="893"/>
              <a:ext cx="298" cy="10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chemeClr val="tx2"/>
                  </a:solidFill>
                  <a:ea typeface="楷体_GB2312" panose="02010609030101010101" pitchFamily="49" charset="-122"/>
                </a:rPr>
                <a:t>R</a:t>
              </a:r>
              <a:endParaRPr lang="en-US" altLang="zh-CN" sz="2800">
                <a:ea typeface="楷体_GB2312" panose="02010609030101010101" pitchFamily="49" charset="-122"/>
              </a:endParaRPr>
            </a:p>
            <a:p>
              <a:pPr algn="ctr"/>
              <a:endParaRPr lang="en-US" altLang="zh-CN" sz="4000">
                <a:ea typeface="楷体_GB2312" panose="02010609030101010101" pitchFamily="49" charset="-122"/>
              </a:endParaRPr>
            </a:p>
          </p:txBody>
        </p:sp>
        <p:sp>
          <p:nvSpPr>
            <p:cNvPr id="1223698" name="Text Box 18"/>
            <p:cNvSpPr txBox="1">
              <a:spLocks noChangeArrowheads="1"/>
            </p:cNvSpPr>
            <p:nvPr/>
          </p:nvSpPr>
          <p:spPr bwMode="auto">
            <a:xfrm>
              <a:off x="4878" y="612"/>
              <a:ext cx="332" cy="11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4000">
                  <a:solidFill>
                    <a:schemeClr val="tx2"/>
                  </a:solidFill>
                  <a:ea typeface="楷体_GB2312" panose="02010609030101010101" pitchFamily="49" charset="-122"/>
                </a:rPr>
                <a:t>+</a:t>
              </a:r>
              <a:endParaRPr lang="en-US" altLang="zh-CN" sz="4000">
                <a:ea typeface="楷体_GB2312" panose="02010609030101010101" pitchFamily="49" charset="-122"/>
              </a:endParaRPr>
            </a:p>
            <a:p>
              <a:pPr algn="ctr"/>
              <a:r>
                <a:rPr lang="en-US" altLang="zh-CN" sz="4000">
                  <a:solidFill>
                    <a:schemeClr val="tx2"/>
                  </a:solidFill>
                  <a:ea typeface="楷体_GB2312" panose="02010609030101010101" pitchFamily="49" charset="-122"/>
                </a:rPr>
                <a:t>-</a:t>
              </a:r>
            </a:p>
          </p:txBody>
        </p:sp>
        <p:sp>
          <p:nvSpPr>
            <p:cNvPr id="1223699" name="Text Box 19"/>
            <p:cNvSpPr txBox="1">
              <a:spLocks noChangeArrowheads="1"/>
            </p:cNvSpPr>
            <p:nvPr/>
          </p:nvSpPr>
          <p:spPr bwMode="auto">
            <a:xfrm>
              <a:off x="4893" y="1067"/>
              <a:ext cx="426" cy="3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chemeClr val="tx2"/>
                  </a:solidFill>
                  <a:ea typeface="楷体_GB2312" panose="02010609030101010101" pitchFamily="49" charset="-122"/>
                </a:rPr>
                <a:t>U</a:t>
              </a:r>
              <a:r>
                <a:rPr lang="en-US" altLang="zh-CN" sz="2800" baseline="-25000">
                  <a:solidFill>
                    <a:schemeClr val="tx2"/>
                  </a:solidFill>
                  <a:ea typeface="楷体_GB2312" panose="02010609030101010101" pitchFamily="49" charset="-122"/>
                </a:rPr>
                <a:t>R</a:t>
              </a:r>
              <a:endParaRPr lang="en-US" altLang="zh-CN" sz="2800">
                <a:ea typeface="楷体_GB2312" panose="02010609030101010101" pitchFamily="49" charset="-122"/>
              </a:endParaRPr>
            </a:p>
          </p:txBody>
        </p:sp>
        <p:sp>
          <p:nvSpPr>
            <p:cNvPr id="1223700" name="Line 20"/>
            <p:cNvSpPr>
              <a:spLocks noChangeShapeType="1"/>
            </p:cNvSpPr>
            <p:nvPr/>
          </p:nvSpPr>
          <p:spPr bwMode="auto">
            <a:xfrm rot="10911942">
              <a:off x="3984" y="772"/>
              <a:ext cx="432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01" name="Text Box 21"/>
            <p:cNvSpPr txBox="1">
              <a:spLocks noChangeArrowheads="1"/>
            </p:cNvSpPr>
            <p:nvPr/>
          </p:nvSpPr>
          <p:spPr bwMode="auto">
            <a:xfrm>
              <a:off x="4124" y="361"/>
              <a:ext cx="657" cy="41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rgbClr val="FFFF66"/>
                  </a:solidFill>
                  <a:ea typeface="楷体_GB2312" panose="02010609030101010101" pitchFamily="49" charset="-122"/>
                </a:rPr>
                <a:t>I</a:t>
              </a:r>
              <a:r>
                <a:rPr lang="en-US" altLang="zh-CN" sz="2800">
                  <a:solidFill>
                    <a:schemeClr val="tx2"/>
                  </a:solidFill>
                  <a:ea typeface="楷体_GB2312" panose="02010609030101010101" pitchFamily="49" charset="-122"/>
                </a:rPr>
                <a:t> </a:t>
              </a:r>
              <a:r>
                <a:rPr lang="en-US" altLang="zh-CN" sz="3200">
                  <a:ea typeface="楷体_GB2312" panose="02010609030101010101" pitchFamily="49" charset="-122"/>
                </a:rPr>
                <a:t> </a:t>
              </a:r>
              <a:r>
                <a:rPr lang="en-US" altLang="zh-CN" sz="2800">
                  <a:solidFill>
                    <a:schemeClr val="folHlink"/>
                  </a:solidFill>
                  <a:ea typeface="楷体_GB2312" panose="02010609030101010101" pitchFamily="49" charset="-122"/>
                </a:rPr>
                <a:t>1A</a:t>
              </a:r>
            </a:p>
          </p:txBody>
        </p:sp>
        <p:graphicFrame>
          <p:nvGraphicFramePr>
            <p:cNvPr id="1223702" name="Object 22"/>
            <p:cNvGraphicFramePr>
              <a:graphicFrameLocks noChangeAspect="1"/>
            </p:cNvGraphicFramePr>
            <p:nvPr/>
          </p:nvGraphicFramePr>
          <p:xfrm>
            <a:off x="4416" y="1243"/>
            <a:ext cx="336" cy="2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7" name="公式" r:id="rId4" imgW="215900" imgH="215900" progId="Equation.3">
                    <p:embed/>
                  </p:oleObj>
                </mc:Choice>
                <mc:Fallback>
                  <p:oleObj name="公式" r:id="rId4" imgW="215900" imgH="215900" progId="Equation.3">
                    <p:embed/>
                    <p:pic>
                      <p:nvPicPr>
                        <p:cNvPr id="0" name="图片 512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4416" y="1243"/>
                          <a:ext cx="336" cy="293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outerShdw algn="ctr" rotWithShape="0">
                            <a:srgbClr val="F4002E"/>
                          </a:outer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223703" name="Text Box 23"/>
            <p:cNvSpPr txBox="1">
              <a:spLocks noChangeArrowheads="1"/>
            </p:cNvSpPr>
            <p:nvPr/>
          </p:nvSpPr>
          <p:spPr bwMode="auto">
            <a:xfrm>
              <a:off x="4122" y="1218"/>
              <a:ext cx="382" cy="3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chemeClr val="folHlink"/>
                  </a:solidFill>
                  <a:ea typeface="楷体_GB2312" panose="02010609030101010101" pitchFamily="49" charset="-122"/>
                </a:rPr>
                <a:t>10</a:t>
              </a:r>
            </a:p>
          </p:txBody>
        </p:sp>
        <p:sp>
          <p:nvSpPr>
            <p:cNvPr id="1223704" name="Text Box 24"/>
            <p:cNvSpPr txBox="1">
              <a:spLocks noChangeArrowheads="1"/>
            </p:cNvSpPr>
            <p:nvPr/>
          </p:nvSpPr>
          <p:spPr bwMode="auto">
            <a:xfrm>
              <a:off x="3021" y="1303"/>
              <a:ext cx="564" cy="36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chemeClr val="folHlink"/>
                  </a:solidFill>
                  <a:ea typeface="楷体_GB2312" panose="02010609030101010101" pitchFamily="49" charset="-122"/>
                </a:rPr>
                <a:t>10V</a:t>
              </a:r>
            </a:p>
          </p:txBody>
        </p:sp>
      </p:grpSp>
      <p:sp>
        <p:nvSpPr>
          <p:cNvPr id="1223705" name="Text Box 25"/>
          <p:cNvSpPr txBox="1">
            <a:spLocks noChangeArrowheads="1"/>
          </p:cNvSpPr>
          <p:nvPr/>
        </p:nvSpPr>
        <p:spPr bwMode="auto">
          <a:xfrm>
            <a:off x="1020763" y="5614988"/>
            <a:ext cx="72040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zh-CN" sz="2800">
                <a:ea typeface="楷体_GB2312" panose="02010609030101010101" pitchFamily="49" charset="-122"/>
              </a:rPr>
              <a:t>电压源</a:t>
            </a:r>
            <a:r>
              <a:rPr lang="zh-CN" altLang="en-US" sz="2800" b="1">
                <a:ea typeface="楷体_GB2312" panose="02010609030101010101" pitchFamily="49" charset="-122"/>
              </a:rPr>
              <a:t>     </a:t>
            </a:r>
            <a:r>
              <a:rPr lang="en-US" altLang="zh-CN" sz="2800" b="1">
                <a:ea typeface="楷体_GB2312" panose="02010609030101010101" pitchFamily="49" charset="-122"/>
              </a:rPr>
              <a:t>Ps =</a:t>
            </a:r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800" b="1">
                <a:ea typeface="楷体_GB2312" panose="02010609030101010101" pitchFamily="49" charset="-122"/>
              </a:rPr>
              <a:t>U</a:t>
            </a:r>
            <a:r>
              <a:rPr lang="en-US" altLang="zh-CN" sz="2800" b="1" baseline="-25000">
                <a:ea typeface="楷体_GB2312" panose="02010609030101010101" pitchFamily="49" charset="-122"/>
              </a:rPr>
              <a:t>S</a:t>
            </a:r>
            <a:r>
              <a:rPr lang="en-US" altLang="zh-CN" sz="2800">
                <a:ea typeface="楷体_GB2312" panose="02010609030101010101" pitchFamily="49" charset="-122"/>
              </a:rPr>
              <a:t>×</a:t>
            </a:r>
            <a:r>
              <a:rPr lang="en-US" altLang="zh-CN" sz="2800" b="1">
                <a:ea typeface="楷体_GB2312" panose="02010609030101010101" pitchFamily="49" charset="-122"/>
              </a:rPr>
              <a:t>I=</a:t>
            </a:r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800" b="1">
                <a:ea typeface="楷体_GB2312" panose="02010609030101010101" pitchFamily="49" charset="-122"/>
              </a:rPr>
              <a:t>10</a:t>
            </a:r>
            <a:r>
              <a:rPr lang="en-US" altLang="zh-CN" sz="2800">
                <a:ea typeface="楷体_GB2312" panose="02010609030101010101" pitchFamily="49" charset="-122"/>
              </a:rPr>
              <a:t>×</a:t>
            </a:r>
            <a:r>
              <a:rPr lang="en-US" altLang="zh-CN" sz="2800" b="1">
                <a:ea typeface="楷体_GB2312" panose="02010609030101010101" pitchFamily="49" charset="-122"/>
              </a:rPr>
              <a:t>1=</a:t>
            </a:r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800" b="1">
                <a:ea typeface="楷体_GB2312" panose="02010609030101010101" pitchFamily="49" charset="-122"/>
              </a:rPr>
              <a:t>10W</a:t>
            </a:r>
            <a:r>
              <a:rPr lang="zh-CN" altLang="en-US" sz="2800" b="1">
                <a:ea typeface="楷体_GB2312" panose="02010609030101010101" pitchFamily="49" charset="-122"/>
              </a:rPr>
              <a:t>（产生）</a:t>
            </a:r>
          </a:p>
        </p:txBody>
      </p:sp>
      <p:sp>
        <p:nvSpPr>
          <p:cNvPr id="1223706" name="Text Box 26"/>
          <p:cNvSpPr txBox="1">
            <a:spLocks noChangeArrowheads="1"/>
          </p:cNvSpPr>
          <p:nvPr/>
        </p:nvSpPr>
        <p:spPr bwMode="auto">
          <a:xfrm>
            <a:off x="930275" y="4918075"/>
            <a:ext cx="70072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2800">
                <a:ea typeface="楷体_GB2312" panose="02010609030101010101" pitchFamily="49" charset="-122"/>
              </a:rPr>
              <a:t>电阻元件　</a:t>
            </a:r>
            <a:r>
              <a:rPr lang="en-US" altLang="zh-CN" sz="2800" b="1">
                <a:ea typeface="楷体_GB2312" panose="02010609030101010101" pitchFamily="49" charset="-122"/>
              </a:rPr>
              <a:t>P</a:t>
            </a:r>
            <a:r>
              <a:rPr lang="en-US" altLang="zh-CN" sz="2800" b="1" baseline="-25000">
                <a:ea typeface="楷体_GB2312" panose="02010609030101010101" pitchFamily="49" charset="-122"/>
              </a:rPr>
              <a:t>R</a:t>
            </a:r>
            <a:r>
              <a:rPr lang="en-US" altLang="zh-CN" sz="2800" b="1">
                <a:ea typeface="楷体_GB2312" panose="02010609030101010101" pitchFamily="49" charset="-122"/>
              </a:rPr>
              <a:t>=U</a:t>
            </a:r>
            <a:r>
              <a:rPr lang="en-US" altLang="zh-CN" sz="2800" b="1" baseline="-25000">
                <a:ea typeface="楷体_GB2312" panose="02010609030101010101" pitchFamily="49" charset="-122"/>
              </a:rPr>
              <a:t>R</a:t>
            </a:r>
            <a:r>
              <a:rPr lang="en-US" altLang="zh-CN" sz="2800">
                <a:ea typeface="楷体_GB2312" panose="02010609030101010101" pitchFamily="49" charset="-122"/>
              </a:rPr>
              <a:t>×</a:t>
            </a:r>
            <a:r>
              <a:rPr lang="en-US" altLang="zh-CN" sz="2800" b="1">
                <a:ea typeface="楷体_GB2312" panose="02010609030101010101" pitchFamily="49" charset="-122"/>
              </a:rPr>
              <a:t>I =10</a:t>
            </a:r>
            <a:r>
              <a:rPr lang="en-US" altLang="zh-CN" sz="2800">
                <a:ea typeface="楷体_GB2312" panose="02010609030101010101" pitchFamily="49" charset="-122"/>
              </a:rPr>
              <a:t>×</a:t>
            </a:r>
            <a:r>
              <a:rPr lang="en-US" altLang="zh-CN" sz="2800" b="1">
                <a:ea typeface="楷体_GB2312" panose="02010609030101010101" pitchFamily="49" charset="-122"/>
              </a:rPr>
              <a:t>1=10W</a:t>
            </a:r>
            <a:r>
              <a:rPr lang="zh-CN" altLang="en-US" sz="2800" b="1">
                <a:ea typeface="楷体_GB2312" panose="02010609030101010101" pitchFamily="49" charset="-122"/>
              </a:rPr>
              <a:t>（吸收）</a:t>
            </a:r>
          </a:p>
        </p:txBody>
      </p:sp>
      <p:sp>
        <p:nvSpPr>
          <p:cNvPr id="1223707" name="Text Box 27"/>
          <p:cNvSpPr txBox="1">
            <a:spLocks noChangeArrowheads="1"/>
          </p:cNvSpPr>
          <p:nvPr/>
        </p:nvSpPr>
        <p:spPr bwMode="auto">
          <a:xfrm>
            <a:off x="304800" y="3127375"/>
            <a:ext cx="4114800" cy="1433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例</a:t>
            </a:r>
            <a:r>
              <a:rPr lang="en-US" altLang="zh-CN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  <a:r>
              <a:rPr lang="en-US" altLang="zh-CN" sz="3200">
                <a:solidFill>
                  <a:schemeClr val="folHlink"/>
                </a:solidFill>
                <a:latin typeface="华文新魏" panose="02010800040101010101" pitchFamily="2" charset="-122"/>
              </a:rPr>
              <a:t> </a:t>
            </a:r>
            <a:r>
              <a:rPr lang="zh-CN" altLang="en-US" sz="2800">
                <a:ea typeface="楷体_GB2312" panose="02010609030101010101" pitchFamily="49" charset="-122"/>
              </a:rPr>
              <a:t>在同一个电路中吸收的功率和产生的功率总是平衡的。</a:t>
            </a:r>
          </a:p>
        </p:txBody>
      </p:sp>
      <p:grpSp>
        <p:nvGrpSpPr>
          <p:cNvPr id="1223708" name="Group 28"/>
          <p:cNvGrpSpPr/>
          <p:nvPr/>
        </p:nvGrpSpPr>
        <p:grpSpPr bwMode="auto">
          <a:xfrm>
            <a:off x="2514600" y="6118225"/>
            <a:ext cx="2390775" cy="579438"/>
            <a:chOff x="1584" y="3542"/>
            <a:chExt cx="1506" cy="365"/>
          </a:xfrm>
        </p:grpSpPr>
        <p:sp>
          <p:nvSpPr>
            <p:cNvPr id="1223709" name="Text Box 29"/>
            <p:cNvSpPr txBox="1">
              <a:spLocks noChangeArrowheads="1"/>
            </p:cNvSpPr>
            <p:nvPr/>
          </p:nvSpPr>
          <p:spPr bwMode="auto">
            <a:xfrm>
              <a:off x="2005" y="3542"/>
              <a:ext cx="1085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200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楷体_GB2312" panose="02010609030101010101" pitchFamily="49" charset="-122"/>
                </a:rPr>
                <a:t>P</a:t>
              </a:r>
              <a:r>
                <a:rPr lang="en-US" altLang="zh-CN" sz="3200" baseline="-25000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楷体_GB2312" panose="02010609030101010101" pitchFamily="49" charset="-122"/>
                </a:rPr>
                <a:t>S</a:t>
              </a:r>
              <a:r>
                <a:rPr lang="en-US" altLang="zh-CN" sz="3200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楷体_GB2312" panose="02010609030101010101" pitchFamily="49" charset="-122"/>
                </a:rPr>
                <a:t>+P</a:t>
              </a:r>
              <a:r>
                <a:rPr lang="en-US" altLang="zh-CN" sz="3200" baseline="-25000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楷体_GB2312" panose="02010609030101010101" pitchFamily="49" charset="-122"/>
                </a:rPr>
                <a:t>R</a:t>
              </a:r>
              <a:r>
                <a:rPr lang="en-US" altLang="zh-CN" sz="3200">
                  <a:solidFill>
                    <a:schemeClr val="fol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楷体_GB2312" panose="02010609030101010101" pitchFamily="49" charset="-122"/>
                </a:rPr>
                <a:t>= 0</a:t>
              </a:r>
              <a:endParaRPr lang="en-US" altLang="zh-CN" sz="3200">
                <a:solidFill>
                  <a:srgbClr val="FF0000"/>
                </a:solidFill>
                <a:ea typeface="楷体_GB2312" panose="02010609030101010101" pitchFamily="49" charset="-122"/>
              </a:endParaRPr>
            </a:p>
          </p:txBody>
        </p:sp>
        <p:graphicFrame>
          <p:nvGraphicFramePr>
            <p:cNvPr id="1223710" name="Object 30"/>
            <p:cNvGraphicFramePr>
              <a:graphicFrameLocks noChangeAspect="1"/>
            </p:cNvGraphicFramePr>
            <p:nvPr/>
          </p:nvGraphicFramePr>
          <p:xfrm>
            <a:off x="1584" y="3648"/>
            <a:ext cx="284" cy="2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8" name="公式" r:id="rId6" imgW="3352800" imgH="3048000" progId="Equation.3">
                    <p:embed/>
                  </p:oleObj>
                </mc:Choice>
                <mc:Fallback>
                  <p:oleObj name="公式" r:id="rId6" imgW="3352800" imgH="3048000" progId="Equation.3">
                    <p:embed/>
                    <p:pic>
                      <p:nvPicPr>
                        <p:cNvPr id="0" name="图片 5121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584" y="3648"/>
                          <a:ext cx="284" cy="255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outerShdw dist="17961" dir="2699999" algn="ctr" rotWithShape="0">
                            <a:srgbClr val="FFFF00"/>
                          </a:outer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223744" name="Group 64"/>
          <p:cNvGrpSpPr/>
          <p:nvPr/>
        </p:nvGrpSpPr>
        <p:grpSpPr bwMode="auto">
          <a:xfrm>
            <a:off x="936625" y="854075"/>
            <a:ext cx="1914525" cy="1966913"/>
            <a:chOff x="590" y="538"/>
            <a:chExt cx="1206" cy="1239"/>
          </a:xfrm>
        </p:grpSpPr>
        <p:sp>
          <p:nvSpPr>
            <p:cNvPr id="1223714" name="Rectangle 34"/>
            <p:cNvSpPr>
              <a:spLocks noChangeArrowheads="1"/>
            </p:cNvSpPr>
            <p:nvPr/>
          </p:nvSpPr>
          <p:spPr bwMode="auto">
            <a:xfrm>
              <a:off x="939" y="984"/>
              <a:ext cx="189" cy="397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15" name="Line 35"/>
            <p:cNvSpPr>
              <a:spLocks noChangeShapeType="1"/>
            </p:cNvSpPr>
            <p:nvPr/>
          </p:nvSpPr>
          <p:spPr bwMode="auto">
            <a:xfrm flipV="1">
              <a:off x="1033" y="885"/>
              <a:ext cx="0" cy="9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16" name="Line 36"/>
            <p:cNvSpPr>
              <a:spLocks noChangeShapeType="1"/>
            </p:cNvSpPr>
            <p:nvPr/>
          </p:nvSpPr>
          <p:spPr bwMode="auto">
            <a:xfrm>
              <a:off x="1033" y="637"/>
              <a:ext cx="0" cy="24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17" name="Line 37"/>
            <p:cNvSpPr>
              <a:spLocks noChangeShapeType="1"/>
            </p:cNvSpPr>
            <p:nvPr/>
          </p:nvSpPr>
          <p:spPr bwMode="auto">
            <a:xfrm>
              <a:off x="1033" y="1381"/>
              <a:ext cx="0" cy="29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18" name="Oval 38"/>
            <p:cNvSpPr>
              <a:spLocks noChangeArrowheads="1"/>
            </p:cNvSpPr>
            <p:nvPr/>
          </p:nvSpPr>
          <p:spPr bwMode="auto">
            <a:xfrm>
              <a:off x="986" y="1678"/>
              <a:ext cx="95" cy="9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19" name="Oval 39"/>
            <p:cNvSpPr>
              <a:spLocks noChangeArrowheads="1"/>
            </p:cNvSpPr>
            <p:nvPr/>
          </p:nvSpPr>
          <p:spPr bwMode="auto">
            <a:xfrm>
              <a:off x="986" y="538"/>
              <a:ext cx="95" cy="9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20" name="Text Box 40"/>
            <p:cNvSpPr txBox="1">
              <a:spLocks noChangeArrowheads="1"/>
            </p:cNvSpPr>
            <p:nvPr/>
          </p:nvSpPr>
          <p:spPr bwMode="auto">
            <a:xfrm>
              <a:off x="1081" y="653"/>
              <a:ext cx="715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sz="2800">
                  <a:ea typeface="宋体" panose="02010600030101010101" pitchFamily="2" charset="-122"/>
                </a:rPr>
                <a:t>3A</a:t>
              </a:r>
            </a:p>
          </p:txBody>
        </p:sp>
        <p:sp>
          <p:nvSpPr>
            <p:cNvPr id="1223721" name="Text Box 41"/>
            <p:cNvSpPr txBox="1">
              <a:spLocks noChangeArrowheads="1"/>
            </p:cNvSpPr>
            <p:nvPr/>
          </p:nvSpPr>
          <p:spPr bwMode="auto">
            <a:xfrm>
              <a:off x="590" y="1002"/>
              <a:ext cx="39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2V</a:t>
              </a:r>
            </a:p>
          </p:txBody>
        </p:sp>
        <p:sp>
          <p:nvSpPr>
            <p:cNvPr id="1223724" name="Text Box 44"/>
            <p:cNvSpPr txBox="1">
              <a:spLocks noChangeArrowheads="1"/>
            </p:cNvSpPr>
            <p:nvPr/>
          </p:nvSpPr>
          <p:spPr bwMode="auto">
            <a:xfrm>
              <a:off x="620" y="758"/>
              <a:ext cx="385" cy="3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eaVert"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+</a:t>
              </a:r>
              <a:endParaRPr lang="en-US" altLang="zh-CN" sz="2400" i="1" u="sng">
                <a:ea typeface="宋体" panose="02010600030101010101" pitchFamily="2" charset="-122"/>
              </a:endParaRPr>
            </a:p>
          </p:txBody>
        </p:sp>
        <p:sp>
          <p:nvSpPr>
            <p:cNvPr id="1223725" name="Text Box 45"/>
            <p:cNvSpPr txBox="1">
              <a:spLocks noChangeArrowheads="1"/>
            </p:cNvSpPr>
            <p:nvPr/>
          </p:nvSpPr>
          <p:spPr bwMode="auto">
            <a:xfrm>
              <a:off x="687" y="1332"/>
              <a:ext cx="252" cy="3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</a:p>
          </p:txBody>
        </p:sp>
      </p:grpSp>
      <p:grpSp>
        <p:nvGrpSpPr>
          <p:cNvPr id="1223755" name="Group 75"/>
          <p:cNvGrpSpPr/>
          <p:nvPr/>
        </p:nvGrpSpPr>
        <p:grpSpPr bwMode="auto">
          <a:xfrm>
            <a:off x="5191125" y="792163"/>
            <a:ext cx="1454150" cy="1878012"/>
            <a:chOff x="3270" y="499"/>
            <a:chExt cx="916" cy="1183"/>
          </a:xfrm>
        </p:grpSpPr>
        <p:sp>
          <p:nvSpPr>
            <p:cNvPr id="1223727" name="Rectangle 47"/>
            <p:cNvSpPr>
              <a:spLocks noChangeArrowheads="1"/>
            </p:cNvSpPr>
            <p:nvPr/>
          </p:nvSpPr>
          <p:spPr bwMode="auto">
            <a:xfrm>
              <a:off x="3610" y="925"/>
              <a:ext cx="183" cy="379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28" name="Line 48"/>
            <p:cNvSpPr>
              <a:spLocks noChangeShapeType="1"/>
            </p:cNvSpPr>
            <p:nvPr/>
          </p:nvSpPr>
          <p:spPr bwMode="auto">
            <a:xfrm flipV="1">
              <a:off x="3701" y="593"/>
              <a:ext cx="0" cy="33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30" name="Line 50"/>
            <p:cNvSpPr>
              <a:spLocks noChangeShapeType="1"/>
            </p:cNvSpPr>
            <p:nvPr/>
          </p:nvSpPr>
          <p:spPr bwMode="auto">
            <a:xfrm>
              <a:off x="3701" y="1304"/>
              <a:ext cx="0" cy="28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31" name="Oval 51"/>
            <p:cNvSpPr>
              <a:spLocks noChangeArrowheads="1"/>
            </p:cNvSpPr>
            <p:nvPr/>
          </p:nvSpPr>
          <p:spPr bwMode="auto">
            <a:xfrm>
              <a:off x="3655" y="1587"/>
              <a:ext cx="93" cy="95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32" name="Oval 52"/>
            <p:cNvSpPr>
              <a:spLocks noChangeArrowheads="1"/>
            </p:cNvSpPr>
            <p:nvPr/>
          </p:nvSpPr>
          <p:spPr bwMode="auto">
            <a:xfrm>
              <a:off x="3655" y="499"/>
              <a:ext cx="93" cy="9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3733" name="Text Box 53"/>
            <p:cNvSpPr txBox="1">
              <a:spLocks noChangeArrowheads="1"/>
            </p:cNvSpPr>
            <p:nvPr/>
          </p:nvSpPr>
          <p:spPr bwMode="auto">
            <a:xfrm>
              <a:off x="3758" y="609"/>
              <a:ext cx="42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3A</a:t>
              </a:r>
            </a:p>
          </p:txBody>
        </p:sp>
        <p:sp>
          <p:nvSpPr>
            <p:cNvPr id="1223734" name="Text Box 54"/>
            <p:cNvSpPr txBox="1">
              <a:spLocks noChangeArrowheads="1"/>
            </p:cNvSpPr>
            <p:nvPr/>
          </p:nvSpPr>
          <p:spPr bwMode="auto">
            <a:xfrm>
              <a:off x="3270" y="932"/>
              <a:ext cx="41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2V</a:t>
              </a:r>
            </a:p>
          </p:txBody>
        </p:sp>
        <p:sp>
          <p:nvSpPr>
            <p:cNvPr id="1223737" name="Text Box 57"/>
            <p:cNvSpPr txBox="1">
              <a:spLocks noChangeArrowheads="1"/>
            </p:cNvSpPr>
            <p:nvPr/>
          </p:nvSpPr>
          <p:spPr bwMode="auto">
            <a:xfrm>
              <a:off x="3289" y="709"/>
              <a:ext cx="385" cy="2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eaVert"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+</a:t>
              </a:r>
              <a:endParaRPr lang="en-US" altLang="zh-CN" sz="2400" i="1" u="sng">
                <a:ea typeface="宋体" panose="02010600030101010101" pitchFamily="2" charset="-122"/>
              </a:endParaRPr>
            </a:p>
          </p:txBody>
        </p:sp>
        <p:sp>
          <p:nvSpPr>
            <p:cNvPr id="1223738" name="Text Box 58"/>
            <p:cNvSpPr txBox="1">
              <a:spLocks noChangeArrowheads="1"/>
            </p:cNvSpPr>
            <p:nvPr/>
          </p:nvSpPr>
          <p:spPr bwMode="auto">
            <a:xfrm>
              <a:off x="3380" y="1257"/>
              <a:ext cx="245" cy="3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</a:p>
          </p:txBody>
        </p:sp>
      </p:grpSp>
      <p:sp>
        <p:nvSpPr>
          <p:cNvPr id="1223739" name="Text Box 59"/>
          <p:cNvSpPr txBox="1">
            <a:spLocks noChangeArrowheads="1"/>
          </p:cNvSpPr>
          <p:nvPr/>
        </p:nvSpPr>
        <p:spPr bwMode="auto">
          <a:xfrm>
            <a:off x="984250" y="225425"/>
            <a:ext cx="35004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400">
                <a:ea typeface="宋体" panose="02010600030101010101" pitchFamily="2" charset="-122"/>
              </a:rPr>
              <a:t>求各元件的功率。</a:t>
            </a:r>
          </a:p>
        </p:txBody>
      </p:sp>
      <p:sp>
        <p:nvSpPr>
          <p:cNvPr id="1223745" name="Text Box 65"/>
          <p:cNvSpPr txBox="1">
            <a:spLocks noChangeArrowheads="1"/>
          </p:cNvSpPr>
          <p:nvPr/>
        </p:nvSpPr>
        <p:spPr bwMode="auto">
          <a:xfrm>
            <a:off x="171450" y="954088"/>
            <a:ext cx="91916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latin typeface="华文新魏" panose="02010800040101010101" pitchFamily="2" charset="-122"/>
              </a:rPr>
              <a:t>解</a:t>
            </a:r>
            <a:r>
              <a:rPr lang="en-US" altLang="zh-CN" sz="3200">
                <a:solidFill>
                  <a:schemeClr val="folHlink"/>
                </a:solidFill>
                <a:latin typeface="华文新魏" panose="02010800040101010101" pitchFamily="2" charset="-122"/>
              </a:rPr>
              <a:t>:</a:t>
            </a:r>
          </a:p>
        </p:txBody>
      </p:sp>
      <p:sp>
        <p:nvSpPr>
          <p:cNvPr id="1223746" name="Text Box 66"/>
          <p:cNvSpPr txBox="1">
            <a:spLocks noChangeArrowheads="1"/>
          </p:cNvSpPr>
          <p:nvPr/>
        </p:nvSpPr>
        <p:spPr bwMode="auto">
          <a:xfrm>
            <a:off x="171450" y="4956175"/>
            <a:ext cx="91916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latin typeface="华文新魏" panose="02010800040101010101" pitchFamily="2" charset="-122"/>
              </a:rPr>
              <a:t>解</a:t>
            </a:r>
            <a:r>
              <a:rPr lang="en-US" altLang="zh-CN" sz="3200">
                <a:solidFill>
                  <a:schemeClr val="folHlink"/>
                </a:solidFill>
                <a:latin typeface="华文新魏" panose="02010800040101010101" pitchFamily="2" charset="-122"/>
              </a:rPr>
              <a:t>:</a:t>
            </a:r>
          </a:p>
        </p:txBody>
      </p:sp>
      <p:sp>
        <p:nvSpPr>
          <p:cNvPr id="1223753" name="Line 73"/>
          <p:cNvSpPr>
            <a:spLocks noChangeShapeType="1"/>
          </p:cNvSpPr>
          <p:nvPr/>
        </p:nvSpPr>
        <p:spPr bwMode="auto">
          <a:xfrm flipV="1">
            <a:off x="5875338" y="1068388"/>
            <a:ext cx="0" cy="77787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3754" name="Line 74"/>
          <p:cNvSpPr>
            <a:spLocks noChangeShapeType="1"/>
          </p:cNvSpPr>
          <p:nvPr/>
        </p:nvSpPr>
        <p:spPr bwMode="auto">
          <a:xfrm flipV="1">
            <a:off x="5880100" y="1085850"/>
            <a:ext cx="0" cy="77788"/>
          </a:xfrm>
          <a:prstGeom prst="line">
            <a:avLst/>
          </a:prstGeom>
          <a:noFill/>
          <a:ln w="57150">
            <a:solidFill>
              <a:schemeClr val="folHlink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714625" y="1011238"/>
                <a:ext cx="154920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i="1" dirty="0"/>
                  <a:t>p</a:t>
                </a:r>
                <a14:m>
                  <m:oMath xmlns:m="http://schemas.openxmlformats.org/officeDocument/2006/math">
                    <m:r>
                      <a:rPr lang="en-US" altLang="zh-CN" sz="2800" i="1" smtClean="0">
                        <a:latin typeface="Cambria Math"/>
                      </a:rPr>
                      <m:t>=</m:t>
                    </m:r>
                    <m:r>
                      <a:rPr lang="en-US" altLang="zh-CN" sz="2800" b="0" i="1" smtClean="0">
                        <a:latin typeface="Cambria Math"/>
                      </a:rPr>
                      <m:t>𝑈</m:t>
                    </m:r>
                    <m:r>
                      <a:rPr lang="en-US" altLang="zh-CN" sz="2800" b="0" i="1" smtClean="0">
                        <a:latin typeface="Cambria Math"/>
                        <a:ea typeface="Cambria Math"/>
                      </a:rPr>
                      <m:t>×</m:t>
                    </m:r>
                    <m:r>
                      <a:rPr lang="en-US" altLang="zh-CN" sz="2800" b="0" i="1" smtClean="0">
                        <a:latin typeface="Cambria Math"/>
                        <a:ea typeface="Cambria Math"/>
                      </a:rPr>
                      <m:t>𝐼</m:t>
                    </m:r>
                  </m:oMath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4625" y="1011238"/>
                <a:ext cx="1549207" cy="523220"/>
              </a:xfrm>
              <a:prstGeom prst="rect">
                <a:avLst/>
              </a:prstGeom>
              <a:blipFill rotWithShape="1">
                <a:blip r:embed="rId8"/>
                <a:stretch>
                  <a:fillRect l="-7874" t="-11628" b="-313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/>
              <p:cNvSpPr txBox="1"/>
              <p:nvPr/>
            </p:nvSpPr>
            <p:spPr>
              <a:xfrm>
                <a:off x="2847975" y="1620838"/>
                <a:ext cx="202132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 smtClean="0">
                          <a:latin typeface="Cambria Math"/>
                        </a:rPr>
                        <m:t>=</m:t>
                      </m:r>
                      <m:r>
                        <a:rPr lang="en-US" altLang="zh-CN" sz="2800" b="0" i="1" smtClean="0">
                          <a:latin typeface="Cambria Math"/>
                        </a:rPr>
                        <m:t>2</m:t>
                      </m:r>
                      <m:r>
                        <a:rPr lang="en-US" altLang="zh-CN" sz="2800" b="0" i="1" smtClean="0">
                          <a:latin typeface="Cambria Math"/>
                          <a:ea typeface="Cambria Math"/>
                        </a:rPr>
                        <m:t>×(−3)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65" name="TextBox 6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7975" y="1620838"/>
                <a:ext cx="2021323" cy="523220"/>
              </a:xfrm>
              <a:prstGeom prst="rect">
                <a:avLst/>
              </a:prstGeom>
              <a:blipFill rotWithShape="1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" name="TextBox 65"/>
              <p:cNvSpPr txBox="1"/>
              <p:nvPr/>
            </p:nvSpPr>
            <p:spPr>
              <a:xfrm>
                <a:off x="2886075" y="2154238"/>
                <a:ext cx="143859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 smtClean="0">
                          <a:latin typeface="Cambria Math"/>
                        </a:rPr>
                        <m:t>=</m:t>
                      </m:r>
                      <m:r>
                        <a:rPr lang="en-US" altLang="zh-CN" sz="2800" b="0" i="1" smtClean="0">
                          <a:latin typeface="Cambria Math"/>
                        </a:rPr>
                        <m:t>−6</m:t>
                      </m:r>
                      <m:r>
                        <m:rPr>
                          <m:sty m:val="p"/>
                        </m:rPr>
                        <a:rPr lang="en-US" altLang="zh-CN" sz="2800" b="0" i="0" smtClean="0">
                          <a:latin typeface="Cambria Math"/>
                        </a:rPr>
                        <m:t>W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66" name="TextBox 6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6075" y="2154238"/>
                <a:ext cx="1438599" cy="523220"/>
              </a:xfrm>
              <a:prstGeom prst="rect">
                <a:avLst/>
              </a:prstGeom>
              <a:blipFill rotWithShape="1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7" name="TextBox 66"/>
              <p:cNvSpPr txBox="1"/>
              <p:nvPr/>
            </p:nvSpPr>
            <p:spPr>
              <a:xfrm>
                <a:off x="6924675" y="839788"/>
                <a:ext cx="181690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i="1" dirty="0"/>
                  <a:t>p</a:t>
                </a:r>
                <a14:m>
                  <m:oMath xmlns:m="http://schemas.openxmlformats.org/officeDocument/2006/math">
                    <m:r>
                      <a:rPr lang="en-US" altLang="zh-CN" sz="2800" i="1" smtClean="0">
                        <a:latin typeface="Cambria Math"/>
                      </a:rPr>
                      <m:t>=</m:t>
                    </m:r>
                    <m:r>
                      <a:rPr lang="en-US" altLang="zh-CN" sz="2800" b="0" i="1" smtClean="0">
                        <a:latin typeface="Cambria Math"/>
                      </a:rPr>
                      <m:t>−</m:t>
                    </m:r>
                    <m:r>
                      <a:rPr lang="en-US" altLang="zh-CN" sz="2800" b="0" i="1" smtClean="0">
                        <a:latin typeface="Cambria Math"/>
                      </a:rPr>
                      <m:t>𝑈</m:t>
                    </m:r>
                    <m:r>
                      <a:rPr lang="en-US" altLang="zh-CN" sz="2800" b="0" i="1" smtClean="0">
                        <a:latin typeface="Cambria Math"/>
                        <a:ea typeface="Cambria Math"/>
                      </a:rPr>
                      <m:t>×</m:t>
                    </m:r>
                    <m:r>
                      <a:rPr lang="en-US" altLang="zh-CN" sz="2800" b="0" i="1" smtClean="0">
                        <a:latin typeface="Cambria Math"/>
                        <a:ea typeface="Cambria Math"/>
                      </a:rPr>
                      <m:t>𝐼</m:t>
                    </m:r>
                  </m:oMath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67" name="TextBox 6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4675" y="839788"/>
                <a:ext cx="1816908" cy="523220"/>
              </a:xfrm>
              <a:prstGeom prst="rect">
                <a:avLst/>
              </a:prstGeom>
              <a:blipFill rotWithShape="1">
                <a:blip r:embed="rId11"/>
                <a:stretch>
                  <a:fillRect l="-7047" t="-11628" b="-3139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8" name="TextBox 67"/>
              <p:cNvSpPr txBox="1"/>
              <p:nvPr/>
            </p:nvSpPr>
            <p:spPr>
              <a:xfrm>
                <a:off x="7058025" y="1449388"/>
                <a:ext cx="172316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 smtClean="0">
                          <a:latin typeface="Cambria Math"/>
                        </a:rPr>
                        <m:t>=</m:t>
                      </m:r>
                      <m:r>
                        <a:rPr lang="en-US" altLang="zh-CN" sz="2800" b="0" i="1" smtClean="0">
                          <a:latin typeface="Cambria Math"/>
                        </a:rPr>
                        <m:t>−2</m:t>
                      </m:r>
                      <m:r>
                        <a:rPr lang="en-US" altLang="zh-CN" sz="2800" b="0" i="1" smtClean="0">
                          <a:latin typeface="Cambria Math"/>
                          <a:ea typeface="Cambria Math"/>
                        </a:rPr>
                        <m:t>×3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68" name="TextBox 6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025" y="1449388"/>
                <a:ext cx="1723164" cy="523220"/>
              </a:xfrm>
              <a:prstGeom prst="rect">
                <a:avLst/>
              </a:prstGeom>
              <a:blipFill rotWithShape="1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7096125" y="1982788"/>
                <a:ext cx="143859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 smtClean="0">
                          <a:latin typeface="Cambria Math"/>
                        </a:rPr>
                        <m:t>=</m:t>
                      </m:r>
                      <m:r>
                        <a:rPr lang="en-US" altLang="zh-CN" sz="2800" b="0" i="1" smtClean="0">
                          <a:latin typeface="Cambria Math"/>
                        </a:rPr>
                        <m:t>−6</m:t>
                      </m:r>
                      <m:r>
                        <m:rPr>
                          <m:sty m:val="p"/>
                        </m:rPr>
                        <a:rPr lang="en-US" altLang="zh-CN" sz="2800" b="0" i="0" smtClean="0">
                          <a:latin typeface="Cambria Math"/>
                        </a:rPr>
                        <m:t>W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6125" y="1982788"/>
                <a:ext cx="1438599" cy="523220"/>
              </a:xfrm>
              <a:prstGeom prst="rect">
                <a:avLst/>
              </a:prstGeom>
              <a:blipFill rotWithShape="1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36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36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23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23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23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23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223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223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223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8" dur="500"/>
                                        <p:tgtEl>
                                          <p:spTgt spid="1223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223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1000"/>
                                        <p:tgtEl>
                                          <p:spTgt spid="1223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000"/>
                                        <p:tgtEl>
                                          <p:spTgt spid="1223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223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3682" grpId="0" autoUpdateAnimBg="0"/>
      <p:bldP spid="1223705" grpId="0" autoUpdateAnimBg="0"/>
      <p:bldP spid="1223706" grpId="0" autoUpdateAnimBg="0"/>
      <p:bldP spid="1223707" grpId="0" autoUpdateAnimBg="0"/>
      <p:bldP spid="1223739" grpId="0" autoUpdateAnimBg="0"/>
      <p:bldP spid="1223745" grpId="0" autoUpdateAnimBg="0"/>
      <p:bldP spid="1223746" grpId="0" autoUpdateAnimBg="0"/>
      <p:bldP spid="1223753" grpId="0" animBg="1"/>
      <p:bldP spid="1223754" grpId="0" animBg="1"/>
      <p:bldP spid="2" grpId="0" animBg="1"/>
      <p:bldP spid="65" grpId="0" animBg="1"/>
      <p:bldP spid="66" grpId="0" animBg="1"/>
      <p:bldP spid="67" grpId="0" animBg="1"/>
      <p:bldP spid="68" grpId="0" animBg="1"/>
      <p:bldP spid="6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0"/>
            <a:ext cx="7772400" cy="1143000"/>
          </a:xfrm>
        </p:spPr>
        <p:txBody>
          <a:bodyPr/>
          <a:lstStyle/>
          <a:p>
            <a:r>
              <a:rPr lang="en-US" altLang="zh-CN" sz="3600" b="1">
                <a:solidFill>
                  <a:schemeClr val="folHlink"/>
                </a:solidFill>
                <a:latin typeface="宋体" panose="02010600030101010101" pitchFamily="2" charset="-122"/>
              </a:rPr>
              <a:t>1.3 </a:t>
            </a:r>
            <a:r>
              <a:rPr lang="zh-CN" altLang="en-US" sz="3600" b="1">
                <a:solidFill>
                  <a:schemeClr val="folHlink"/>
                </a:solidFill>
                <a:latin typeface="宋体" panose="02010600030101010101" pitchFamily="2" charset="-122"/>
              </a:rPr>
              <a:t>基尔霍夫定律</a:t>
            </a:r>
          </a:p>
        </p:txBody>
      </p:sp>
      <p:sp>
        <p:nvSpPr>
          <p:cNvPr id="102405" name="Text Box 5"/>
          <p:cNvSpPr txBox="1">
            <a:spLocks noChangeArrowheads="1"/>
          </p:cNvSpPr>
          <p:nvPr/>
        </p:nvSpPr>
        <p:spPr bwMode="auto">
          <a:xfrm>
            <a:off x="533400" y="1066800"/>
            <a:ext cx="37338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600" b="1">
                <a:solidFill>
                  <a:schemeClr val="folHlink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名词介绍</a:t>
            </a:r>
            <a:r>
              <a:rPr lang="zh-CN" altLang="en-US" sz="4000"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</a:p>
        </p:txBody>
      </p:sp>
      <p:sp>
        <p:nvSpPr>
          <p:cNvPr id="102406" name="Text Box 6"/>
          <p:cNvSpPr txBox="1">
            <a:spLocks noChangeArrowheads="1"/>
          </p:cNvSpPr>
          <p:nvPr/>
        </p:nvSpPr>
        <p:spPr bwMode="auto">
          <a:xfrm>
            <a:off x="819150" y="2076450"/>
            <a:ext cx="2362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solidFill>
                  <a:srgbClr val="66FF33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1.</a:t>
            </a:r>
            <a:r>
              <a:rPr lang="zh-CN" altLang="en-US" sz="3200">
                <a:solidFill>
                  <a:srgbClr val="66FF33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支路</a:t>
            </a:r>
            <a:r>
              <a:rPr lang="zh-CN" altLang="en-US" sz="320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  <a:r>
              <a:rPr lang="zh-CN" altLang="en-US" sz="3600" b="1" i="1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  <a:endParaRPr lang="zh-CN" altLang="en-US" sz="3600">
              <a:solidFill>
                <a:schemeClr val="hlink"/>
              </a:solidFill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sp>
        <p:nvSpPr>
          <p:cNvPr id="102407" name="Text Box 7"/>
          <p:cNvSpPr txBox="1">
            <a:spLocks noChangeArrowheads="1"/>
          </p:cNvSpPr>
          <p:nvPr/>
        </p:nvSpPr>
        <p:spPr bwMode="auto">
          <a:xfrm>
            <a:off x="819150" y="2838450"/>
            <a:ext cx="20574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2.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节点 </a:t>
            </a:r>
            <a:r>
              <a:rPr lang="zh-CN" altLang="en-US" sz="3600" b="1" i="1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</a:p>
        </p:txBody>
      </p:sp>
      <p:sp>
        <p:nvSpPr>
          <p:cNvPr id="102408" name="Text Box 8"/>
          <p:cNvSpPr txBox="1">
            <a:spLocks noChangeArrowheads="1"/>
          </p:cNvSpPr>
          <p:nvPr/>
        </p:nvSpPr>
        <p:spPr bwMode="auto">
          <a:xfrm>
            <a:off x="819150" y="3600450"/>
            <a:ext cx="22082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3.</a:t>
            </a:r>
            <a:r>
              <a:rPr lang="zh-CN" altLang="en-US" sz="320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回路 </a:t>
            </a:r>
            <a:endParaRPr lang="zh-CN" altLang="en-US" sz="3200" b="1" i="1">
              <a:solidFill>
                <a:schemeClr val="tx2"/>
              </a:solidFill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sp>
        <p:nvSpPr>
          <p:cNvPr id="102409" name="Text Box 9"/>
          <p:cNvSpPr txBox="1">
            <a:spLocks noChangeArrowheads="1"/>
          </p:cNvSpPr>
          <p:nvPr/>
        </p:nvSpPr>
        <p:spPr bwMode="auto">
          <a:xfrm>
            <a:off x="819150" y="4286250"/>
            <a:ext cx="213201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solidFill>
                  <a:schemeClr val="folHlink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4.</a:t>
            </a:r>
            <a:r>
              <a:rPr lang="zh-CN" altLang="en-US" sz="3200">
                <a:solidFill>
                  <a:schemeClr val="folHlink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网孔</a:t>
            </a:r>
            <a:r>
              <a:rPr lang="zh-CN" altLang="en-US" sz="3200">
                <a:solidFill>
                  <a:schemeClr val="hlink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  <a:r>
              <a:rPr lang="zh-CN" altLang="en-US" sz="3600" b="1" i="1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</a:p>
        </p:txBody>
      </p:sp>
      <p:sp>
        <p:nvSpPr>
          <p:cNvPr id="102410" name="Text Box 10"/>
          <p:cNvSpPr txBox="1">
            <a:spLocks noChangeArrowheads="1"/>
          </p:cNvSpPr>
          <p:nvPr/>
        </p:nvSpPr>
        <p:spPr bwMode="auto">
          <a:xfrm>
            <a:off x="819150" y="5048250"/>
            <a:ext cx="1752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5.</a:t>
            </a:r>
            <a:r>
              <a:rPr lang="zh-CN" altLang="en-US" sz="320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网络</a:t>
            </a:r>
            <a:endParaRPr lang="zh-CN" altLang="en-US" sz="3200">
              <a:solidFill>
                <a:schemeClr val="hlink"/>
              </a:solidFill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sp>
        <p:nvSpPr>
          <p:cNvPr id="102411" name="Text Box 11"/>
          <p:cNvSpPr txBox="1">
            <a:spLocks noChangeArrowheads="1"/>
          </p:cNvSpPr>
          <p:nvPr/>
        </p:nvSpPr>
        <p:spPr bwMode="auto">
          <a:xfrm>
            <a:off x="7693025" y="1600200"/>
            <a:ext cx="14509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ea typeface="宋体" panose="02010600030101010101" pitchFamily="2" charset="-122"/>
              </a:rPr>
              <a:t>节点</a:t>
            </a:r>
            <a:r>
              <a:rPr lang="en-US" altLang="zh-CN" sz="2800"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102412" name="Text Box 12"/>
          <p:cNvSpPr txBox="1">
            <a:spLocks noChangeArrowheads="1"/>
          </p:cNvSpPr>
          <p:nvPr/>
        </p:nvSpPr>
        <p:spPr bwMode="auto">
          <a:xfrm>
            <a:off x="7697788" y="3352800"/>
            <a:ext cx="14509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ea typeface="宋体" panose="02010600030101010101" pitchFamily="2" charset="-122"/>
              </a:rPr>
              <a:t>节点</a:t>
            </a:r>
            <a:r>
              <a:rPr lang="en-US" altLang="zh-CN" sz="2800"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102413" name="Text Box 13"/>
          <p:cNvSpPr txBox="1">
            <a:spLocks noChangeArrowheads="1"/>
          </p:cNvSpPr>
          <p:nvPr/>
        </p:nvSpPr>
        <p:spPr bwMode="auto">
          <a:xfrm>
            <a:off x="7697788" y="5105400"/>
            <a:ext cx="14509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ea typeface="宋体" panose="02010600030101010101" pitchFamily="2" charset="-122"/>
              </a:rPr>
              <a:t>节点</a:t>
            </a:r>
            <a:r>
              <a:rPr lang="en-US" altLang="zh-CN" sz="2800">
                <a:ea typeface="宋体" panose="02010600030101010101" pitchFamily="2" charset="-122"/>
              </a:rPr>
              <a:t>3</a:t>
            </a:r>
          </a:p>
        </p:txBody>
      </p:sp>
      <p:sp>
        <p:nvSpPr>
          <p:cNvPr id="102414" name="Text Box 14"/>
          <p:cNvSpPr txBox="1">
            <a:spLocks noChangeArrowheads="1"/>
          </p:cNvSpPr>
          <p:nvPr/>
        </p:nvSpPr>
        <p:spPr bwMode="auto">
          <a:xfrm>
            <a:off x="3811588" y="5880100"/>
            <a:ext cx="20558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solidFill>
                  <a:schemeClr val="tx2"/>
                </a:solidFill>
                <a:ea typeface="楷体_GB2312" panose="02010609030101010101" pitchFamily="49" charset="-122"/>
              </a:rPr>
              <a:t>6</a:t>
            </a:r>
            <a:r>
              <a:rPr lang="zh-CN" altLang="en-US" sz="3200">
                <a:solidFill>
                  <a:schemeClr val="tx2"/>
                </a:solidFill>
                <a:ea typeface="楷体_GB2312" panose="02010609030101010101" pitchFamily="49" charset="-122"/>
              </a:rPr>
              <a:t>个回路</a:t>
            </a:r>
            <a:endParaRPr lang="zh-CN" altLang="en-US" sz="3600">
              <a:ea typeface="楷体_GB2312" panose="02010609030101010101" pitchFamily="49" charset="-122"/>
            </a:endParaRPr>
          </a:p>
        </p:txBody>
      </p:sp>
      <p:grpSp>
        <p:nvGrpSpPr>
          <p:cNvPr id="102415" name="Group 15"/>
          <p:cNvGrpSpPr/>
          <p:nvPr/>
        </p:nvGrpSpPr>
        <p:grpSpPr bwMode="auto">
          <a:xfrm>
            <a:off x="3276600" y="1371600"/>
            <a:ext cx="4648200" cy="4679950"/>
            <a:chOff x="2256" y="864"/>
            <a:chExt cx="2928" cy="2948"/>
          </a:xfrm>
        </p:grpSpPr>
        <p:sp>
          <p:nvSpPr>
            <p:cNvPr id="102416" name="Rectangle 16"/>
            <p:cNvSpPr>
              <a:spLocks noChangeArrowheads="1"/>
            </p:cNvSpPr>
            <p:nvPr/>
          </p:nvSpPr>
          <p:spPr bwMode="auto">
            <a:xfrm>
              <a:off x="4848" y="2520"/>
              <a:ext cx="284" cy="456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17" name="Rectangle 17"/>
            <p:cNvSpPr>
              <a:spLocks noChangeArrowheads="1"/>
            </p:cNvSpPr>
            <p:nvPr/>
          </p:nvSpPr>
          <p:spPr bwMode="auto">
            <a:xfrm>
              <a:off x="4848" y="1536"/>
              <a:ext cx="284" cy="444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18" name="Line 18"/>
            <p:cNvSpPr>
              <a:spLocks noChangeShapeType="1"/>
            </p:cNvSpPr>
            <p:nvPr/>
          </p:nvSpPr>
          <p:spPr bwMode="auto">
            <a:xfrm flipV="1">
              <a:off x="3272" y="1294"/>
              <a:ext cx="0" cy="69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19" name="Line 19"/>
            <p:cNvSpPr>
              <a:spLocks noChangeShapeType="1"/>
            </p:cNvSpPr>
            <p:nvPr/>
          </p:nvSpPr>
          <p:spPr bwMode="auto">
            <a:xfrm flipV="1">
              <a:off x="4131" y="1294"/>
              <a:ext cx="0" cy="69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20" name="Line 20"/>
            <p:cNvSpPr>
              <a:spLocks noChangeShapeType="1"/>
            </p:cNvSpPr>
            <p:nvPr/>
          </p:nvSpPr>
          <p:spPr bwMode="auto">
            <a:xfrm flipV="1">
              <a:off x="2400" y="1294"/>
              <a:ext cx="2591" cy="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21" name="Line 21"/>
            <p:cNvSpPr>
              <a:spLocks noChangeShapeType="1"/>
            </p:cNvSpPr>
            <p:nvPr/>
          </p:nvSpPr>
          <p:spPr bwMode="auto">
            <a:xfrm flipV="1">
              <a:off x="2400" y="3439"/>
              <a:ext cx="2591" cy="1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22" name="Line 22"/>
            <p:cNvSpPr>
              <a:spLocks noChangeShapeType="1"/>
            </p:cNvSpPr>
            <p:nvPr/>
          </p:nvSpPr>
          <p:spPr bwMode="auto">
            <a:xfrm flipV="1">
              <a:off x="4991" y="1294"/>
              <a:ext cx="0" cy="23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23" name="Line 23"/>
            <p:cNvSpPr>
              <a:spLocks noChangeShapeType="1"/>
            </p:cNvSpPr>
            <p:nvPr/>
          </p:nvSpPr>
          <p:spPr bwMode="auto">
            <a:xfrm flipH="1">
              <a:off x="4991" y="1984"/>
              <a:ext cx="0" cy="5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24" name="Line 24"/>
            <p:cNvSpPr>
              <a:spLocks noChangeShapeType="1"/>
            </p:cNvSpPr>
            <p:nvPr/>
          </p:nvSpPr>
          <p:spPr bwMode="auto">
            <a:xfrm>
              <a:off x="4991" y="2980"/>
              <a:ext cx="0" cy="45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25" name="Line 25"/>
            <p:cNvSpPr>
              <a:spLocks noChangeShapeType="1"/>
            </p:cNvSpPr>
            <p:nvPr/>
          </p:nvSpPr>
          <p:spPr bwMode="auto">
            <a:xfrm>
              <a:off x="3264" y="2400"/>
              <a:ext cx="8" cy="103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26" name="Oval 26"/>
            <p:cNvSpPr>
              <a:spLocks noChangeArrowheads="1"/>
            </p:cNvSpPr>
            <p:nvPr/>
          </p:nvSpPr>
          <p:spPr bwMode="auto">
            <a:xfrm>
              <a:off x="3194" y="3363"/>
              <a:ext cx="118" cy="14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27" name="Text Box 27"/>
            <p:cNvSpPr txBox="1">
              <a:spLocks noChangeArrowheads="1"/>
            </p:cNvSpPr>
            <p:nvPr/>
          </p:nvSpPr>
          <p:spPr bwMode="auto">
            <a:xfrm>
              <a:off x="3168" y="864"/>
              <a:ext cx="46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a</a:t>
              </a:r>
            </a:p>
          </p:txBody>
        </p:sp>
        <p:sp>
          <p:nvSpPr>
            <p:cNvPr id="102428" name="Text Box 28"/>
            <p:cNvSpPr txBox="1">
              <a:spLocks noChangeArrowheads="1"/>
            </p:cNvSpPr>
            <p:nvPr/>
          </p:nvSpPr>
          <p:spPr bwMode="auto">
            <a:xfrm>
              <a:off x="4128" y="912"/>
              <a:ext cx="313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b</a:t>
              </a:r>
              <a:endParaRPr lang="en-US" altLang="zh-CN" sz="2400" i="1" u="sng">
                <a:ea typeface="宋体" panose="02010600030101010101" pitchFamily="2" charset="-122"/>
              </a:endParaRPr>
            </a:p>
          </p:txBody>
        </p:sp>
        <p:sp>
          <p:nvSpPr>
            <p:cNvPr id="102429" name="Text Box 29"/>
            <p:cNvSpPr txBox="1">
              <a:spLocks noChangeArrowheads="1"/>
            </p:cNvSpPr>
            <p:nvPr/>
          </p:nvSpPr>
          <p:spPr bwMode="auto">
            <a:xfrm>
              <a:off x="4656" y="2016"/>
              <a:ext cx="480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4000">
                  <a:ea typeface="宋体" panose="02010600030101010101" pitchFamily="2" charset="-122"/>
                </a:rPr>
                <a:t>c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02430" name="Text Box 30"/>
            <p:cNvSpPr txBox="1">
              <a:spLocks noChangeArrowheads="1"/>
            </p:cNvSpPr>
            <p:nvPr/>
          </p:nvSpPr>
          <p:spPr bwMode="auto">
            <a:xfrm>
              <a:off x="3360" y="3408"/>
              <a:ext cx="591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d</a:t>
              </a:r>
              <a:endParaRPr lang="en-US" altLang="zh-CN" sz="3600" i="1" u="sng">
                <a:ea typeface="宋体" panose="02010600030101010101" pitchFamily="2" charset="-122"/>
              </a:endParaRPr>
            </a:p>
          </p:txBody>
        </p:sp>
        <p:sp>
          <p:nvSpPr>
            <p:cNvPr id="102431" name="Text Box 31"/>
            <p:cNvSpPr txBox="1">
              <a:spLocks noChangeArrowheads="1"/>
            </p:cNvSpPr>
            <p:nvPr/>
          </p:nvSpPr>
          <p:spPr bwMode="auto">
            <a:xfrm>
              <a:off x="3168" y="2016"/>
              <a:ext cx="16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solidFill>
                    <a:schemeClr val="hlink"/>
                  </a:solidFill>
                  <a:ea typeface="宋体" panose="02010600030101010101" pitchFamily="2" charset="-122"/>
                </a:rPr>
                <a:t>2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02432" name="Text Box 32"/>
            <p:cNvSpPr txBox="1">
              <a:spLocks noChangeArrowheads="1"/>
            </p:cNvSpPr>
            <p:nvPr/>
          </p:nvSpPr>
          <p:spPr bwMode="auto">
            <a:xfrm>
              <a:off x="4032" y="2016"/>
              <a:ext cx="2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solidFill>
                    <a:schemeClr val="hlink"/>
                  </a:solidFill>
                  <a:ea typeface="宋体" panose="02010600030101010101" pitchFamily="2" charset="-122"/>
                </a:rPr>
                <a:t>3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02433" name="Text Box 33"/>
            <p:cNvSpPr txBox="1">
              <a:spLocks noChangeArrowheads="1"/>
            </p:cNvSpPr>
            <p:nvPr/>
          </p:nvSpPr>
          <p:spPr bwMode="auto">
            <a:xfrm>
              <a:off x="4896" y="1584"/>
              <a:ext cx="2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solidFill>
                    <a:schemeClr val="hlink"/>
                  </a:solidFill>
                  <a:ea typeface="宋体" panose="02010600030101010101" pitchFamily="2" charset="-122"/>
                </a:rPr>
                <a:t>4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02434" name="Text Box 34"/>
            <p:cNvSpPr txBox="1">
              <a:spLocks noChangeArrowheads="1"/>
            </p:cNvSpPr>
            <p:nvPr/>
          </p:nvSpPr>
          <p:spPr bwMode="auto">
            <a:xfrm>
              <a:off x="4896" y="2592"/>
              <a:ext cx="28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solidFill>
                    <a:schemeClr val="hlink"/>
                  </a:solidFill>
                  <a:ea typeface="宋体" panose="02010600030101010101" pitchFamily="2" charset="-122"/>
                </a:rPr>
                <a:t>5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grpSp>
          <p:nvGrpSpPr>
            <p:cNvPr id="102435" name="Group 35"/>
            <p:cNvGrpSpPr/>
            <p:nvPr/>
          </p:nvGrpSpPr>
          <p:grpSpPr bwMode="auto">
            <a:xfrm>
              <a:off x="2256" y="1296"/>
              <a:ext cx="284" cy="2145"/>
              <a:chOff x="2160" y="1392"/>
              <a:chExt cx="284" cy="2145"/>
            </a:xfrm>
          </p:grpSpPr>
          <p:sp>
            <p:nvSpPr>
              <p:cNvPr id="102436" name="Line 36"/>
              <p:cNvSpPr>
                <a:spLocks noChangeShapeType="1"/>
              </p:cNvSpPr>
              <p:nvPr/>
            </p:nvSpPr>
            <p:spPr bwMode="auto">
              <a:xfrm flipV="1">
                <a:off x="2298" y="1392"/>
                <a:ext cx="0" cy="69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437" name="Line 37"/>
              <p:cNvSpPr>
                <a:spLocks noChangeShapeType="1"/>
              </p:cNvSpPr>
              <p:nvPr/>
            </p:nvSpPr>
            <p:spPr bwMode="auto">
              <a:xfrm flipH="1">
                <a:off x="2298" y="2498"/>
                <a:ext cx="6" cy="1039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438" name="Text Box 38"/>
              <p:cNvSpPr txBox="1">
                <a:spLocks noChangeArrowheads="1"/>
              </p:cNvSpPr>
              <p:nvPr/>
            </p:nvSpPr>
            <p:spPr bwMode="auto">
              <a:xfrm>
                <a:off x="2208" y="2114"/>
                <a:ext cx="215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400">
                    <a:solidFill>
                      <a:schemeClr val="hlink"/>
                    </a:solidFill>
                    <a:ea typeface="宋体" panose="02010600030101010101" pitchFamily="2" charset="-122"/>
                  </a:rPr>
                  <a:t>1</a:t>
                </a:r>
                <a:endParaRPr lang="en-US" altLang="zh-CN" sz="2400" i="1" u="sng">
                  <a:ea typeface="宋体" panose="02010600030101010101" pitchFamily="2" charset="-122"/>
                </a:endParaRPr>
              </a:p>
            </p:txBody>
          </p:sp>
          <p:sp>
            <p:nvSpPr>
              <p:cNvPr id="102439" name="Rectangle 39"/>
              <p:cNvSpPr>
                <a:spLocks noChangeArrowheads="1"/>
              </p:cNvSpPr>
              <p:nvPr/>
            </p:nvSpPr>
            <p:spPr bwMode="auto">
              <a:xfrm>
                <a:off x="2160" y="2066"/>
                <a:ext cx="284" cy="444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02440" name="Rectangle 40"/>
            <p:cNvSpPr>
              <a:spLocks noChangeArrowheads="1"/>
            </p:cNvSpPr>
            <p:nvPr/>
          </p:nvSpPr>
          <p:spPr bwMode="auto">
            <a:xfrm>
              <a:off x="3120" y="1968"/>
              <a:ext cx="284" cy="444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41" name="Rectangle 41"/>
            <p:cNvSpPr>
              <a:spLocks noChangeArrowheads="1"/>
            </p:cNvSpPr>
            <p:nvPr/>
          </p:nvSpPr>
          <p:spPr bwMode="auto">
            <a:xfrm>
              <a:off x="3984" y="1968"/>
              <a:ext cx="284" cy="444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42" name="Oval 42"/>
            <p:cNvSpPr>
              <a:spLocks noChangeArrowheads="1"/>
            </p:cNvSpPr>
            <p:nvPr/>
          </p:nvSpPr>
          <p:spPr bwMode="auto">
            <a:xfrm>
              <a:off x="3216" y="1248"/>
              <a:ext cx="118" cy="14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43" name="Oval 43"/>
            <p:cNvSpPr>
              <a:spLocks noChangeArrowheads="1"/>
            </p:cNvSpPr>
            <p:nvPr/>
          </p:nvSpPr>
          <p:spPr bwMode="auto">
            <a:xfrm>
              <a:off x="4080" y="1248"/>
              <a:ext cx="118" cy="14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44" name="Oval 44"/>
            <p:cNvSpPr>
              <a:spLocks noChangeArrowheads="1"/>
            </p:cNvSpPr>
            <p:nvPr/>
          </p:nvSpPr>
          <p:spPr bwMode="auto">
            <a:xfrm>
              <a:off x="4032" y="3360"/>
              <a:ext cx="118" cy="14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45" name="Line 45"/>
            <p:cNvSpPr>
              <a:spLocks noChangeShapeType="1"/>
            </p:cNvSpPr>
            <p:nvPr/>
          </p:nvSpPr>
          <p:spPr bwMode="auto">
            <a:xfrm>
              <a:off x="4128" y="2400"/>
              <a:ext cx="0" cy="105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46" name="Oval 46"/>
            <p:cNvSpPr>
              <a:spLocks noChangeArrowheads="1"/>
            </p:cNvSpPr>
            <p:nvPr/>
          </p:nvSpPr>
          <p:spPr bwMode="auto">
            <a:xfrm>
              <a:off x="4944" y="2208"/>
              <a:ext cx="118" cy="14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2447" name="Group 47"/>
          <p:cNvGrpSpPr/>
          <p:nvPr/>
        </p:nvGrpSpPr>
        <p:grpSpPr bwMode="auto">
          <a:xfrm>
            <a:off x="4725988" y="1371600"/>
            <a:ext cx="3124200" cy="4679950"/>
            <a:chOff x="2160" y="1155"/>
            <a:chExt cx="1968" cy="2948"/>
          </a:xfrm>
        </p:grpSpPr>
        <p:sp>
          <p:nvSpPr>
            <p:cNvPr id="102448" name="Oval 48"/>
            <p:cNvSpPr>
              <a:spLocks noChangeArrowheads="1"/>
            </p:cNvSpPr>
            <p:nvPr/>
          </p:nvSpPr>
          <p:spPr bwMode="auto">
            <a:xfrm>
              <a:off x="2186" y="3654"/>
              <a:ext cx="118" cy="141"/>
            </a:xfrm>
            <a:prstGeom prst="ellipse">
              <a:avLst/>
            </a:prstGeom>
            <a:solidFill>
              <a:schemeClr val="hlink"/>
            </a:solidFill>
            <a:ln w="9525">
              <a:solidFill>
                <a:schemeClr val="hlink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49" name="Text Box 49"/>
            <p:cNvSpPr txBox="1">
              <a:spLocks noChangeArrowheads="1"/>
            </p:cNvSpPr>
            <p:nvPr/>
          </p:nvSpPr>
          <p:spPr bwMode="auto">
            <a:xfrm>
              <a:off x="2160" y="1155"/>
              <a:ext cx="46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hlink"/>
                  </a:solidFill>
                  <a:ea typeface="宋体" panose="02010600030101010101" pitchFamily="2" charset="-122"/>
                </a:rPr>
                <a:t>a</a:t>
              </a:r>
            </a:p>
          </p:txBody>
        </p:sp>
        <p:sp>
          <p:nvSpPr>
            <p:cNvPr id="102450" name="Text Box 50"/>
            <p:cNvSpPr txBox="1">
              <a:spLocks noChangeArrowheads="1"/>
            </p:cNvSpPr>
            <p:nvPr/>
          </p:nvSpPr>
          <p:spPr bwMode="auto">
            <a:xfrm>
              <a:off x="3120" y="1203"/>
              <a:ext cx="313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hlink"/>
                  </a:solidFill>
                  <a:ea typeface="宋体" panose="02010600030101010101" pitchFamily="2" charset="-122"/>
                </a:rPr>
                <a:t>b</a:t>
              </a:r>
              <a:endParaRPr lang="en-US" altLang="zh-CN" sz="2400" i="1" u="sng">
                <a:solidFill>
                  <a:schemeClr val="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02451" name="Text Box 51"/>
            <p:cNvSpPr txBox="1">
              <a:spLocks noChangeArrowheads="1"/>
            </p:cNvSpPr>
            <p:nvPr/>
          </p:nvSpPr>
          <p:spPr bwMode="auto">
            <a:xfrm>
              <a:off x="3648" y="2307"/>
              <a:ext cx="480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4000">
                  <a:solidFill>
                    <a:schemeClr val="hlink"/>
                  </a:solidFill>
                  <a:ea typeface="宋体" panose="02010600030101010101" pitchFamily="2" charset="-122"/>
                </a:rPr>
                <a:t>c</a:t>
              </a:r>
              <a:endParaRPr lang="en-US" altLang="zh-CN" sz="3600">
                <a:solidFill>
                  <a:schemeClr val="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02452" name="Text Box 52"/>
            <p:cNvSpPr txBox="1">
              <a:spLocks noChangeArrowheads="1"/>
            </p:cNvSpPr>
            <p:nvPr/>
          </p:nvSpPr>
          <p:spPr bwMode="auto">
            <a:xfrm>
              <a:off x="2352" y="3699"/>
              <a:ext cx="591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hlink"/>
                  </a:solidFill>
                  <a:ea typeface="宋体" panose="02010600030101010101" pitchFamily="2" charset="-122"/>
                </a:rPr>
                <a:t>d</a:t>
              </a:r>
              <a:endParaRPr lang="en-US" altLang="zh-CN" sz="3600" i="1" u="sng">
                <a:solidFill>
                  <a:schemeClr val="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02453" name="Oval 53"/>
            <p:cNvSpPr>
              <a:spLocks noChangeArrowheads="1"/>
            </p:cNvSpPr>
            <p:nvPr/>
          </p:nvSpPr>
          <p:spPr bwMode="auto">
            <a:xfrm>
              <a:off x="2208" y="1539"/>
              <a:ext cx="118" cy="141"/>
            </a:xfrm>
            <a:prstGeom prst="ellipse">
              <a:avLst/>
            </a:prstGeom>
            <a:solidFill>
              <a:schemeClr val="hlink"/>
            </a:solidFill>
            <a:ln w="9525">
              <a:solidFill>
                <a:schemeClr val="hlink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54" name="Oval 54"/>
            <p:cNvSpPr>
              <a:spLocks noChangeArrowheads="1"/>
            </p:cNvSpPr>
            <p:nvPr/>
          </p:nvSpPr>
          <p:spPr bwMode="auto">
            <a:xfrm>
              <a:off x="3072" y="1539"/>
              <a:ext cx="118" cy="141"/>
            </a:xfrm>
            <a:prstGeom prst="ellipse">
              <a:avLst/>
            </a:prstGeom>
            <a:solidFill>
              <a:schemeClr val="hlink"/>
            </a:solidFill>
            <a:ln w="9525">
              <a:solidFill>
                <a:schemeClr val="hlink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55" name="Oval 55"/>
            <p:cNvSpPr>
              <a:spLocks noChangeArrowheads="1"/>
            </p:cNvSpPr>
            <p:nvPr/>
          </p:nvSpPr>
          <p:spPr bwMode="auto">
            <a:xfrm>
              <a:off x="3024" y="3651"/>
              <a:ext cx="118" cy="141"/>
            </a:xfrm>
            <a:prstGeom prst="ellipse">
              <a:avLst/>
            </a:prstGeom>
            <a:solidFill>
              <a:schemeClr val="hlink"/>
            </a:solidFill>
            <a:ln w="9525">
              <a:solidFill>
                <a:schemeClr val="hlink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56" name="Oval 56"/>
            <p:cNvSpPr>
              <a:spLocks noChangeArrowheads="1"/>
            </p:cNvSpPr>
            <p:nvPr/>
          </p:nvSpPr>
          <p:spPr bwMode="auto">
            <a:xfrm>
              <a:off x="3936" y="2499"/>
              <a:ext cx="118" cy="141"/>
            </a:xfrm>
            <a:prstGeom prst="ellipse">
              <a:avLst/>
            </a:prstGeom>
            <a:solidFill>
              <a:schemeClr val="hlink"/>
            </a:solidFill>
            <a:ln w="9525">
              <a:solidFill>
                <a:schemeClr val="hlink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2457" name="Group 57"/>
          <p:cNvGrpSpPr/>
          <p:nvPr/>
        </p:nvGrpSpPr>
        <p:grpSpPr bwMode="auto">
          <a:xfrm>
            <a:off x="4725988" y="1371600"/>
            <a:ext cx="3124200" cy="4679950"/>
            <a:chOff x="2160" y="1155"/>
            <a:chExt cx="1968" cy="2948"/>
          </a:xfrm>
        </p:grpSpPr>
        <p:sp>
          <p:nvSpPr>
            <p:cNvPr id="102458" name="Oval 58"/>
            <p:cNvSpPr>
              <a:spLocks noChangeArrowheads="1"/>
            </p:cNvSpPr>
            <p:nvPr/>
          </p:nvSpPr>
          <p:spPr bwMode="auto">
            <a:xfrm>
              <a:off x="2186" y="3654"/>
              <a:ext cx="118" cy="141"/>
            </a:xfrm>
            <a:prstGeom prst="ellipse">
              <a:avLst/>
            </a:prstGeom>
            <a:solidFill>
              <a:schemeClr val="hlink"/>
            </a:solidFill>
            <a:ln w="9525">
              <a:solidFill>
                <a:schemeClr val="hlink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59" name="Text Box 59"/>
            <p:cNvSpPr txBox="1">
              <a:spLocks noChangeArrowheads="1"/>
            </p:cNvSpPr>
            <p:nvPr/>
          </p:nvSpPr>
          <p:spPr bwMode="auto">
            <a:xfrm>
              <a:off x="2160" y="1155"/>
              <a:ext cx="46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hlink"/>
                  </a:solidFill>
                  <a:ea typeface="宋体" panose="02010600030101010101" pitchFamily="2" charset="-122"/>
                </a:rPr>
                <a:t>a</a:t>
              </a:r>
            </a:p>
          </p:txBody>
        </p:sp>
        <p:sp>
          <p:nvSpPr>
            <p:cNvPr id="102460" name="Text Box 60"/>
            <p:cNvSpPr txBox="1">
              <a:spLocks noChangeArrowheads="1"/>
            </p:cNvSpPr>
            <p:nvPr/>
          </p:nvSpPr>
          <p:spPr bwMode="auto">
            <a:xfrm>
              <a:off x="3120" y="1203"/>
              <a:ext cx="313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hlink"/>
                  </a:solidFill>
                  <a:ea typeface="宋体" panose="02010600030101010101" pitchFamily="2" charset="-122"/>
                </a:rPr>
                <a:t>b</a:t>
              </a:r>
              <a:endParaRPr lang="en-US" altLang="zh-CN" sz="2400" i="1" u="sng">
                <a:solidFill>
                  <a:schemeClr val="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02461" name="Text Box 61"/>
            <p:cNvSpPr txBox="1">
              <a:spLocks noChangeArrowheads="1"/>
            </p:cNvSpPr>
            <p:nvPr/>
          </p:nvSpPr>
          <p:spPr bwMode="auto">
            <a:xfrm>
              <a:off x="3648" y="2307"/>
              <a:ext cx="480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4000">
                  <a:solidFill>
                    <a:schemeClr val="hlink"/>
                  </a:solidFill>
                  <a:ea typeface="宋体" panose="02010600030101010101" pitchFamily="2" charset="-122"/>
                </a:rPr>
                <a:t>c</a:t>
              </a:r>
              <a:endParaRPr lang="en-US" altLang="zh-CN" sz="3600">
                <a:solidFill>
                  <a:schemeClr val="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02462" name="Text Box 62"/>
            <p:cNvSpPr txBox="1">
              <a:spLocks noChangeArrowheads="1"/>
            </p:cNvSpPr>
            <p:nvPr/>
          </p:nvSpPr>
          <p:spPr bwMode="auto">
            <a:xfrm>
              <a:off x="2352" y="3699"/>
              <a:ext cx="591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hlink"/>
                  </a:solidFill>
                  <a:ea typeface="宋体" panose="02010600030101010101" pitchFamily="2" charset="-122"/>
                </a:rPr>
                <a:t>d</a:t>
              </a:r>
              <a:endParaRPr lang="en-US" altLang="zh-CN" sz="3600" i="1" u="sng">
                <a:solidFill>
                  <a:schemeClr val="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02463" name="Oval 63"/>
            <p:cNvSpPr>
              <a:spLocks noChangeArrowheads="1"/>
            </p:cNvSpPr>
            <p:nvPr/>
          </p:nvSpPr>
          <p:spPr bwMode="auto">
            <a:xfrm>
              <a:off x="2208" y="1539"/>
              <a:ext cx="118" cy="141"/>
            </a:xfrm>
            <a:prstGeom prst="ellipse">
              <a:avLst/>
            </a:prstGeom>
            <a:solidFill>
              <a:schemeClr val="hlink"/>
            </a:solidFill>
            <a:ln w="9525">
              <a:solidFill>
                <a:schemeClr val="hlink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64" name="Oval 64"/>
            <p:cNvSpPr>
              <a:spLocks noChangeArrowheads="1"/>
            </p:cNvSpPr>
            <p:nvPr/>
          </p:nvSpPr>
          <p:spPr bwMode="auto">
            <a:xfrm>
              <a:off x="3072" y="1539"/>
              <a:ext cx="118" cy="141"/>
            </a:xfrm>
            <a:prstGeom prst="ellipse">
              <a:avLst/>
            </a:prstGeom>
            <a:solidFill>
              <a:schemeClr val="hlink"/>
            </a:solidFill>
            <a:ln w="9525">
              <a:solidFill>
                <a:schemeClr val="hlink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65" name="Oval 65"/>
            <p:cNvSpPr>
              <a:spLocks noChangeArrowheads="1"/>
            </p:cNvSpPr>
            <p:nvPr/>
          </p:nvSpPr>
          <p:spPr bwMode="auto">
            <a:xfrm>
              <a:off x="3024" y="3651"/>
              <a:ext cx="118" cy="141"/>
            </a:xfrm>
            <a:prstGeom prst="ellipse">
              <a:avLst/>
            </a:prstGeom>
            <a:solidFill>
              <a:schemeClr val="hlink"/>
            </a:solidFill>
            <a:ln w="9525">
              <a:solidFill>
                <a:schemeClr val="hlink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66" name="Oval 66"/>
            <p:cNvSpPr>
              <a:spLocks noChangeArrowheads="1"/>
            </p:cNvSpPr>
            <p:nvPr/>
          </p:nvSpPr>
          <p:spPr bwMode="auto">
            <a:xfrm>
              <a:off x="3936" y="2499"/>
              <a:ext cx="118" cy="141"/>
            </a:xfrm>
            <a:prstGeom prst="ellipse">
              <a:avLst/>
            </a:prstGeom>
            <a:solidFill>
              <a:schemeClr val="hlink"/>
            </a:solidFill>
            <a:ln w="9525">
              <a:solidFill>
                <a:schemeClr val="hlink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2490" name="Group 90"/>
          <p:cNvGrpSpPr/>
          <p:nvPr/>
        </p:nvGrpSpPr>
        <p:grpSpPr bwMode="auto">
          <a:xfrm>
            <a:off x="3810000" y="3429000"/>
            <a:ext cx="762000" cy="1493838"/>
            <a:chOff x="1440" y="2832"/>
            <a:chExt cx="480" cy="941"/>
          </a:xfrm>
        </p:grpSpPr>
        <p:grpSp>
          <p:nvGrpSpPr>
            <p:cNvPr id="102483" name="Group 83"/>
            <p:cNvGrpSpPr/>
            <p:nvPr/>
          </p:nvGrpSpPr>
          <p:grpSpPr bwMode="auto">
            <a:xfrm>
              <a:off x="1440" y="2832"/>
              <a:ext cx="480" cy="912"/>
              <a:chOff x="1440" y="2832"/>
              <a:chExt cx="480" cy="912"/>
            </a:xfrm>
          </p:grpSpPr>
          <p:sp>
            <p:nvSpPr>
              <p:cNvPr id="102467" name="Arc 67"/>
              <p:cNvSpPr/>
              <p:nvPr/>
            </p:nvSpPr>
            <p:spPr bwMode="auto">
              <a:xfrm rot="-5436034">
                <a:off x="1276" y="2996"/>
                <a:ext cx="808" cy="480"/>
              </a:xfrm>
              <a:custGeom>
                <a:avLst/>
                <a:gdLst>
                  <a:gd name="G0" fmla="+- 7016 0 0"/>
                  <a:gd name="G1" fmla="+- 21600 0 0"/>
                  <a:gd name="G2" fmla="+- 21600 0 0"/>
                  <a:gd name="T0" fmla="*/ 2023 w 28616"/>
                  <a:gd name="T1" fmla="*/ 585 h 43200"/>
                  <a:gd name="T2" fmla="*/ 0 w 28616"/>
                  <a:gd name="T3" fmla="*/ 42029 h 43200"/>
                  <a:gd name="T4" fmla="*/ 7016 w 28616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616" h="43200" fill="none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</a:path>
                  <a:path w="28616" h="43200" stroke="0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  <a:lnTo>
                      <a:pt x="7016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479" name="Line 79"/>
              <p:cNvSpPr>
                <a:spLocks noChangeShapeType="1"/>
              </p:cNvSpPr>
              <p:nvPr/>
            </p:nvSpPr>
            <p:spPr bwMode="auto">
              <a:xfrm rot="3102590">
                <a:off x="1848" y="3672"/>
                <a:ext cx="48" cy="96"/>
              </a:xfrm>
              <a:prstGeom prst="line">
                <a:avLst/>
              </a:prstGeom>
              <a:noFill/>
              <a:ln w="38100">
                <a:solidFill>
                  <a:schemeClr val="tx2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02480" name="Text Box 80"/>
            <p:cNvSpPr txBox="1">
              <a:spLocks noChangeArrowheads="1"/>
            </p:cNvSpPr>
            <p:nvPr/>
          </p:nvSpPr>
          <p:spPr bwMode="auto">
            <a:xfrm>
              <a:off x="1632" y="3408"/>
              <a:ext cx="24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tx2"/>
                  </a:solidFill>
                  <a:ea typeface="楷体_GB2312" panose="02010609030101010101" pitchFamily="49" charset="-122"/>
                </a:rPr>
                <a:t>1</a:t>
              </a:r>
              <a:endParaRPr lang="en-US" altLang="zh-CN" sz="3200">
                <a:solidFill>
                  <a:schemeClr val="hlink"/>
                </a:solidFill>
                <a:ea typeface="楷体_GB2312" panose="02010609030101010101" pitchFamily="49" charset="-122"/>
              </a:endParaRPr>
            </a:p>
          </p:txBody>
        </p:sp>
      </p:grpSp>
      <p:grpSp>
        <p:nvGrpSpPr>
          <p:cNvPr id="102492" name="Group 92"/>
          <p:cNvGrpSpPr/>
          <p:nvPr/>
        </p:nvGrpSpPr>
        <p:grpSpPr bwMode="auto">
          <a:xfrm>
            <a:off x="5181600" y="3429000"/>
            <a:ext cx="990600" cy="1447800"/>
            <a:chOff x="4416" y="3408"/>
            <a:chExt cx="624" cy="912"/>
          </a:xfrm>
        </p:grpSpPr>
        <p:grpSp>
          <p:nvGrpSpPr>
            <p:cNvPr id="102484" name="Group 84"/>
            <p:cNvGrpSpPr/>
            <p:nvPr/>
          </p:nvGrpSpPr>
          <p:grpSpPr bwMode="auto">
            <a:xfrm>
              <a:off x="4416" y="3408"/>
              <a:ext cx="480" cy="912"/>
              <a:chOff x="1440" y="2832"/>
              <a:chExt cx="480" cy="912"/>
            </a:xfrm>
          </p:grpSpPr>
          <p:sp>
            <p:nvSpPr>
              <p:cNvPr id="102485" name="Arc 85"/>
              <p:cNvSpPr/>
              <p:nvPr/>
            </p:nvSpPr>
            <p:spPr bwMode="auto">
              <a:xfrm rot="-5436034">
                <a:off x="1276" y="2996"/>
                <a:ext cx="808" cy="480"/>
              </a:xfrm>
              <a:custGeom>
                <a:avLst/>
                <a:gdLst>
                  <a:gd name="G0" fmla="+- 7016 0 0"/>
                  <a:gd name="G1" fmla="+- 21600 0 0"/>
                  <a:gd name="G2" fmla="+- 21600 0 0"/>
                  <a:gd name="T0" fmla="*/ 2023 w 28616"/>
                  <a:gd name="T1" fmla="*/ 585 h 43200"/>
                  <a:gd name="T2" fmla="*/ 0 w 28616"/>
                  <a:gd name="T3" fmla="*/ 42029 h 43200"/>
                  <a:gd name="T4" fmla="*/ 7016 w 28616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616" h="43200" fill="none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</a:path>
                  <a:path w="28616" h="43200" stroke="0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  <a:lnTo>
                      <a:pt x="7016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486" name="Line 86"/>
              <p:cNvSpPr>
                <a:spLocks noChangeShapeType="1"/>
              </p:cNvSpPr>
              <p:nvPr/>
            </p:nvSpPr>
            <p:spPr bwMode="auto">
              <a:xfrm rot="3102590">
                <a:off x="1848" y="3672"/>
                <a:ext cx="48" cy="96"/>
              </a:xfrm>
              <a:prstGeom prst="line">
                <a:avLst/>
              </a:prstGeom>
              <a:noFill/>
              <a:ln w="38100">
                <a:solidFill>
                  <a:schemeClr val="tx2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02491" name="Text Box 91"/>
            <p:cNvSpPr txBox="1">
              <a:spLocks noChangeArrowheads="1"/>
            </p:cNvSpPr>
            <p:nvPr/>
          </p:nvSpPr>
          <p:spPr bwMode="auto">
            <a:xfrm>
              <a:off x="4608" y="3993"/>
              <a:ext cx="43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chemeClr val="tx2"/>
                  </a:solidFill>
                  <a:ea typeface="楷体_GB2312" panose="02010609030101010101" pitchFamily="49" charset="-122"/>
                </a:rPr>
                <a:t>2</a:t>
              </a:r>
            </a:p>
          </p:txBody>
        </p:sp>
      </p:grpSp>
      <p:grpSp>
        <p:nvGrpSpPr>
          <p:cNvPr id="102499" name="Group 99"/>
          <p:cNvGrpSpPr/>
          <p:nvPr/>
        </p:nvGrpSpPr>
        <p:grpSpPr bwMode="auto">
          <a:xfrm>
            <a:off x="3962400" y="2209800"/>
            <a:ext cx="2895600" cy="1371600"/>
            <a:chOff x="5568" y="0"/>
            <a:chExt cx="1824" cy="864"/>
          </a:xfrm>
        </p:grpSpPr>
        <p:grpSp>
          <p:nvGrpSpPr>
            <p:cNvPr id="102496" name="Group 96"/>
            <p:cNvGrpSpPr/>
            <p:nvPr/>
          </p:nvGrpSpPr>
          <p:grpSpPr bwMode="auto">
            <a:xfrm>
              <a:off x="5568" y="0"/>
              <a:ext cx="1824" cy="864"/>
              <a:chOff x="4944" y="3456"/>
              <a:chExt cx="1824" cy="864"/>
            </a:xfrm>
          </p:grpSpPr>
          <p:sp>
            <p:nvSpPr>
              <p:cNvPr id="102470" name="Arc 70"/>
              <p:cNvSpPr/>
              <p:nvPr/>
            </p:nvSpPr>
            <p:spPr bwMode="auto">
              <a:xfrm rot="-5500322">
                <a:off x="5381" y="3019"/>
                <a:ext cx="864" cy="1738"/>
              </a:xfrm>
              <a:custGeom>
                <a:avLst/>
                <a:gdLst>
                  <a:gd name="G0" fmla="+- 0 0 0"/>
                  <a:gd name="G1" fmla="+- 17501 0 0"/>
                  <a:gd name="G2" fmla="+- 21600 0 0"/>
                  <a:gd name="T0" fmla="*/ 12660 w 21600"/>
                  <a:gd name="T1" fmla="*/ 0 h 32588"/>
                  <a:gd name="T2" fmla="*/ 15458 w 21600"/>
                  <a:gd name="T3" fmla="*/ 32588 h 32588"/>
                  <a:gd name="T4" fmla="*/ 0 w 21600"/>
                  <a:gd name="T5" fmla="*/ 17501 h 32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32588" fill="none" extrusionOk="0">
                    <a:moveTo>
                      <a:pt x="12659" y="0"/>
                    </a:moveTo>
                    <a:cubicBezTo>
                      <a:pt x="18274" y="4061"/>
                      <a:pt x="21600" y="10570"/>
                      <a:pt x="21600" y="17501"/>
                    </a:cubicBezTo>
                    <a:cubicBezTo>
                      <a:pt x="21600" y="23138"/>
                      <a:pt x="19395" y="28553"/>
                      <a:pt x="15457" y="32587"/>
                    </a:cubicBezTo>
                  </a:path>
                  <a:path w="21600" h="32588" stroke="0" extrusionOk="0">
                    <a:moveTo>
                      <a:pt x="12659" y="0"/>
                    </a:moveTo>
                    <a:cubicBezTo>
                      <a:pt x="18274" y="4061"/>
                      <a:pt x="21600" y="10570"/>
                      <a:pt x="21600" y="17501"/>
                    </a:cubicBezTo>
                    <a:cubicBezTo>
                      <a:pt x="21600" y="23138"/>
                      <a:pt x="19395" y="28553"/>
                      <a:pt x="15457" y="32587"/>
                    </a:cubicBezTo>
                    <a:lnTo>
                      <a:pt x="0" y="17501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478" name="Line 78"/>
              <p:cNvSpPr>
                <a:spLocks noChangeShapeType="1"/>
              </p:cNvSpPr>
              <p:nvPr/>
            </p:nvSpPr>
            <p:spPr bwMode="auto">
              <a:xfrm rot="-509125">
                <a:off x="6720" y="3696"/>
                <a:ext cx="48" cy="96"/>
              </a:xfrm>
              <a:prstGeom prst="line">
                <a:avLst/>
              </a:prstGeom>
              <a:noFill/>
              <a:ln w="38100">
                <a:solidFill>
                  <a:schemeClr val="tx2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02497" name="Text Box 97"/>
            <p:cNvSpPr txBox="1">
              <a:spLocks noChangeArrowheads="1"/>
            </p:cNvSpPr>
            <p:nvPr/>
          </p:nvSpPr>
          <p:spPr bwMode="auto">
            <a:xfrm>
              <a:off x="6624" y="0"/>
              <a:ext cx="28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chemeClr val="tx2"/>
                  </a:solidFill>
                  <a:ea typeface="楷体_GB2312" panose="02010609030101010101" pitchFamily="49" charset="-122"/>
                </a:rPr>
                <a:t>6</a:t>
              </a:r>
              <a:endParaRPr lang="en-US" altLang="zh-CN" sz="3200">
                <a:solidFill>
                  <a:schemeClr val="hlink"/>
                </a:solidFill>
                <a:ea typeface="楷体_GB2312" panose="02010609030101010101" pitchFamily="49" charset="-122"/>
              </a:endParaRPr>
            </a:p>
          </p:txBody>
        </p:sp>
      </p:grpSp>
      <p:grpSp>
        <p:nvGrpSpPr>
          <p:cNvPr id="102504" name="Group 104"/>
          <p:cNvGrpSpPr/>
          <p:nvPr/>
        </p:nvGrpSpPr>
        <p:grpSpPr bwMode="auto">
          <a:xfrm>
            <a:off x="4191000" y="2514600"/>
            <a:ext cx="1371600" cy="989013"/>
            <a:chOff x="6144" y="720"/>
            <a:chExt cx="864" cy="623"/>
          </a:xfrm>
        </p:grpSpPr>
        <p:sp>
          <p:nvSpPr>
            <p:cNvPr id="102469" name="Arc 69"/>
            <p:cNvSpPr/>
            <p:nvPr/>
          </p:nvSpPr>
          <p:spPr bwMode="auto">
            <a:xfrm rot="-5436034">
              <a:off x="6232" y="632"/>
              <a:ext cx="623" cy="800"/>
            </a:xfrm>
            <a:custGeom>
              <a:avLst/>
              <a:gdLst>
                <a:gd name="G0" fmla="+- 0 0 0"/>
                <a:gd name="G1" fmla="+- 18557 0 0"/>
                <a:gd name="G2" fmla="+- 21600 0 0"/>
                <a:gd name="T0" fmla="*/ 11054 w 21600"/>
                <a:gd name="T1" fmla="*/ 0 h 37337"/>
                <a:gd name="T2" fmla="*/ 10672 w 21600"/>
                <a:gd name="T3" fmla="*/ 37337 h 37337"/>
                <a:gd name="T4" fmla="*/ 0 w 21600"/>
                <a:gd name="T5" fmla="*/ 18557 h 37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7337" fill="none" extrusionOk="0">
                  <a:moveTo>
                    <a:pt x="11054" y="-1"/>
                  </a:moveTo>
                  <a:cubicBezTo>
                    <a:pt x="17593" y="3895"/>
                    <a:pt x="21600" y="10945"/>
                    <a:pt x="21600" y="18557"/>
                  </a:cubicBezTo>
                  <a:cubicBezTo>
                    <a:pt x="21600" y="26326"/>
                    <a:pt x="17426" y="33497"/>
                    <a:pt x="10671" y="37336"/>
                  </a:cubicBezTo>
                </a:path>
                <a:path w="21600" h="37337" stroke="0" extrusionOk="0">
                  <a:moveTo>
                    <a:pt x="11054" y="-1"/>
                  </a:moveTo>
                  <a:cubicBezTo>
                    <a:pt x="17593" y="3895"/>
                    <a:pt x="21600" y="10945"/>
                    <a:pt x="21600" y="18557"/>
                  </a:cubicBezTo>
                  <a:cubicBezTo>
                    <a:pt x="21600" y="26326"/>
                    <a:pt x="17426" y="33497"/>
                    <a:pt x="10671" y="37336"/>
                  </a:cubicBezTo>
                  <a:lnTo>
                    <a:pt x="0" y="18557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77" name="Line 77"/>
            <p:cNvSpPr>
              <a:spLocks noChangeShapeType="1"/>
            </p:cNvSpPr>
            <p:nvPr/>
          </p:nvSpPr>
          <p:spPr bwMode="auto">
            <a:xfrm rot="624597">
              <a:off x="6960" y="1056"/>
              <a:ext cx="48" cy="96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00" name="Text Box 100"/>
            <p:cNvSpPr txBox="1">
              <a:spLocks noChangeArrowheads="1"/>
            </p:cNvSpPr>
            <p:nvPr/>
          </p:nvSpPr>
          <p:spPr bwMode="auto">
            <a:xfrm>
              <a:off x="6576" y="768"/>
              <a:ext cx="33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chemeClr val="tx2"/>
                  </a:solidFill>
                  <a:ea typeface="楷体_GB2312" panose="02010609030101010101" pitchFamily="49" charset="-122"/>
                </a:rPr>
                <a:t>4</a:t>
              </a:r>
            </a:p>
          </p:txBody>
        </p:sp>
      </p:grpSp>
      <p:grpSp>
        <p:nvGrpSpPr>
          <p:cNvPr id="102506" name="Group 106"/>
          <p:cNvGrpSpPr/>
          <p:nvPr/>
        </p:nvGrpSpPr>
        <p:grpSpPr bwMode="auto">
          <a:xfrm>
            <a:off x="5715000" y="2667000"/>
            <a:ext cx="1371600" cy="989013"/>
            <a:chOff x="6144" y="1008"/>
            <a:chExt cx="864" cy="623"/>
          </a:xfrm>
        </p:grpSpPr>
        <p:sp>
          <p:nvSpPr>
            <p:cNvPr id="102473" name="Arc 73"/>
            <p:cNvSpPr/>
            <p:nvPr/>
          </p:nvSpPr>
          <p:spPr bwMode="auto">
            <a:xfrm rot="-3928544">
              <a:off x="6220" y="932"/>
              <a:ext cx="623" cy="776"/>
            </a:xfrm>
            <a:custGeom>
              <a:avLst/>
              <a:gdLst>
                <a:gd name="G0" fmla="+- 0 0 0"/>
                <a:gd name="G1" fmla="+- 21114 0 0"/>
                <a:gd name="G2" fmla="+- 21600 0 0"/>
                <a:gd name="T0" fmla="*/ 4556 w 21600"/>
                <a:gd name="T1" fmla="*/ 0 h 36168"/>
                <a:gd name="T2" fmla="*/ 15490 w 21600"/>
                <a:gd name="T3" fmla="*/ 36168 h 36168"/>
                <a:gd name="T4" fmla="*/ 0 w 21600"/>
                <a:gd name="T5" fmla="*/ 21114 h 36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36168" fill="none" extrusionOk="0">
                  <a:moveTo>
                    <a:pt x="4556" y="-1"/>
                  </a:moveTo>
                  <a:cubicBezTo>
                    <a:pt x="14500" y="2145"/>
                    <a:pt x="21600" y="10940"/>
                    <a:pt x="21600" y="21114"/>
                  </a:cubicBezTo>
                  <a:cubicBezTo>
                    <a:pt x="21600" y="26735"/>
                    <a:pt x="19408" y="32136"/>
                    <a:pt x="15489" y="36167"/>
                  </a:cubicBezTo>
                </a:path>
                <a:path w="21600" h="36168" stroke="0" extrusionOk="0">
                  <a:moveTo>
                    <a:pt x="4556" y="-1"/>
                  </a:moveTo>
                  <a:cubicBezTo>
                    <a:pt x="14500" y="2145"/>
                    <a:pt x="21600" y="10940"/>
                    <a:pt x="21600" y="21114"/>
                  </a:cubicBezTo>
                  <a:cubicBezTo>
                    <a:pt x="21600" y="26735"/>
                    <a:pt x="19408" y="32136"/>
                    <a:pt x="15489" y="36167"/>
                  </a:cubicBezTo>
                  <a:lnTo>
                    <a:pt x="0" y="21114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76" name="Line 76"/>
            <p:cNvSpPr>
              <a:spLocks noChangeShapeType="1"/>
            </p:cNvSpPr>
            <p:nvPr/>
          </p:nvSpPr>
          <p:spPr bwMode="auto">
            <a:xfrm rot="221712">
              <a:off x="6960" y="1392"/>
              <a:ext cx="48" cy="96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05" name="Text Box 105"/>
            <p:cNvSpPr txBox="1">
              <a:spLocks noChangeArrowheads="1"/>
            </p:cNvSpPr>
            <p:nvPr/>
          </p:nvSpPr>
          <p:spPr bwMode="auto">
            <a:xfrm>
              <a:off x="6576" y="1056"/>
              <a:ext cx="33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chemeClr val="tx2"/>
                  </a:solidFill>
                  <a:ea typeface="楷体_GB2312" panose="02010609030101010101" pitchFamily="49" charset="-122"/>
                </a:rPr>
                <a:t>5</a:t>
              </a:r>
            </a:p>
          </p:txBody>
        </p:sp>
      </p:grpSp>
      <p:grpSp>
        <p:nvGrpSpPr>
          <p:cNvPr id="102517" name="Group 117"/>
          <p:cNvGrpSpPr/>
          <p:nvPr/>
        </p:nvGrpSpPr>
        <p:grpSpPr bwMode="auto">
          <a:xfrm>
            <a:off x="3810000" y="3429000"/>
            <a:ext cx="762000" cy="1493838"/>
            <a:chOff x="6144" y="2784"/>
            <a:chExt cx="480" cy="941"/>
          </a:xfrm>
        </p:grpSpPr>
        <p:grpSp>
          <p:nvGrpSpPr>
            <p:cNvPr id="102513" name="Group 113"/>
            <p:cNvGrpSpPr/>
            <p:nvPr/>
          </p:nvGrpSpPr>
          <p:grpSpPr bwMode="auto">
            <a:xfrm>
              <a:off x="6144" y="2784"/>
              <a:ext cx="480" cy="912"/>
              <a:chOff x="1440" y="2832"/>
              <a:chExt cx="480" cy="912"/>
            </a:xfrm>
          </p:grpSpPr>
          <p:sp>
            <p:nvSpPr>
              <p:cNvPr id="102514" name="Arc 114"/>
              <p:cNvSpPr/>
              <p:nvPr/>
            </p:nvSpPr>
            <p:spPr bwMode="auto">
              <a:xfrm rot="-5436034">
                <a:off x="1276" y="2996"/>
                <a:ext cx="808" cy="480"/>
              </a:xfrm>
              <a:custGeom>
                <a:avLst/>
                <a:gdLst>
                  <a:gd name="G0" fmla="+- 7016 0 0"/>
                  <a:gd name="G1" fmla="+- 21600 0 0"/>
                  <a:gd name="G2" fmla="+- 21600 0 0"/>
                  <a:gd name="T0" fmla="*/ 2023 w 28616"/>
                  <a:gd name="T1" fmla="*/ 585 h 43200"/>
                  <a:gd name="T2" fmla="*/ 0 w 28616"/>
                  <a:gd name="T3" fmla="*/ 42029 h 43200"/>
                  <a:gd name="T4" fmla="*/ 7016 w 28616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616" h="43200" fill="none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</a:path>
                  <a:path w="28616" h="43200" stroke="0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  <a:lnTo>
                      <a:pt x="7016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hlink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515" name="Line 115"/>
              <p:cNvSpPr>
                <a:spLocks noChangeShapeType="1"/>
              </p:cNvSpPr>
              <p:nvPr/>
            </p:nvSpPr>
            <p:spPr bwMode="auto">
              <a:xfrm rot="3102590">
                <a:off x="1848" y="3672"/>
                <a:ext cx="48" cy="96"/>
              </a:xfrm>
              <a:prstGeom prst="line">
                <a:avLst/>
              </a:prstGeom>
              <a:noFill/>
              <a:ln w="38100">
                <a:solidFill>
                  <a:schemeClr val="hlink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02516" name="Text Box 116"/>
            <p:cNvSpPr txBox="1">
              <a:spLocks noChangeArrowheads="1"/>
            </p:cNvSpPr>
            <p:nvPr/>
          </p:nvSpPr>
          <p:spPr bwMode="auto">
            <a:xfrm>
              <a:off x="6336" y="3360"/>
              <a:ext cx="24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hlink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1</a:t>
              </a:r>
            </a:p>
          </p:txBody>
        </p:sp>
      </p:grpSp>
      <p:grpSp>
        <p:nvGrpSpPr>
          <p:cNvPr id="102523" name="Group 123"/>
          <p:cNvGrpSpPr/>
          <p:nvPr/>
        </p:nvGrpSpPr>
        <p:grpSpPr bwMode="auto">
          <a:xfrm>
            <a:off x="5181600" y="3429000"/>
            <a:ext cx="990600" cy="1447800"/>
            <a:chOff x="6336" y="2688"/>
            <a:chExt cx="624" cy="912"/>
          </a:xfrm>
        </p:grpSpPr>
        <p:grpSp>
          <p:nvGrpSpPr>
            <p:cNvPr id="102519" name="Group 119"/>
            <p:cNvGrpSpPr/>
            <p:nvPr/>
          </p:nvGrpSpPr>
          <p:grpSpPr bwMode="auto">
            <a:xfrm>
              <a:off x="6336" y="2688"/>
              <a:ext cx="480" cy="912"/>
              <a:chOff x="1440" y="2832"/>
              <a:chExt cx="480" cy="912"/>
            </a:xfrm>
          </p:grpSpPr>
          <p:sp>
            <p:nvSpPr>
              <p:cNvPr id="102520" name="Arc 120"/>
              <p:cNvSpPr/>
              <p:nvPr/>
            </p:nvSpPr>
            <p:spPr bwMode="auto">
              <a:xfrm rot="-5436034">
                <a:off x="1276" y="2996"/>
                <a:ext cx="808" cy="480"/>
              </a:xfrm>
              <a:custGeom>
                <a:avLst/>
                <a:gdLst>
                  <a:gd name="G0" fmla="+- 7016 0 0"/>
                  <a:gd name="G1" fmla="+- 21600 0 0"/>
                  <a:gd name="G2" fmla="+- 21600 0 0"/>
                  <a:gd name="T0" fmla="*/ 2023 w 28616"/>
                  <a:gd name="T1" fmla="*/ 585 h 43200"/>
                  <a:gd name="T2" fmla="*/ 0 w 28616"/>
                  <a:gd name="T3" fmla="*/ 42029 h 43200"/>
                  <a:gd name="T4" fmla="*/ 7016 w 28616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616" h="43200" fill="none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</a:path>
                  <a:path w="28616" h="43200" stroke="0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  <a:lnTo>
                      <a:pt x="7016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hlink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521" name="Line 121"/>
              <p:cNvSpPr>
                <a:spLocks noChangeShapeType="1"/>
              </p:cNvSpPr>
              <p:nvPr/>
            </p:nvSpPr>
            <p:spPr bwMode="auto">
              <a:xfrm rot="3102590">
                <a:off x="1848" y="3672"/>
                <a:ext cx="48" cy="96"/>
              </a:xfrm>
              <a:prstGeom prst="line">
                <a:avLst/>
              </a:prstGeom>
              <a:noFill/>
              <a:ln w="38100">
                <a:solidFill>
                  <a:schemeClr val="hlink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02522" name="Text Box 122"/>
            <p:cNvSpPr txBox="1">
              <a:spLocks noChangeArrowheads="1"/>
            </p:cNvSpPr>
            <p:nvPr/>
          </p:nvSpPr>
          <p:spPr bwMode="auto">
            <a:xfrm>
              <a:off x="6528" y="3273"/>
              <a:ext cx="43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hlink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chemeClr val="folHlink"/>
                  </a:solidFill>
                  <a:ea typeface="楷体_GB2312" panose="02010609030101010101" pitchFamily="49" charset="-122"/>
                </a:rPr>
                <a:t>2</a:t>
              </a:r>
            </a:p>
          </p:txBody>
        </p:sp>
      </p:grpSp>
      <p:grpSp>
        <p:nvGrpSpPr>
          <p:cNvPr id="102524" name="Group 124"/>
          <p:cNvGrpSpPr/>
          <p:nvPr/>
        </p:nvGrpSpPr>
        <p:grpSpPr bwMode="auto">
          <a:xfrm>
            <a:off x="6477000" y="3429000"/>
            <a:ext cx="762000" cy="1447800"/>
            <a:chOff x="6144" y="3216"/>
            <a:chExt cx="480" cy="912"/>
          </a:xfrm>
        </p:grpSpPr>
        <p:grpSp>
          <p:nvGrpSpPr>
            <p:cNvPr id="102525" name="Group 125"/>
            <p:cNvGrpSpPr/>
            <p:nvPr/>
          </p:nvGrpSpPr>
          <p:grpSpPr bwMode="auto">
            <a:xfrm>
              <a:off x="6144" y="3216"/>
              <a:ext cx="480" cy="912"/>
              <a:chOff x="1440" y="2832"/>
              <a:chExt cx="480" cy="912"/>
            </a:xfrm>
          </p:grpSpPr>
          <p:sp>
            <p:nvSpPr>
              <p:cNvPr id="102526" name="Arc 126"/>
              <p:cNvSpPr/>
              <p:nvPr/>
            </p:nvSpPr>
            <p:spPr bwMode="auto">
              <a:xfrm rot="-5436034">
                <a:off x="1276" y="2996"/>
                <a:ext cx="808" cy="480"/>
              </a:xfrm>
              <a:custGeom>
                <a:avLst/>
                <a:gdLst>
                  <a:gd name="G0" fmla="+- 7016 0 0"/>
                  <a:gd name="G1" fmla="+- 21600 0 0"/>
                  <a:gd name="G2" fmla="+- 21600 0 0"/>
                  <a:gd name="T0" fmla="*/ 2023 w 28616"/>
                  <a:gd name="T1" fmla="*/ 585 h 43200"/>
                  <a:gd name="T2" fmla="*/ 0 w 28616"/>
                  <a:gd name="T3" fmla="*/ 42029 h 43200"/>
                  <a:gd name="T4" fmla="*/ 7016 w 28616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616" h="43200" fill="none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</a:path>
                  <a:path w="28616" h="43200" stroke="0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  <a:lnTo>
                      <a:pt x="7016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527" name="Line 127"/>
              <p:cNvSpPr>
                <a:spLocks noChangeShapeType="1"/>
              </p:cNvSpPr>
              <p:nvPr/>
            </p:nvSpPr>
            <p:spPr bwMode="auto">
              <a:xfrm rot="3102590">
                <a:off x="1848" y="3672"/>
                <a:ext cx="48" cy="96"/>
              </a:xfrm>
              <a:prstGeom prst="line">
                <a:avLst/>
              </a:prstGeom>
              <a:noFill/>
              <a:ln w="38100">
                <a:solidFill>
                  <a:schemeClr val="tx2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02528" name="Text Box 128"/>
            <p:cNvSpPr txBox="1">
              <a:spLocks noChangeArrowheads="1"/>
            </p:cNvSpPr>
            <p:nvPr/>
          </p:nvSpPr>
          <p:spPr bwMode="auto">
            <a:xfrm>
              <a:off x="6336" y="3792"/>
              <a:ext cx="28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chemeClr val="tx2"/>
                  </a:solidFill>
                  <a:ea typeface="楷体_GB2312" panose="02010609030101010101" pitchFamily="49" charset="-122"/>
                </a:rPr>
                <a:t>3</a:t>
              </a:r>
              <a:endParaRPr lang="en-US" altLang="zh-CN" sz="3200">
                <a:solidFill>
                  <a:schemeClr val="hlink"/>
                </a:solidFill>
                <a:ea typeface="楷体_GB2312" panose="02010609030101010101" pitchFamily="49" charset="-122"/>
              </a:endParaRPr>
            </a:p>
          </p:txBody>
        </p:sp>
      </p:grpSp>
      <p:grpSp>
        <p:nvGrpSpPr>
          <p:cNvPr id="102529" name="Group 129"/>
          <p:cNvGrpSpPr/>
          <p:nvPr/>
        </p:nvGrpSpPr>
        <p:grpSpPr bwMode="auto">
          <a:xfrm>
            <a:off x="6477000" y="3429000"/>
            <a:ext cx="762000" cy="1447800"/>
            <a:chOff x="6576" y="2592"/>
            <a:chExt cx="480" cy="912"/>
          </a:xfrm>
        </p:grpSpPr>
        <p:grpSp>
          <p:nvGrpSpPr>
            <p:cNvPr id="102487" name="Group 87"/>
            <p:cNvGrpSpPr/>
            <p:nvPr/>
          </p:nvGrpSpPr>
          <p:grpSpPr bwMode="auto">
            <a:xfrm>
              <a:off x="6576" y="2592"/>
              <a:ext cx="480" cy="912"/>
              <a:chOff x="1440" y="2832"/>
              <a:chExt cx="480" cy="912"/>
            </a:xfrm>
          </p:grpSpPr>
          <p:sp>
            <p:nvSpPr>
              <p:cNvPr id="102488" name="Arc 88"/>
              <p:cNvSpPr/>
              <p:nvPr/>
            </p:nvSpPr>
            <p:spPr bwMode="auto">
              <a:xfrm rot="-5436034">
                <a:off x="1276" y="2996"/>
                <a:ext cx="808" cy="480"/>
              </a:xfrm>
              <a:custGeom>
                <a:avLst/>
                <a:gdLst>
                  <a:gd name="G0" fmla="+- 7016 0 0"/>
                  <a:gd name="G1" fmla="+- 21600 0 0"/>
                  <a:gd name="G2" fmla="+- 21600 0 0"/>
                  <a:gd name="T0" fmla="*/ 2023 w 28616"/>
                  <a:gd name="T1" fmla="*/ 585 h 43200"/>
                  <a:gd name="T2" fmla="*/ 0 w 28616"/>
                  <a:gd name="T3" fmla="*/ 42029 h 43200"/>
                  <a:gd name="T4" fmla="*/ 7016 w 28616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616" h="43200" fill="none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</a:path>
                  <a:path w="28616" h="43200" stroke="0" extrusionOk="0">
                    <a:moveTo>
                      <a:pt x="2023" y="585"/>
                    </a:moveTo>
                    <a:cubicBezTo>
                      <a:pt x="3658" y="196"/>
                      <a:pt x="5334" y="-1"/>
                      <a:pt x="7016" y="0"/>
                    </a:cubicBezTo>
                    <a:cubicBezTo>
                      <a:pt x="18945" y="0"/>
                      <a:pt x="28616" y="9670"/>
                      <a:pt x="28616" y="21600"/>
                    </a:cubicBezTo>
                    <a:cubicBezTo>
                      <a:pt x="28616" y="33529"/>
                      <a:pt x="18945" y="43200"/>
                      <a:pt x="7016" y="43200"/>
                    </a:cubicBezTo>
                    <a:cubicBezTo>
                      <a:pt x="4628" y="43200"/>
                      <a:pt x="2257" y="42804"/>
                      <a:pt x="0" y="42028"/>
                    </a:cubicBezTo>
                    <a:lnTo>
                      <a:pt x="7016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hlink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489" name="Line 89"/>
              <p:cNvSpPr>
                <a:spLocks noChangeShapeType="1"/>
              </p:cNvSpPr>
              <p:nvPr/>
            </p:nvSpPr>
            <p:spPr bwMode="auto">
              <a:xfrm rot="3102590">
                <a:off x="1848" y="3672"/>
                <a:ext cx="48" cy="96"/>
              </a:xfrm>
              <a:prstGeom prst="line">
                <a:avLst/>
              </a:prstGeom>
              <a:noFill/>
              <a:ln w="38100">
                <a:solidFill>
                  <a:schemeClr val="hlink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02493" name="Text Box 93"/>
            <p:cNvSpPr txBox="1">
              <a:spLocks noChangeArrowheads="1"/>
            </p:cNvSpPr>
            <p:nvPr/>
          </p:nvSpPr>
          <p:spPr bwMode="auto">
            <a:xfrm>
              <a:off x="6768" y="3168"/>
              <a:ext cx="28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hlink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chemeClr val="folHlink"/>
                  </a:solidFill>
                  <a:ea typeface="楷体_GB2312" panose="02010609030101010101" pitchFamily="49" charset="-122"/>
                </a:rPr>
                <a:t>3</a:t>
              </a:r>
              <a:endPara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endParaRPr>
            </a:p>
          </p:txBody>
        </p:sp>
      </p:grpSp>
      <p:sp>
        <p:nvSpPr>
          <p:cNvPr id="102530" name="Text Box 130"/>
          <p:cNvSpPr txBox="1">
            <a:spLocks noChangeArrowheads="1"/>
          </p:cNvSpPr>
          <p:nvPr/>
        </p:nvSpPr>
        <p:spPr bwMode="auto">
          <a:xfrm>
            <a:off x="5791200" y="5880100"/>
            <a:ext cx="1752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 3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个网孔</a:t>
            </a:r>
          </a:p>
        </p:txBody>
      </p:sp>
      <p:grpSp>
        <p:nvGrpSpPr>
          <p:cNvPr id="102545" name="Group 145"/>
          <p:cNvGrpSpPr/>
          <p:nvPr/>
        </p:nvGrpSpPr>
        <p:grpSpPr bwMode="auto">
          <a:xfrm>
            <a:off x="3276600" y="2057400"/>
            <a:ext cx="450850" cy="3405188"/>
            <a:chOff x="2064" y="1296"/>
            <a:chExt cx="284" cy="2145"/>
          </a:xfrm>
        </p:grpSpPr>
        <p:sp>
          <p:nvSpPr>
            <p:cNvPr id="102546" name="Line 146"/>
            <p:cNvSpPr>
              <a:spLocks noChangeShapeType="1"/>
            </p:cNvSpPr>
            <p:nvPr/>
          </p:nvSpPr>
          <p:spPr bwMode="auto">
            <a:xfrm flipV="1">
              <a:off x="2202" y="1296"/>
              <a:ext cx="0" cy="690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47" name="Line 147"/>
            <p:cNvSpPr>
              <a:spLocks noChangeShapeType="1"/>
            </p:cNvSpPr>
            <p:nvPr/>
          </p:nvSpPr>
          <p:spPr bwMode="auto">
            <a:xfrm flipH="1">
              <a:off x="2202" y="2402"/>
              <a:ext cx="6" cy="1039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48" name="Text Box 148"/>
            <p:cNvSpPr txBox="1">
              <a:spLocks noChangeArrowheads="1"/>
            </p:cNvSpPr>
            <p:nvPr/>
          </p:nvSpPr>
          <p:spPr bwMode="auto">
            <a:xfrm>
              <a:off x="2112" y="2018"/>
              <a:ext cx="21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ea typeface="宋体" panose="02010600030101010101" pitchFamily="2" charset="-122"/>
                </a:rPr>
                <a:t>1</a:t>
              </a:r>
              <a:endParaRPr lang="en-US" altLang="zh-CN" sz="2400" i="1" u="sng">
                <a:ea typeface="宋体" panose="02010600030101010101" pitchFamily="2" charset="-122"/>
              </a:endParaRPr>
            </a:p>
          </p:txBody>
        </p:sp>
        <p:sp>
          <p:nvSpPr>
            <p:cNvPr id="102549" name="Rectangle 149"/>
            <p:cNvSpPr>
              <a:spLocks noChangeArrowheads="1"/>
            </p:cNvSpPr>
            <p:nvPr/>
          </p:nvSpPr>
          <p:spPr bwMode="auto">
            <a:xfrm>
              <a:off x="2064" y="1970"/>
              <a:ext cx="284" cy="444"/>
            </a:xfrm>
            <a:prstGeom prst="rect">
              <a:avLst/>
            </a:prstGeom>
            <a:noFill/>
            <a:ln w="38100">
              <a:solidFill>
                <a:srgbClr val="66FF33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2555" name="Group 155"/>
          <p:cNvGrpSpPr/>
          <p:nvPr/>
        </p:nvGrpSpPr>
        <p:grpSpPr bwMode="auto">
          <a:xfrm>
            <a:off x="6019800" y="2054225"/>
            <a:ext cx="450850" cy="3432175"/>
            <a:chOff x="3792" y="1294"/>
            <a:chExt cx="284" cy="2162"/>
          </a:xfrm>
        </p:grpSpPr>
        <p:sp>
          <p:nvSpPr>
            <p:cNvPr id="102556" name="Line 156"/>
            <p:cNvSpPr>
              <a:spLocks noChangeShapeType="1"/>
            </p:cNvSpPr>
            <p:nvPr/>
          </p:nvSpPr>
          <p:spPr bwMode="auto">
            <a:xfrm flipV="1">
              <a:off x="3939" y="1294"/>
              <a:ext cx="0" cy="690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57" name="Text Box 157"/>
            <p:cNvSpPr txBox="1">
              <a:spLocks noChangeArrowheads="1"/>
            </p:cNvSpPr>
            <p:nvPr/>
          </p:nvSpPr>
          <p:spPr bwMode="auto">
            <a:xfrm>
              <a:off x="3840" y="2016"/>
              <a:ext cx="2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ea typeface="宋体" panose="02010600030101010101" pitchFamily="2" charset="-122"/>
                </a:rPr>
                <a:t>3</a:t>
              </a:r>
            </a:p>
          </p:txBody>
        </p:sp>
        <p:sp>
          <p:nvSpPr>
            <p:cNvPr id="102558" name="Rectangle 158"/>
            <p:cNvSpPr>
              <a:spLocks noChangeArrowheads="1"/>
            </p:cNvSpPr>
            <p:nvPr/>
          </p:nvSpPr>
          <p:spPr bwMode="auto">
            <a:xfrm>
              <a:off x="3792" y="1968"/>
              <a:ext cx="284" cy="444"/>
            </a:xfrm>
            <a:prstGeom prst="rect">
              <a:avLst/>
            </a:prstGeom>
            <a:noFill/>
            <a:ln w="38100">
              <a:solidFill>
                <a:srgbClr val="66FF33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59" name="Line 159"/>
            <p:cNvSpPr>
              <a:spLocks noChangeShapeType="1"/>
            </p:cNvSpPr>
            <p:nvPr/>
          </p:nvSpPr>
          <p:spPr bwMode="auto">
            <a:xfrm>
              <a:off x="3936" y="2400"/>
              <a:ext cx="0" cy="1056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2560" name="Group 160"/>
          <p:cNvGrpSpPr/>
          <p:nvPr/>
        </p:nvGrpSpPr>
        <p:grpSpPr bwMode="auto">
          <a:xfrm>
            <a:off x="7391400" y="2054225"/>
            <a:ext cx="450850" cy="1527175"/>
            <a:chOff x="4656" y="1294"/>
            <a:chExt cx="284" cy="962"/>
          </a:xfrm>
        </p:grpSpPr>
        <p:sp>
          <p:nvSpPr>
            <p:cNvPr id="102561" name="Rectangle 161"/>
            <p:cNvSpPr>
              <a:spLocks noChangeArrowheads="1"/>
            </p:cNvSpPr>
            <p:nvPr/>
          </p:nvSpPr>
          <p:spPr bwMode="auto">
            <a:xfrm>
              <a:off x="4656" y="1536"/>
              <a:ext cx="284" cy="444"/>
            </a:xfrm>
            <a:prstGeom prst="rect">
              <a:avLst/>
            </a:prstGeom>
            <a:noFill/>
            <a:ln w="38100">
              <a:solidFill>
                <a:srgbClr val="66FF33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62" name="Line 162"/>
            <p:cNvSpPr>
              <a:spLocks noChangeShapeType="1"/>
            </p:cNvSpPr>
            <p:nvPr/>
          </p:nvSpPr>
          <p:spPr bwMode="auto">
            <a:xfrm flipV="1">
              <a:off x="4799" y="1294"/>
              <a:ext cx="0" cy="230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63" name="Line 163"/>
            <p:cNvSpPr>
              <a:spLocks noChangeShapeType="1"/>
            </p:cNvSpPr>
            <p:nvPr/>
          </p:nvSpPr>
          <p:spPr bwMode="auto">
            <a:xfrm>
              <a:off x="4799" y="1984"/>
              <a:ext cx="1" cy="272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64" name="Text Box 164"/>
            <p:cNvSpPr txBox="1">
              <a:spLocks noChangeArrowheads="1"/>
            </p:cNvSpPr>
            <p:nvPr/>
          </p:nvSpPr>
          <p:spPr bwMode="auto">
            <a:xfrm>
              <a:off x="4704" y="1584"/>
              <a:ext cx="2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ea typeface="宋体" panose="02010600030101010101" pitchFamily="2" charset="-122"/>
                </a:rPr>
                <a:t>4</a:t>
              </a:r>
            </a:p>
          </p:txBody>
        </p:sp>
      </p:grpSp>
      <p:grpSp>
        <p:nvGrpSpPr>
          <p:cNvPr id="102565" name="Group 165"/>
          <p:cNvGrpSpPr/>
          <p:nvPr/>
        </p:nvGrpSpPr>
        <p:grpSpPr bwMode="auto">
          <a:xfrm>
            <a:off x="7391400" y="3657600"/>
            <a:ext cx="533400" cy="1801813"/>
            <a:chOff x="4656" y="2304"/>
            <a:chExt cx="336" cy="1135"/>
          </a:xfrm>
        </p:grpSpPr>
        <p:sp>
          <p:nvSpPr>
            <p:cNvPr id="102566" name="Rectangle 166"/>
            <p:cNvSpPr>
              <a:spLocks noChangeArrowheads="1"/>
            </p:cNvSpPr>
            <p:nvPr/>
          </p:nvSpPr>
          <p:spPr bwMode="auto">
            <a:xfrm>
              <a:off x="4656" y="2520"/>
              <a:ext cx="284" cy="456"/>
            </a:xfrm>
            <a:prstGeom prst="rect">
              <a:avLst/>
            </a:prstGeom>
            <a:noFill/>
            <a:ln w="38100">
              <a:solidFill>
                <a:srgbClr val="66FF33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67" name="Line 167"/>
            <p:cNvSpPr>
              <a:spLocks noChangeShapeType="1"/>
            </p:cNvSpPr>
            <p:nvPr/>
          </p:nvSpPr>
          <p:spPr bwMode="auto">
            <a:xfrm>
              <a:off x="4799" y="2980"/>
              <a:ext cx="0" cy="459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68" name="Text Box 168"/>
            <p:cNvSpPr txBox="1">
              <a:spLocks noChangeArrowheads="1"/>
            </p:cNvSpPr>
            <p:nvPr/>
          </p:nvSpPr>
          <p:spPr bwMode="auto">
            <a:xfrm>
              <a:off x="4704" y="2592"/>
              <a:ext cx="28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ea typeface="宋体" panose="02010600030101010101" pitchFamily="2" charset="-122"/>
                </a:rPr>
                <a:t>5</a:t>
              </a:r>
            </a:p>
          </p:txBody>
        </p:sp>
        <p:sp>
          <p:nvSpPr>
            <p:cNvPr id="102569" name="Line 169"/>
            <p:cNvSpPr>
              <a:spLocks noChangeShapeType="1"/>
            </p:cNvSpPr>
            <p:nvPr/>
          </p:nvSpPr>
          <p:spPr bwMode="auto">
            <a:xfrm>
              <a:off x="4800" y="2304"/>
              <a:ext cx="0" cy="240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2550" name="Group 150"/>
          <p:cNvGrpSpPr/>
          <p:nvPr/>
        </p:nvGrpSpPr>
        <p:grpSpPr bwMode="auto">
          <a:xfrm>
            <a:off x="4648200" y="2054225"/>
            <a:ext cx="450850" cy="3405188"/>
            <a:chOff x="2928" y="1294"/>
            <a:chExt cx="284" cy="2145"/>
          </a:xfrm>
        </p:grpSpPr>
        <p:sp>
          <p:nvSpPr>
            <p:cNvPr id="102551" name="Line 151"/>
            <p:cNvSpPr>
              <a:spLocks noChangeShapeType="1"/>
            </p:cNvSpPr>
            <p:nvPr/>
          </p:nvSpPr>
          <p:spPr bwMode="auto">
            <a:xfrm flipV="1">
              <a:off x="3080" y="1294"/>
              <a:ext cx="0" cy="690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52" name="Line 152"/>
            <p:cNvSpPr>
              <a:spLocks noChangeShapeType="1"/>
            </p:cNvSpPr>
            <p:nvPr/>
          </p:nvSpPr>
          <p:spPr bwMode="auto">
            <a:xfrm>
              <a:off x="3072" y="2400"/>
              <a:ext cx="8" cy="1039"/>
            </a:xfrm>
            <a:prstGeom prst="line">
              <a:avLst/>
            </a:prstGeom>
            <a:noFill/>
            <a:ln w="38100">
              <a:solidFill>
                <a:srgbClr val="66FF33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53" name="Text Box 153"/>
            <p:cNvSpPr txBox="1">
              <a:spLocks noChangeArrowheads="1"/>
            </p:cNvSpPr>
            <p:nvPr/>
          </p:nvSpPr>
          <p:spPr bwMode="auto">
            <a:xfrm>
              <a:off x="2976" y="2016"/>
              <a:ext cx="16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102554" name="Rectangle 154"/>
            <p:cNvSpPr>
              <a:spLocks noChangeArrowheads="1"/>
            </p:cNvSpPr>
            <p:nvPr/>
          </p:nvSpPr>
          <p:spPr bwMode="auto">
            <a:xfrm>
              <a:off x="2928" y="1968"/>
              <a:ext cx="284" cy="444"/>
            </a:xfrm>
            <a:prstGeom prst="rect">
              <a:avLst/>
            </a:prstGeom>
            <a:noFill/>
            <a:ln w="38100">
              <a:solidFill>
                <a:srgbClr val="66FF33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9" dur="500"/>
                                        <p:tgtEl>
                                          <p:spTgt spid="102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2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0254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0255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255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0256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0256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24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24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16" presetClass="entr" presetSubtype="4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8" dur="500"/>
                                        <p:tgtEl>
                                          <p:spTgt spid="1024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2" presetClass="entr" presetSubtype="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2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02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2" presetClass="entr" presetSubtype="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2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02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" presetClass="entr" presetSubtype="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2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02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2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02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0249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000"/>
                            </p:stCondLst>
                            <p:childTnLst>
                              <p:par>
                                <p:cTn id="85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0249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5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025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0250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5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0250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0249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102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02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02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00"/>
                            </p:stCondLst>
                            <p:childTnLst>
                              <p:par>
                                <p:cTn id="115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025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19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10252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3500"/>
                            </p:stCondLst>
                            <p:childTnLst>
                              <p:par>
                                <p:cTn id="123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1025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00"/>
                            </p:stCondLst>
                            <p:childTnLst>
                              <p:par>
                                <p:cTn id="127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10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102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02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02" grpId="0" autoUpdateAnimBg="0"/>
      <p:bldP spid="102405" grpId="0" autoUpdateAnimBg="0"/>
      <p:bldP spid="102406" grpId="0" autoUpdateAnimBg="0"/>
      <p:bldP spid="102407" grpId="0" autoUpdateAnimBg="0"/>
      <p:bldP spid="102408" grpId="0" autoUpdateAnimBg="0"/>
      <p:bldP spid="102409" grpId="0" autoUpdateAnimBg="0"/>
      <p:bldP spid="102410" grpId="0" autoUpdateAnimBg="0"/>
      <p:bldP spid="102411" grpId="0" autoUpdateAnimBg="0"/>
      <p:bldP spid="102412" grpId="0" autoUpdateAnimBg="0"/>
      <p:bldP spid="102413" grpId="0" autoUpdateAnimBg="0"/>
      <p:bldP spid="102414" grpId="0" autoUpdateAnimBg="0"/>
      <p:bldP spid="102530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6" name="Text Box 4"/>
          <p:cNvSpPr txBox="1">
            <a:spLocks noChangeArrowheads="1"/>
          </p:cNvSpPr>
          <p:nvPr/>
        </p:nvSpPr>
        <p:spPr bwMode="auto">
          <a:xfrm>
            <a:off x="304800" y="933450"/>
            <a:ext cx="8686800" cy="2151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4000">
                <a:solidFill>
                  <a:schemeClr val="tx2"/>
                </a:solidFill>
                <a:latin typeface="隶书" panose="02010509060101010101" charset="-122"/>
                <a:ea typeface="隶书" panose="02010509060101010101" charset="-122"/>
              </a:rPr>
              <a:t>  </a:t>
            </a:r>
            <a:r>
              <a:rPr lang="zh-CN" altLang="en-US" sz="3200">
                <a:ea typeface="宋体" panose="02010600030101010101" pitchFamily="2" charset="-122"/>
              </a:rPr>
              <a:t>对于任一电路中的任一节点，在任一时刻，流出（或流入）该节点的所有支路电流的代数和为零。</a:t>
            </a:r>
          </a:p>
        </p:txBody>
      </p:sp>
      <p:grpSp>
        <p:nvGrpSpPr>
          <p:cNvPr id="120868" name="Group 36"/>
          <p:cNvGrpSpPr/>
          <p:nvPr/>
        </p:nvGrpSpPr>
        <p:grpSpPr bwMode="auto">
          <a:xfrm>
            <a:off x="5948363" y="5181600"/>
            <a:ext cx="3195637" cy="793750"/>
            <a:chOff x="3736" y="3216"/>
            <a:chExt cx="1592" cy="500"/>
          </a:xfrm>
        </p:grpSpPr>
        <p:sp>
          <p:nvSpPr>
            <p:cNvPr id="120869" name="Text Box 37"/>
            <p:cNvSpPr txBox="1">
              <a:spLocks noChangeArrowheads="1"/>
            </p:cNvSpPr>
            <p:nvPr/>
          </p:nvSpPr>
          <p:spPr bwMode="auto">
            <a:xfrm>
              <a:off x="3736" y="3216"/>
              <a:ext cx="305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4000" b="1">
                  <a:latin typeface="宋体" panose="02010600030101010101" pitchFamily="2" charset="-122"/>
                  <a:ea typeface="宋体" panose="02010600030101010101" pitchFamily="2" charset="-122"/>
                </a:rPr>
                <a:t>i</a:t>
              </a:r>
              <a:r>
                <a:rPr lang="en-US" altLang="zh-CN" sz="4000" b="1" baseline="-25000">
                  <a:latin typeface="宋体" panose="02010600030101010101" pitchFamily="2" charset="-122"/>
                  <a:ea typeface="宋体" panose="02010600030101010101" pitchFamily="2" charset="-122"/>
                </a:rPr>
                <a:t>1</a:t>
              </a:r>
              <a:endParaRPr lang="en-US" altLang="zh-CN" sz="40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20870" name="Text Box 38"/>
            <p:cNvSpPr txBox="1">
              <a:spLocks noChangeArrowheads="1"/>
            </p:cNvSpPr>
            <p:nvPr/>
          </p:nvSpPr>
          <p:spPr bwMode="auto">
            <a:xfrm>
              <a:off x="4272" y="3216"/>
              <a:ext cx="384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 b="1">
                  <a:latin typeface="宋体" panose="02010600030101010101" pitchFamily="2" charset="-122"/>
                  <a:ea typeface="宋体" panose="02010600030101010101" pitchFamily="2" charset="-122"/>
                </a:rPr>
                <a:t>i</a:t>
              </a:r>
              <a:r>
                <a:rPr lang="en-US" altLang="zh-CN" sz="4000" b="1" baseline="-25000">
                  <a:latin typeface="宋体" panose="02010600030101010101" pitchFamily="2" charset="-122"/>
                  <a:ea typeface="宋体" panose="02010600030101010101" pitchFamily="2" charset="-122"/>
                </a:rPr>
                <a:t>2</a:t>
              </a:r>
              <a:endParaRPr lang="en-US" altLang="zh-CN" sz="4000" b="1">
                <a:ea typeface="楷体_GB2312" panose="02010609030101010101" pitchFamily="49" charset="-122"/>
              </a:endParaRPr>
            </a:p>
          </p:txBody>
        </p:sp>
        <p:sp>
          <p:nvSpPr>
            <p:cNvPr id="120871" name="Text Box 39"/>
            <p:cNvSpPr txBox="1">
              <a:spLocks noChangeArrowheads="1"/>
            </p:cNvSpPr>
            <p:nvPr/>
          </p:nvSpPr>
          <p:spPr bwMode="auto">
            <a:xfrm>
              <a:off x="4944" y="3216"/>
              <a:ext cx="384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 b="1">
                  <a:latin typeface="宋体" panose="02010600030101010101" pitchFamily="2" charset="-122"/>
                  <a:ea typeface="宋体" panose="02010600030101010101" pitchFamily="2" charset="-122"/>
                </a:rPr>
                <a:t>i</a:t>
              </a:r>
              <a:r>
                <a:rPr lang="en-US" altLang="zh-CN" sz="4000" b="1" baseline="-25000">
                  <a:latin typeface="宋体" panose="02010600030101010101" pitchFamily="2" charset="-122"/>
                  <a:ea typeface="宋体" panose="02010600030101010101" pitchFamily="2" charset="-122"/>
                </a:rPr>
                <a:t>3</a:t>
              </a:r>
              <a:endParaRPr lang="en-US" altLang="zh-CN" sz="4000" b="1">
                <a:ea typeface="楷体_GB2312" panose="02010609030101010101" pitchFamily="49" charset="-122"/>
              </a:endParaRPr>
            </a:p>
          </p:txBody>
        </p:sp>
        <p:sp>
          <p:nvSpPr>
            <p:cNvPr id="120872" name="Text Box 40"/>
            <p:cNvSpPr txBox="1">
              <a:spLocks noChangeArrowheads="1"/>
            </p:cNvSpPr>
            <p:nvPr/>
          </p:nvSpPr>
          <p:spPr bwMode="auto">
            <a:xfrm>
              <a:off x="4061" y="3264"/>
              <a:ext cx="22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楷体_GB2312" panose="02010609030101010101" pitchFamily="49" charset="-122"/>
                </a:rPr>
                <a:t>+</a:t>
              </a:r>
              <a:endParaRPr lang="en-US" altLang="zh-CN" sz="4000">
                <a:ea typeface="楷体_GB2312" panose="02010609030101010101" pitchFamily="49" charset="-122"/>
              </a:endParaRPr>
            </a:p>
          </p:txBody>
        </p:sp>
        <p:sp>
          <p:nvSpPr>
            <p:cNvPr id="120873" name="Text Box 41"/>
            <p:cNvSpPr txBox="1">
              <a:spLocks noChangeArrowheads="1"/>
            </p:cNvSpPr>
            <p:nvPr/>
          </p:nvSpPr>
          <p:spPr bwMode="auto">
            <a:xfrm>
              <a:off x="4685" y="3312"/>
              <a:ext cx="22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楷体_GB2312" panose="02010609030101010101" pitchFamily="49" charset="-122"/>
                </a:rPr>
                <a:t>=</a:t>
              </a:r>
            </a:p>
          </p:txBody>
        </p:sp>
      </p:grpSp>
      <p:grpSp>
        <p:nvGrpSpPr>
          <p:cNvPr id="120874" name="Group 42"/>
          <p:cNvGrpSpPr/>
          <p:nvPr/>
        </p:nvGrpSpPr>
        <p:grpSpPr bwMode="auto">
          <a:xfrm>
            <a:off x="5795963" y="4038600"/>
            <a:ext cx="3348037" cy="839788"/>
            <a:chOff x="3914" y="2304"/>
            <a:chExt cx="1810" cy="529"/>
          </a:xfrm>
        </p:grpSpPr>
        <p:grpSp>
          <p:nvGrpSpPr>
            <p:cNvPr id="120875" name="Group 43"/>
            <p:cNvGrpSpPr/>
            <p:nvPr/>
          </p:nvGrpSpPr>
          <p:grpSpPr bwMode="auto">
            <a:xfrm>
              <a:off x="3914" y="2304"/>
              <a:ext cx="1480" cy="500"/>
              <a:chOff x="3914" y="2304"/>
              <a:chExt cx="1480" cy="500"/>
            </a:xfrm>
          </p:grpSpPr>
          <p:sp>
            <p:nvSpPr>
              <p:cNvPr id="120876" name="Text Box 44"/>
              <p:cNvSpPr txBox="1">
                <a:spLocks noChangeArrowheads="1"/>
              </p:cNvSpPr>
              <p:nvPr/>
            </p:nvSpPr>
            <p:spPr bwMode="auto">
              <a:xfrm>
                <a:off x="3914" y="2352"/>
                <a:ext cx="331" cy="44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pPr algn="ctr"/>
                <a:r>
                  <a:rPr lang="en-US" altLang="zh-CN" sz="4000" b="1">
                    <a:latin typeface="宋体" panose="02010600030101010101" pitchFamily="2" charset="-122"/>
                    <a:ea typeface="宋体" panose="02010600030101010101" pitchFamily="2" charset="-122"/>
                  </a:rPr>
                  <a:t>i</a:t>
                </a:r>
                <a:r>
                  <a:rPr lang="en-US" altLang="zh-CN" sz="4000" b="1" baseline="-25000">
                    <a:latin typeface="宋体" panose="02010600030101010101" pitchFamily="2" charset="-122"/>
                    <a:ea typeface="宋体" panose="02010600030101010101" pitchFamily="2" charset="-122"/>
                  </a:rPr>
                  <a:t>1</a:t>
                </a:r>
                <a:endParaRPr lang="en-US" altLang="zh-CN" sz="400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120877" name="Text Box 45"/>
              <p:cNvSpPr txBox="1">
                <a:spLocks noChangeArrowheads="1"/>
              </p:cNvSpPr>
              <p:nvPr/>
            </p:nvSpPr>
            <p:spPr bwMode="auto">
              <a:xfrm>
                <a:off x="4395" y="2352"/>
                <a:ext cx="331" cy="44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pPr algn="ctr"/>
                <a:r>
                  <a:rPr lang="en-US" altLang="zh-CN" sz="4000" b="1">
                    <a:latin typeface="宋体" panose="02010600030101010101" pitchFamily="2" charset="-122"/>
                    <a:ea typeface="宋体" panose="02010600030101010101" pitchFamily="2" charset="-122"/>
                  </a:rPr>
                  <a:t>i</a:t>
                </a:r>
                <a:r>
                  <a:rPr lang="en-US" altLang="zh-CN" sz="4000" b="1" baseline="-25000">
                    <a:latin typeface="宋体" panose="02010600030101010101" pitchFamily="2" charset="-122"/>
                    <a:ea typeface="宋体" panose="02010600030101010101" pitchFamily="2" charset="-122"/>
                  </a:rPr>
                  <a:t>2</a:t>
                </a:r>
                <a:endParaRPr lang="en-US" altLang="zh-CN" sz="400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120878" name="Text Box 46"/>
              <p:cNvSpPr txBox="1">
                <a:spLocks noChangeArrowheads="1"/>
              </p:cNvSpPr>
              <p:nvPr/>
            </p:nvSpPr>
            <p:spPr bwMode="auto">
              <a:xfrm>
                <a:off x="4848" y="2352"/>
                <a:ext cx="384" cy="44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4000" b="1">
                    <a:latin typeface="宋体" panose="02010600030101010101" pitchFamily="2" charset="-122"/>
                    <a:ea typeface="宋体" panose="02010600030101010101" pitchFamily="2" charset="-122"/>
                  </a:rPr>
                  <a:t>i</a:t>
                </a:r>
                <a:r>
                  <a:rPr lang="en-US" altLang="zh-CN" sz="4000" b="1" baseline="-25000">
                    <a:latin typeface="宋体" panose="02010600030101010101" pitchFamily="2" charset="-122"/>
                    <a:ea typeface="宋体" panose="02010600030101010101" pitchFamily="2" charset="-122"/>
                  </a:rPr>
                  <a:t>3</a:t>
                </a:r>
                <a:endParaRPr lang="en-US" altLang="zh-CN" sz="4000">
                  <a:ea typeface="楷体_GB2312" panose="02010609030101010101" pitchFamily="49" charset="-122"/>
                </a:endParaRPr>
              </a:p>
            </p:txBody>
          </p:sp>
          <p:sp>
            <p:nvSpPr>
              <p:cNvPr id="120879" name="Text Box 47"/>
              <p:cNvSpPr txBox="1">
                <a:spLocks noChangeArrowheads="1"/>
              </p:cNvSpPr>
              <p:nvPr/>
            </p:nvSpPr>
            <p:spPr bwMode="auto">
              <a:xfrm>
                <a:off x="4148" y="2400"/>
                <a:ext cx="239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pPr algn="ctr"/>
                <a:r>
                  <a:rPr lang="en-US" altLang="zh-CN" sz="3600">
                    <a:ea typeface="楷体_GB2312" panose="02010609030101010101" pitchFamily="49" charset="-122"/>
                  </a:rPr>
                  <a:t>+</a:t>
                </a:r>
                <a:endParaRPr lang="en-US" altLang="zh-CN" sz="4000">
                  <a:ea typeface="楷体_GB2312" panose="02010609030101010101" pitchFamily="49" charset="-122"/>
                </a:endParaRPr>
              </a:p>
            </p:txBody>
          </p:sp>
          <p:sp>
            <p:nvSpPr>
              <p:cNvPr id="120880" name="Text Box 48"/>
              <p:cNvSpPr txBox="1">
                <a:spLocks noChangeArrowheads="1"/>
              </p:cNvSpPr>
              <p:nvPr/>
            </p:nvSpPr>
            <p:spPr bwMode="auto">
              <a:xfrm>
                <a:off x="4673" y="2304"/>
                <a:ext cx="210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pPr algn="ctr"/>
                <a:r>
                  <a:rPr lang="en-US" altLang="zh-CN" sz="3200">
                    <a:ea typeface="楷体_GB2312" panose="02010609030101010101" pitchFamily="49" charset="-122"/>
                  </a:rPr>
                  <a:t>_</a:t>
                </a:r>
              </a:p>
            </p:txBody>
          </p:sp>
          <p:sp>
            <p:nvSpPr>
              <p:cNvPr id="120881" name="Text Box 49"/>
              <p:cNvSpPr txBox="1">
                <a:spLocks noChangeArrowheads="1"/>
              </p:cNvSpPr>
              <p:nvPr/>
            </p:nvSpPr>
            <p:spPr bwMode="auto">
              <a:xfrm>
                <a:off x="5155" y="2400"/>
                <a:ext cx="239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pPr algn="ctr"/>
                <a:r>
                  <a:rPr lang="en-US" altLang="zh-CN" sz="3600">
                    <a:ea typeface="楷体_GB2312" panose="02010609030101010101" pitchFamily="49" charset="-122"/>
                  </a:rPr>
                  <a:t>=</a:t>
                </a:r>
              </a:p>
            </p:txBody>
          </p:sp>
        </p:grpSp>
        <p:sp>
          <p:nvSpPr>
            <p:cNvPr id="120882" name="Text Box 50"/>
            <p:cNvSpPr txBox="1">
              <a:spLocks noChangeArrowheads="1"/>
            </p:cNvSpPr>
            <p:nvPr/>
          </p:nvSpPr>
          <p:spPr bwMode="auto">
            <a:xfrm>
              <a:off x="5376" y="2429"/>
              <a:ext cx="34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3600" b="1">
                  <a:latin typeface="宋体" panose="02010600030101010101" pitchFamily="2" charset="-122"/>
                  <a:ea typeface="宋体" panose="02010600030101010101" pitchFamily="2" charset="-122"/>
                </a:rPr>
                <a:t>0</a:t>
              </a:r>
              <a:endParaRPr lang="en-US" altLang="zh-CN" sz="4000">
                <a:ea typeface="楷体_GB2312" panose="02010609030101010101" pitchFamily="49" charset="-122"/>
              </a:endParaRPr>
            </a:p>
          </p:txBody>
        </p:sp>
      </p:grpSp>
      <p:sp>
        <p:nvSpPr>
          <p:cNvPr id="120883" name="Text Box 51"/>
          <p:cNvSpPr txBox="1">
            <a:spLocks noGrp="1" noChangeArrowheads="1"/>
          </p:cNvSpPr>
          <p:nvPr>
            <p:ph type="title"/>
          </p:nvPr>
        </p:nvSpPr>
        <p:spPr>
          <a:xfrm>
            <a:off x="609600" y="0"/>
            <a:ext cx="7772400" cy="1143000"/>
          </a:xfrm>
          <a:noFill/>
        </p:spPr>
        <p:txBody>
          <a:bodyPr/>
          <a:lstStyle/>
          <a:p>
            <a:pPr>
              <a:spcBef>
                <a:spcPct val="50000"/>
              </a:spcBef>
            </a:pPr>
            <a:r>
              <a:rPr lang="en-US" altLang="zh-CN" sz="3600" b="1">
                <a:solidFill>
                  <a:schemeClr val="folHlink"/>
                </a:solidFill>
                <a:latin typeface="宋体" panose="02010600030101010101" pitchFamily="2" charset="-122"/>
              </a:rPr>
              <a:t>1.3.1 </a:t>
            </a:r>
            <a:r>
              <a:rPr lang="zh-CN" altLang="en-US" sz="3600" b="1">
                <a:solidFill>
                  <a:schemeClr val="folHlink"/>
                </a:solidFill>
                <a:latin typeface="宋体" panose="02010600030101010101" pitchFamily="2" charset="-122"/>
              </a:rPr>
              <a:t>基尔霍夫电流定律 </a:t>
            </a:r>
            <a:r>
              <a:rPr lang="en-US" altLang="zh-CN" sz="3600" b="1">
                <a:solidFill>
                  <a:schemeClr val="folHlink"/>
                </a:solidFill>
                <a:latin typeface="宋体" panose="02010600030101010101" pitchFamily="2" charset="-122"/>
              </a:rPr>
              <a:t>(KCL)</a:t>
            </a:r>
          </a:p>
        </p:txBody>
      </p:sp>
      <p:grpSp>
        <p:nvGrpSpPr>
          <p:cNvPr id="120930" name="Group 98"/>
          <p:cNvGrpSpPr/>
          <p:nvPr/>
        </p:nvGrpSpPr>
        <p:grpSpPr bwMode="auto">
          <a:xfrm>
            <a:off x="3238500" y="3276600"/>
            <a:ext cx="2438400" cy="2895600"/>
            <a:chOff x="2040" y="2064"/>
            <a:chExt cx="1536" cy="1824"/>
          </a:xfrm>
        </p:grpSpPr>
        <p:grpSp>
          <p:nvGrpSpPr>
            <p:cNvPr id="120848" name="Group 16"/>
            <p:cNvGrpSpPr/>
            <p:nvPr/>
          </p:nvGrpSpPr>
          <p:grpSpPr bwMode="auto">
            <a:xfrm>
              <a:off x="2904" y="3264"/>
              <a:ext cx="192" cy="624"/>
              <a:chOff x="4416" y="2832"/>
              <a:chExt cx="192" cy="624"/>
            </a:xfrm>
          </p:grpSpPr>
          <p:sp>
            <p:nvSpPr>
              <p:cNvPr id="120849" name="Rectangle 17"/>
              <p:cNvSpPr>
                <a:spLocks noChangeArrowheads="1"/>
              </p:cNvSpPr>
              <p:nvPr/>
            </p:nvSpPr>
            <p:spPr bwMode="auto">
              <a:xfrm>
                <a:off x="4416" y="2832"/>
                <a:ext cx="192" cy="28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0850" name="Line 18"/>
              <p:cNvSpPr>
                <a:spLocks noChangeShapeType="1"/>
              </p:cNvSpPr>
              <p:nvPr/>
            </p:nvSpPr>
            <p:spPr bwMode="auto">
              <a:xfrm>
                <a:off x="4512" y="3120"/>
                <a:ext cx="0" cy="33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120851" name="Group 19"/>
            <p:cNvGrpSpPr/>
            <p:nvPr/>
          </p:nvGrpSpPr>
          <p:grpSpPr bwMode="auto">
            <a:xfrm rot="-8457935">
              <a:off x="3384" y="2064"/>
              <a:ext cx="192" cy="624"/>
              <a:chOff x="4416" y="2832"/>
              <a:chExt cx="192" cy="624"/>
            </a:xfrm>
          </p:grpSpPr>
          <p:sp>
            <p:nvSpPr>
              <p:cNvPr id="120852" name="Rectangle 20"/>
              <p:cNvSpPr>
                <a:spLocks noChangeArrowheads="1"/>
              </p:cNvSpPr>
              <p:nvPr/>
            </p:nvSpPr>
            <p:spPr bwMode="auto">
              <a:xfrm>
                <a:off x="4416" y="2832"/>
                <a:ext cx="192" cy="28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0853" name="Line 21"/>
              <p:cNvSpPr>
                <a:spLocks noChangeShapeType="1"/>
              </p:cNvSpPr>
              <p:nvPr/>
            </p:nvSpPr>
            <p:spPr bwMode="auto">
              <a:xfrm>
                <a:off x="4512" y="3120"/>
                <a:ext cx="0" cy="33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120854" name="Group 22"/>
            <p:cNvGrpSpPr/>
            <p:nvPr/>
          </p:nvGrpSpPr>
          <p:grpSpPr bwMode="auto">
            <a:xfrm rot="-13778001">
              <a:off x="2256" y="2136"/>
              <a:ext cx="192" cy="624"/>
              <a:chOff x="4416" y="2832"/>
              <a:chExt cx="192" cy="624"/>
            </a:xfrm>
          </p:grpSpPr>
          <p:sp>
            <p:nvSpPr>
              <p:cNvPr id="120855" name="Rectangle 23"/>
              <p:cNvSpPr>
                <a:spLocks noChangeArrowheads="1"/>
              </p:cNvSpPr>
              <p:nvPr/>
            </p:nvSpPr>
            <p:spPr bwMode="auto">
              <a:xfrm>
                <a:off x="4416" y="2832"/>
                <a:ext cx="192" cy="28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0856" name="Line 24"/>
              <p:cNvSpPr>
                <a:spLocks noChangeShapeType="1"/>
              </p:cNvSpPr>
              <p:nvPr/>
            </p:nvSpPr>
            <p:spPr bwMode="auto">
              <a:xfrm>
                <a:off x="4512" y="3120"/>
                <a:ext cx="0" cy="33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0857" name="Line 25"/>
            <p:cNvSpPr>
              <a:spLocks noChangeShapeType="1"/>
            </p:cNvSpPr>
            <p:nvPr/>
          </p:nvSpPr>
          <p:spPr bwMode="auto">
            <a:xfrm>
              <a:off x="2616" y="2640"/>
              <a:ext cx="384" cy="2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0858" name="Line 26"/>
            <p:cNvSpPr>
              <a:spLocks noChangeShapeType="1"/>
            </p:cNvSpPr>
            <p:nvPr/>
          </p:nvSpPr>
          <p:spPr bwMode="auto">
            <a:xfrm flipH="1">
              <a:off x="2952" y="2592"/>
              <a:ext cx="336" cy="3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0859" name="Line 27"/>
            <p:cNvSpPr>
              <a:spLocks noChangeShapeType="1"/>
            </p:cNvSpPr>
            <p:nvPr/>
          </p:nvSpPr>
          <p:spPr bwMode="auto">
            <a:xfrm flipV="1">
              <a:off x="3000" y="2880"/>
              <a:ext cx="0" cy="3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0860" name="Oval 28"/>
            <p:cNvSpPr>
              <a:spLocks noChangeArrowheads="1"/>
            </p:cNvSpPr>
            <p:nvPr/>
          </p:nvSpPr>
          <p:spPr bwMode="auto">
            <a:xfrm>
              <a:off x="2952" y="2832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0861" name="Line 29"/>
            <p:cNvSpPr>
              <a:spLocks noChangeShapeType="1"/>
            </p:cNvSpPr>
            <p:nvPr/>
          </p:nvSpPr>
          <p:spPr bwMode="auto">
            <a:xfrm>
              <a:off x="2712" y="2784"/>
              <a:ext cx="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0862" name="Line 30"/>
            <p:cNvSpPr>
              <a:spLocks noChangeShapeType="1"/>
            </p:cNvSpPr>
            <p:nvPr/>
          </p:nvSpPr>
          <p:spPr bwMode="auto">
            <a:xfrm>
              <a:off x="3192" y="2736"/>
              <a:ext cx="4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0863" name="Text Box 31"/>
            <p:cNvSpPr txBox="1">
              <a:spLocks noChangeArrowheads="1"/>
            </p:cNvSpPr>
            <p:nvPr/>
          </p:nvSpPr>
          <p:spPr bwMode="auto">
            <a:xfrm>
              <a:off x="2568" y="2736"/>
              <a:ext cx="19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endParaRPr lang="zh-CN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20867" name="Line 35"/>
            <p:cNvSpPr>
              <a:spLocks noChangeShapeType="1"/>
            </p:cNvSpPr>
            <p:nvPr/>
          </p:nvSpPr>
          <p:spPr bwMode="auto">
            <a:xfrm>
              <a:off x="3000" y="3024"/>
              <a:ext cx="0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0884" name="Text Box 52"/>
            <p:cNvSpPr txBox="1">
              <a:spLocks noChangeArrowheads="1"/>
            </p:cNvSpPr>
            <p:nvPr/>
          </p:nvSpPr>
          <p:spPr bwMode="auto">
            <a:xfrm>
              <a:off x="3000" y="2928"/>
              <a:ext cx="43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3600" b="1">
                  <a:ea typeface="楷体_GB2312" panose="02010609030101010101" pitchFamily="49" charset="-122"/>
                </a:rPr>
                <a:t>i</a:t>
              </a:r>
              <a:r>
                <a:rPr lang="en-US" altLang="zh-CN" sz="3600" b="1" baseline="-25000">
                  <a:ea typeface="楷体_GB2312" panose="02010609030101010101" pitchFamily="49" charset="-122"/>
                </a:rPr>
                <a:t>3</a:t>
              </a:r>
              <a:endParaRPr lang="en-US" altLang="zh-CN" sz="3600" b="1">
                <a:ea typeface="楷体_GB2312" panose="02010609030101010101" pitchFamily="49" charset="-122"/>
              </a:endParaRPr>
            </a:p>
          </p:txBody>
        </p:sp>
        <p:sp>
          <p:nvSpPr>
            <p:cNvPr id="120885" name="Text Box 53"/>
            <p:cNvSpPr txBox="1">
              <a:spLocks noChangeArrowheads="1"/>
            </p:cNvSpPr>
            <p:nvPr/>
          </p:nvSpPr>
          <p:spPr bwMode="auto">
            <a:xfrm>
              <a:off x="3084" y="2664"/>
              <a:ext cx="43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3600" b="1">
                  <a:ea typeface="楷体_GB2312" panose="02010609030101010101" pitchFamily="49" charset="-122"/>
                </a:rPr>
                <a:t>i</a:t>
              </a:r>
              <a:r>
                <a:rPr lang="en-US" altLang="zh-CN" sz="3600" b="1" baseline="-25000">
                  <a:ea typeface="楷体_GB2312" panose="02010609030101010101" pitchFamily="49" charset="-122"/>
                </a:rPr>
                <a:t>2</a:t>
              </a:r>
              <a:endParaRPr lang="en-US" altLang="zh-CN" sz="3600" b="1">
                <a:ea typeface="楷体_GB2312" panose="02010609030101010101" pitchFamily="49" charset="-122"/>
              </a:endParaRPr>
            </a:p>
          </p:txBody>
        </p:sp>
        <p:sp>
          <p:nvSpPr>
            <p:cNvPr id="120886" name="Text Box 54"/>
            <p:cNvSpPr txBox="1">
              <a:spLocks noChangeArrowheads="1"/>
            </p:cNvSpPr>
            <p:nvPr/>
          </p:nvSpPr>
          <p:spPr bwMode="auto">
            <a:xfrm>
              <a:off x="2472" y="2640"/>
              <a:ext cx="43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3600" b="1">
                  <a:ea typeface="楷体_GB2312" panose="02010609030101010101" pitchFamily="49" charset="-122"/>
                </a:rPr>
                <a:t>i</a:t>
              </a:r>
              <a:r>
                <a:rPr lang="en-US" altLang="zh-CN" sz="3600" b="1" baseline="-25000">
                  <a:ea typeface="楷体_GB2312" panose="02010609030101010101" pitchFamily="49" charset="-122"/>
                </a:rPr>
                <a:t>1</a:t>
              </a:r>
              <a:endParaRPr lang="en-US" altLang="zh-CN" sz="3600" b="1">
                <a:ea typeface="楷体_GB2312" panose="02010609030101010101" pitchFamily="49" charset="-122"/>
              </a:endParaRPr>
            </a:p>
          </p:txBody>
        </p:sp>
        <p:sp>
          <p:nvSpPr>
            <p:cNvPr id="120887" name="Line 55"/>
            <p:cNvSpPr>
              <a:spLocks noChangeShapeType="1"/>
            </p:cNvSpPr>
            <p:nvPr/>
          </p:nvSpPr>
          <p:spPr bwMode="auto">
            <a:xfrm>
              <a:off x="3000" y="3120"/>
              <a:ext cx="0" cy="14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0929" name="Line 97"/>
            <p:cNvSpPr>
              <a:spLocks noChangeShapeType="1"/>
            </p:cNvSpPr>
            <p:nvPr/>
          </p:nvSpPr>
          <p:spPr bwMode="auto">
            <a:xfrm>
              <a:off x="2636" y="2640"/>
              <a:ext cx="248" cy="20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95300" y="3215966"/>
                <a:ext cx="2667000" cy="1301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b="0" i="1" smtClean="0">
                              <a:latin typeface="Cambria Math"/>
                            </a:rPr>
                            <m:t>𝐾</m:t>
                          </m:r>
                          <m:r>
                            <a:rPr lang="en-US" altLang="zh-CN" sz="2800" b="0" i="1" smtClea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800" b="0" i="1" smtClean="0">
                              <a:latin typeface="Cambria Math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 smtClean="0">
                                  <a:latin typeface="Cambria Math"/>
                                </a:rPr>
                                <m:t>𝑖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latin typeface="Cambria Math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  <m:r>
                        <a:rPr lang="en-US" altLang="zh-CN" sz="2800" b="0" i="1" smtClean="0">
                          <a:latin typeface="Cambria Math"/>
                        </a:rPr>
                        <m:t>=0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300" y="3215966"/>
                <a:ext cx="2667000" cy="130157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/>
              <p:cNvSpPr txBox="1"/>
              <p:nvPr/>
            </p:nvSpPr>
            <p:spPr>
              <a:xfrm>
                <a:off x="1022350" y="4934427"/>
                <a:ext cx="2667000" cy="11356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zh-CN" altLang="en-US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altLang="zh-CN" sz="2800" b="0" i="1" smtClean="0">
                              <a:latin typeface="Cambria Math"/>
                            </a:rPr>
                            <m:t>𝑖</m:t>
                          </m:r>
                        </m:e>
                      </m:nary>
                      <m:r>
                        <a:rPr lang="zh-CN" altLang="en-US" sz="2800" b="0" i="1" smtClean="0">
                          <a:latin typeface="Cambria Math"/>
                        </a:rPr>
                        <m:t>出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57" name="TextBox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350" y="4934427"/>
                <a:ext cx="2667000" cy="1135696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/>
              <p:cNvSpPr txBox="1"/>
              <p:nvPr/>
            </p:nvSpPr>
            <p:spPr>
              <a:xfrm>
                <a:off x="304800" y="5117812"/>
                <a:ext cx="266700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zh-CN" altLang="en-US" sz="32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altLang="zh-CN" sz="3200" b="0" i="1" smtClean="0">
                            <a:latin typeface="Cambria Math"/>
                          </a:rPr>
                          <m:t>𝑖</m:t>
                        </m:r>
                      </m:e>
                    </m:nary>
                    <m:r>
                      <a:rPr lang="zh-CN" altLang="en-US" sz="3200" b="0" i="1" smtClean="0">
                        <a:latin typeface="Cambria Math"/>
                      </a:rPr>
                      <m:t>进</m:t>
                    </m:r>
                  </m:oMath>
                </a14:m>
                <a:r>
                  <a:rPr lang="en-US" altLang="zh-CN" sz="3200" dirty="0">
                    <a:latin typeface="+mj-lt"/>
                  </a:rPr>
                  <a:t>=</a:t>
                </a:r>
                <a:endParaRPr lang="zh-CN" altLang="en-US" sz="3200" dirty="0">
                  <a:latin typeface="+mj-lt"/>
                </a:endParaRPr>
              </a:p>
            </p:txBody>
          </p:sp>
        </mc:Choice>
        <mc:Fallback xmlns="">
          <p:sp>
            <p:nvSpPr>
              <p:cNvPr id="58" name="TextBox 5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" y="5117812"/>
                <a:ext cx="2667000" cy="584775"/>
              </a:xfrm>
              <a:prstGeom prst="rect">
                <a:avLst/>
              </a:prstGeom>
              <a:blipFill rotWithShape="1">
                <a:blip r:embed="rId5"/>
                <a:stretch>
                  <a:fillRect t="-14737" b="-3368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08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08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0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120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08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08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08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08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836" grpId="0" autoUpdateAnimBg="0"/>
      <p:bldP spid="120883" grpId="0" autoUpdateAnimBg="0"/>
      <p:bldP spid="2" grpId="0" animBg="1"/>
      <p:bldP spid="57" grpId="0" animBg="1"/>
      <p:bldP spid="5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706" name="Rectangle 2"/>
          <p:cNvSpPr>
            <a:spLocks noGrp="1" noChangeArrowheads="1"/>
          </p:cNvSpPr>
          <p:nvPr>
            <p:ph type="title"/>
          </p:nvPr>
        </p:nvSpPr>
        <p:spPr>
          <a:xfrm>
            <a:off x="-76200" y="114300"/>
            <a:ext cx="7772400" cy="1143000"/>
          </a:xfrm>
        </p:spPr>
        <p:txBody>
          <a:bodyPr/>
          <a:lstStyle/>
          <a:p>
            <a:r>
              <a:rPr kumimoji="1" lang="en-US" altLang="zh-CN" sz="3200" b="1">
                <a:solidFill>
                  <a:srgbClr val="F4002E"/>
                </a:solidFill>
              </a:rPr>
              <a:t> </a:t>
            </a:r>
            <a:r>
              <a:rPr kumimoji="1" lang="en-US" altLang="zh-CN" sz="3600" b="1">
                <a:solidFill>
                  <a:schemeClr val="folHlink"/>
                </a:solidFill>
              </a:rPr>
              <a:t>KCL</a:t>
            </a:r>
            <a:r>
              <a:rPr kumimoji="1" lang="zh-CN" altLang="en-US" sz="3200">
                <a:solidFill>
                  <a:schemeClr val="tx1"/>
                </a:solidFill>
              </a:rPr>
              <a:t>适用于节点，也适用于封闭面。</a:t>
            </a:r>
            <a:br>
              <a:rPr kumimoji="1" lang="zh-CN" altLang="en-US" sz="2400">
                <a:solidFill>
                  <a:schemeClr val="tx1"/>
                </a:solidFill>
              </a:rPr>
            </a:br>
            <a:endParaRPr kumimoji="1" lang="zh-CN" altLang="en-US" sz="2400">
              <a:solidFill>
                <a:schemeClr val="tx1"/>
              </a:solidFill>
            </a:endParaRPr>
          </a:p>
        </p:txBody>
      </p:sp>
      <p:sp>
        <p:nvSpPr>
          <p:cNvPr id="1224709" name="Text Box 5"/>
          <p:cNvSpPr txBox="1">
            <a:spLocks noChangeArrowheads="1"/>
          </p:cNvSpPr>
          <p:nvPr/>
        </p:nvSpPr>
        <p:spPr bwMode="auto">
          <a:xfrm>
            <a:off x="6194425" y="2114550"/>
            <a:ext cx="18446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zh-CN" altLang="en-US" sz="2800">
                <a:solidFill>
                  <a:schemeClr val="tx2"/>
                </a:solidFill>
                <a:ea typeface="宋体" panose="02010600030101010101" pitchFamily="2" charset="-122"/>
              </a:rPr>
              <a:t>节点 </a:t>
            </a:r>
            <a:r>
              <a:rPr lang="en-US" altLang="zh-CN" sz="2800" b="1">
                <a:solidFill>
                  <a:schemeClr val="tx2"/>
                </a:solidFill>
                <a:ea typeface="宋体" panose="02010600030101010101" pitchFamily="2" charset="-122"/>
              </a:rPr>
              <a:t>b:</a:t>
            </a:r>
            <a:endParaRPr lang="en-US" altLang="zh-CN" sz="2800" b="1" i="1">
              <a:solidFill>
                <a:schemeClr val="bg2"/>
              </a:solidFill>
              <a:ea typeface="宋体" panose="02010600030101010101" pitchFamily="2" charset="-122"/>
            </a:endParaRPr>
          </a:p>
        </p:txBody>
      </p:sp>
      <p:sp>
        <p:nvSpPr>
          <p:cNvPr id="1224710" name="Text Box 6"/>
          <p:cNvSpPr txBox="1">
            <a:spLocks noChangeArrowheads="1"/>
          </p:cNvSpPr>
          <p:nvPr/>
        </p:nvSpPr>
        <p:spPr bwMode="auto">
          <a:xfrm>
            <a:off x="6034088" y="908050"/>
            <a:ext cx="14319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solidFill>
                  <a:schemeClr val="tx2"/>
                </a:solidFill>
                <a:ea typeface="宋体" panose="02010600030101010101" pitchFamily="2" charset="-122"/>
              </a:rPr>
              <a:t>节点</a:t>
            </a:r>
            <a:r>
              <a:rPr lang="en-US" altLang="zh-CN" sz="2800" b="1">
                <a:solidFill>
                  <a:schemeClr val="tx2"/>
                </a:solidFill>
                <a:ea typeface="宋体" panose="02010600030101010101" pitchFamily="2" charset="-122"/>
              </a:rPr>
              <a:t>a:</a:t>
            </a:r>
            <a:endParaRPr lang="en-US" altLang="zh-CN" sz="2800" b="1">
              <a:ea typeface="楷体_GB2312" panose="02010609030101010101" pitchFamily="49" charset="-122"/>
            </a:endParaRPr>
          </a:p>
        </p:txBody>
      </p:sp>
      <p:sp>
        <p:nvSpPr>
          <p:cNvPr id="1224711" name="Rectangle 7"/>
          <p:cNvSpPr>
            <a:spLocks noChangeArrowheads="1"/>
          </p:cNvSpPr>
          <p:nvPr/>
        </p:nvSpPr>
        <p:spPr bwMode="auto">
          <a:xfrm>
            <a:off x="3897313" y="1176338"/>
            <a:ext cx="1600200" cy="2286000"/>
          </a:xfrm>
          <a:prstGeom prst="rect">
            <a:avLst/>
          </a:prstGeom>
          <a:noFill/>
          <a:ln w="57150" cap="rnd">
            <a:solidFill>
              <a:schemeClr val="accent1"/>
            </a:solidFill>
            <a:prstDash val="sysDot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24712" name="Text Box 8"/>
          <p:cNvSpPr txBox="1">
            <a:spLocks noChangeArrowheads="1"/>
          </p:cNvSpPr>
          <p:nvPr/>
        </p:nvSpPr>
        <p:spPr bwMode="auto">
          <a:xfrm>
            <a:off x="5595938" y="1938338"/>
            <a:ext cx="457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600">
                <a:solidFill>
                  <a:schemeClr val="accent1"/>
                </a:solidFill>
                <a:ea typeface="宋体" panose="02010600030101010101" pitchFamily="2" charset="-122"/>
              </a:rPr>
              <a:t>b</a:t>
            </a:r>
            <a:endParaRPr lang="en-US" altLang="zh-CN" sz="2400">
              <a:ea typeface="宋体" panose="02010600030101010101" pitchFamily="2" charset="-122"/>
            </a:endParaRPr>
          </a:p>
        </p:txBody>
      </p:sp>
      <p:grpSp>
        <p:nvGrpSpPr>
          <p:cNvPr id="1224713" name="Group 9"/>
          <p:cNvGrpSpPr/>
          <p:nvPr/>
        </p:nvGrpSpPr>
        <p:grpSpPr bwMode="auto">
          <a:xfrm>
            <a:off x="1023938" y="795338"/>
            <a:ext cx="4267200" cy="2514600"/>
            <a:chOff x="960" y="1013"/>
            <a:chExt cx="2688" cy="1584"/>
          </a:xfrm>
        </p:grpSpPr>
        <p:sp>
          <p:nvSpPr>
            <p:cNvPr id="1224714" name="Text Box 10"/>
            <p:cNvSpPr txBox="1">
              <a:spLocks noChangeArrowheads="1"/>
            </p:cNvSpPr>
            <p:nvPr/>
          </p:nvSpPr>
          <p:spPr bwMode="auto">
            <a:xfrm>
              <a:off x="1296" y="1013"/>
              <a:ext cx="43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I</a:t>
              </a:r>
              <a:r>
                <a:rPr lang="en-US" altLang="zh-CN" sz="3200" b="1" baseline="-25000">
                  <a:ea typeface="楷体_GB2312" panose="02010609030101010101" pitchFamily="49" charset="-122"/>
                </a:rPr>
                <a:t>1</a:t>
              </a:r>
              <a:endParaRPr lang="en-US" altLang="zh-CN" sz="3200" b="1">
                <a:ea typeface="楷体_GB2312" panose="02010609030101010101" pitchFamily="49" charset="-122"/>
              </a:endParaRPr>
            </a:p>
          </p:txBody>
        </p:sp>
        <p:grpSp>
          <p:nvGrpSpPr>
            <p:cNvPr id="1224715" name="Group 11"/>
            <p:cNvGrpSpPr/>
            <p:nvPr/>
          </p:nvGrpSpPr>
          <p:grpSpPr bwMode="auto">
            <a:xfrm>
              <a:off x="960" y="1301"/>
              <a:ext cx="2688" cy="1296"/>
              <a:chOff x="960" y="1301"/>
              <a:chExt cx="2688" cy="1296"/>
            </a:xfrm>
          </p:grpSpPr>
          <p:sp>
            <p:nvSpPr>
              <p:cNvPr id="1224716" name="Text Box 12"/>
              <p:cNvSpPr txBox="1">
                <a:spLocks noChangeArrowheads="1"/>
              </p:cNvSpPr>
              <p:nvPr/>
            </p:nvSpPr>
            <p:spPr bwMode="auto">
              <a:xfrm>
                <a:off x="2112" y="1397"/>
                <a:ext cx="672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600">
                    <a:ea typeface="宋体" panose="02010600030101010101" pitchFamily="2" charset="-122"/>
                  </a:rPr>
                  <a:t>+    -</a:t>
                </a:r>
              </a:p>
            </p:txBody>
          </p:sp>
          <p:sp>
            <p:nvSpPr>
              <p:cNvPr id="1224717" name="Rectangle 13"/>
              <p:cNvSpPr>
                <a:spLocks noChangeArrowheads="1"/>
              </p:cNvSpPr>
              <p:nvPr/>
            </p:nvSpPr>
            <p:spPr bwMode="auto">
              <a:xfrm>
                <a:off x="1728" y="1877"/>
                <a:ext cx="336" cy="192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18" name="Line 14"/>
              <p:cNvSpPr>
                <a:spLocks noChangeShapeType="1"/>
              </p:cNvSpPr>
              <p:nvPr/>
            </p:nvSpPr>
            <p:spPr bwMode="auto">
              <a:xfrm>
                <a:off x="2064" y="1973"/>
                <a:ext cx="8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19" name="Line 15"/>
              <p:cNvSpPr>
                <a:spLocks noChangeShapeType="1"/>
              </p:cNvSpPr>
              <p:nvPr/>
            </p:nvSpPr>
            <p:spPr bwMode="auto">
              <a:xfrm>
                <a:off x="3552" y="1445"/>
                <a:ext cx="0" cy="38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20" name="Line 16"/>
              <p:cNvSpPr>
                <a:spLocks noChangeShapeType="1"/>
              </p:cNvSpPr>
              <p:nvPr/>
            </p:nvSpPr>
            <p:spPr bwMode="auto">
              <a:xfrm flipH="1">
                <a:off x="1296" y="1973"/>
                <a:ext cx="43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21" name="Line 17"/>
              <p:cNvSpPr>
                <a:spLocks noChangeShapeType="1"/>
              </p:cNvSpPr>
              <p:nvPr/>
            </p:nvSpPr>
            <p:spPr bwMode="auto">
              <a:xfrm>
                <a:off x="1296" y="1445"/>
                <a:ext cx="0" cy="105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22" name="Rectangle 18"/>
              <p:cNvSpPr>
                <a:spLocks noChangeArrowheads="1"/>
              </p:cNvSpPr>
              <p:nvPr/>
            </p:nvSpPr>
            <p:spPr bwMode="auto">
              <a:xfrm>
                <a:off x="2832" y="1541"/>
                <a:ext cx="192" cy="33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23" name="Rectangle 19"/>
              <p:cNvSpPr>
                <a:spLocks noChangeArrowheads="1"/>
              </p:cNvSpPr>
              <p:nvPr/>
            </p:nvSpPr>
            <p:spPr bwMode="auto">
              <a:xfrm>
                <a:off x="2832" y="2069"/>
                <a:ext cx="192" cy="33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24" name="Rectangle 20"/>
              <p:cNvSpPr>
                <a:spLocks noChangeArrowheads="1"/>
              </p:cNvSpPr>
              <p:nvPr/>
            </p:nvSpPr>
            <p:spPr bwMode="auto">
              <a:xfrm>
                <a:off x="3456" y="1829"/>
                <a:ext cx="192" cy="336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25" name="Line 21"/>
              <p:cNvSpPr>
                <a:spLocks noChangeShapeType="1"/>
              </p:cNvSpPr>
              <p:nvPr/>
            </p:nvSpPr>
            <p:spPr bwMode="auto">
              <a:xfrm flipH="1">
                <a:off x="3552" y="2165"/>
                <a:ext cx="0" cy="33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26" name="Line 22"/>
              <p:cNvSpPr>
                <a:spLocks noChangeShapeType="1"/>
              </p:cNvSpPr>
              <p:nvPr/>
            </p:nvSpPr>
            <p:spPr bwMode="auto">
              <a:xfrm>
                <a:off x="2688" y="1445"/>
                <a:ext cx="8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27" name="Rectangle 23"/>
              <p:cNvSpPr>
                <a:spLocks noChangeArrowheads="1"/>
              </p:cNvSpPr>
              <p:nvPr/>
            </p:nvSpPr>
            <p:spPr bwMode="auto">
              <a:xfrm>
                <a:off x="1728" y="1349"/>
                <a:ext cx="336" cy="192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28" name="Line 24"/>
              <p:cNvSpPr>
                <a:spLocks noChangeShapeType="1"/>
              </p:cNvSpPr>
              <p:nvPr/>
            </p:nvSpPr>
            <p:spPr bwMode="auto">
              <a:xfrm>
                <a:off x="2064" y="1445"/>
                <a:ext cx="8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29" name="Line 25"/>
              <p:cNvSpPr>
                <a:spLocks noChangeShapeType="1"/>
              </p:cNvSpPr>
              <p:nvPr/>
            </p:nvSpPr>
            <p:spPr bwMode="auto">
              <a:xfrm flipH="1">
                <a:off x="1296" y="1445"/>
                <a:ext cx="43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30" name="Line 26"/>
              <p:cNvSpPr>
                <a:spLocks noChangeShapeType="1"/>
              </p:cNvSpPr>
              <p:nvPr/>
            </p:nvSpPr>
            <p:spPr bwMode="auto">
              <a:xfrm>
                <a:off x="2928" y="1877"/>
                <a:ext cx="0" cy="14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31" name="Rectangle 27"/>
              <p:cNvSpPr>
                <a:spLocks noChangeArrowheads="1"/>
              </p:cNvSpPr>
              <p:nvPr/>
            </p:nvSpPr>
            <p:spPr bwMode="auto">
              <a:xfrm>
                <a:off x="1728" y="2405"/>
                <a:ext cx="336" cy="192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32" name="Line 28"/>
              <p:cNvSpPr>
                <a:spLocks noChangeShapeType="1"/>
              </p:cNvSpPr>
              <p:nvPr/>
            </p:nvSpPr>
            <p:spPr bwMode="auto">
              <a:xfrm>
                <a:off x="2880" y="2501"/>
                <a:ext cx="67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33" name="Line 29"/>
              <p:cNvSpPr>
                <a:spLocks noChangeShapeType="1"/>
              </p:cNvSpPr>
              <p:nvPr/>
            </p:nvSpPr>
            <p:spPr bwMode="auto">
              <a:xfrm>
                <a:off x="2064" y="2501"/>
                <a:ext cx="8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34" name="Line 30"/>
              <p:cNvSpPr>
                <a:spLocks noChangeShapeType="1"/>
              </p:cNvSpPr>
              <p:nvPr/>
            </p:nvSpPr>
            <p:spPr bwMode="auto">
              <a:xfrm flipH="1">
                <a:off x="1296" y="2501"/>
                <a:ext cx="43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35" name="Line 31"/>
              <p:cNvSpPr>
                <a:spLocks noChangeShapeType="1"/>
              </p:cNvSpPr>
              <p:nvPr/>
            </p:nvSpPr>
            <p:spPr bwMode="auto">
              <a:xfrm>
                <a:off x="2928" y="2405"/>
                <a:ext cx="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36" name="Line 32"/>
              <p:cNvSpPr>
                <a:spLocks noChangeShapeType="1"/>
              </p:cNvSpPr>
              <p:nvPr/>
            </p:nvSpPr>
            <p:spPr bwMode="auto">
              <a:xfrm flipV="1">
                <a:off x="2928" y="1445"/>
                <a:ext cx="0" cy="9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37" name="Oval 33"/>
              <p:cNvSpPr>
                <a:spLocks noChangeArrowheads="1"/>
              </p:cNvSpPr>
              <p:nvPr/>
            </p:nvSpPr>
            <p:spPr bwMode="auto">
              <a:xfrm>
                <a:off x="1248" y="1925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38" name="Oval 34"/>
              <p:cNvSpPr>
                <a:spLocks noChangeArrowheads="1"/>
              </p:cNvSpPr>
              <p:nvPr/>
            </p:nvSpPr>
            <p:spPr bwMode="auto">
              <a:xfrm>
                <a:off x="2880" y="1397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39" name="Oval 35"/>
              <p:cNvSpPr>
                <a:spLocks noChangeArrowheads="1"/>
              </p:cNvSpPr>
              <p:nvPr/>
            </p:nvSpPr>
            <p:spPr bwMode="auto">
              <a:xfrm>
                <a:off x="2880" y="2453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40" name="Line 36"/>
              <p:cNvSpPr>
                <a:spLocks noChangeShapeType="1"/>
              </p:cNvSpPr>
              <p:nvPr/>
            </p:nvSpPr>
            <p:spPr bwMode="auto">
              <a:xfrm>
                <a:off x="2928" y="2405"/>
                <a:ext cx="0" cy="9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41" name="Oval 37"/>
              <p:cNvSpPr>
                <a:spLocks noChangeArrowheads="1"/>
              </p:cNvSpPr>
              <p:nvPr/>
            </p:nvSpPr>
            <p:spPr bwMode="auto">
              <a:xfrm>
                <a:off x="2880" y="1925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42" name="Line 38"/>
              <p:cNvSpPr>
                <a:spLocks noChangeShapeType="1"/>
              </p:cNvSpPr>
              <p:nvPr/>
            </p:nvSpPr>
            <p:spPr bwMode="auto">
              <a:xfrm>
                <a:off x="2928" y="1973"/>
                <a:ext cx="0" cy="9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43" name="Line 39"/>
              <p:cNvSpPr>
                <a:spLocks noChangeShapeType="1"/>
              </p:cNvSpPr>
              <p:nvPr/>
            </p:nvSpPr>
            <p:spPr bwMode="auto">
              <a:xfrm flipH="1">
                <a:off x="1440" y="2501"/>
                <a:ext cx="14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44" name="Text Box 40"/>
              <p:cNvSpPr txBox="1">
                <a:spLocks noChangeArrowheads="1"/>
              </p:cNvSpPr>
              <p:nvPr/>
            </p:nvSpPr>
            <p:spPr bwMode="auto">
              <a:xfrm>
                <a:off x="960" y="1685"/>
                <a:ext cx="288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600">
                    <a:ea typeface="宋体" panose="02010600030101010101" pitchFamily="2" charset="-122"/>
                  </a:rPr>
                  <a:t>a</a:t>
                </a:r>
              </a:p>
            </p:txBody>
          </p:sp>
          <p:graphicFrame>
            <p:nvGraphicFramePr>
              <p:cNvPr id="1224745" name="Object 41"/>
              <p:cNvGraphicFramePr>
                <a:graphicFrameLocks noChangeAspect="1"/>
              </p:cNvGraphicFramePr>
              <p:nvPr/>
            </p:nvGraphicFramePr>
            <p:xfrm>
              <a:off x="2844" y="2289"/>
              <a:ext cx="71" cy="13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149" name="公式" r:id="rId5" imgW="2743200" imgH="5181600" progId="Equation.3">
                      <p:embed/>
                    </p:oleObj>
                  </mc:Choice>
                  <mc:Fallback>
                    <p:oleObj name="公式" r:id="rId5" imgW="2743200" imgH="5181600" progId="Equation.3">
                      <p:embed/>
                      <p:pic>
                        <p:nvPicPr>
                          <p:cNvPr id="0" name="图片 6144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2844" y="2289"/>
                            <a:ext cx="71" cy="135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224746" name="Oval 42"/>
              <p:cNvSpPr>
                <a:spLocks noChangeArrowheads="1"/>
              </p:cNvSpPr>
              <p:nvPr/>
            </p:nvSpPr>
            <p:spPr bwMode="auto">
              <a:xfrm>
                <a:off x="2352" y="1829"/>
                <a:ext cx="288" cy="288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47" name="Oval 43"/>
              <p:cNvSpPr>
                <a:spLocks noChangeArrowheads="1"/>
              </p:cNvSpPr>
              <p:nvPr/>
            </p:nvSpPr>
            <p:spPr bwMode="auto">
              <a:xfrm>
                <a:off x="2304" y="1301"/>
                <a:ext cx="288" cy="288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48" name="Text Box 44"/>
              <p:cNvSpPr txBox="1">
                <a:spLocks noChangeArrowheads="1"/>
              </p:cNvSpPr>
              <p:nvPr/>
            </p:nvSpPr>
            <p:spPr bwMode="auto">
              <a:xfrm>
                <a:off x="2160" y="1925"/>
                <a:ext cx="720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600">
                    <a:ea typeface="宋体" panose="02010600030101010101" pitchFamily="2" charset="-122"/>
                  </a:rPr>
                  <a:t>+    -</a:t>
                </a:r>
              </a:p>
            </p:txBody>
          </p:sp>
          <p:sp>
            <p:nvSpPr>
              <p:cNvPr id="1224749" name="Text Box 45"/>
              <p:cNvSpPr txBox="1">
                <a:spLocks noChangeArrowheads="1"/>
              </p:cNvSpPr>
              <p:nvPr/>
            </p:nvSpPr>
            <p:spPr bwMode="auto">
              <a:xfrm>
                <a:off x="2160" y="1488"/>
                <a:ext cx="617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2800" b="1">
                    <a:solidFill>
                      <a:schemeClr val="folHlink"/>
                    </a:solidFill>
                    <a:ea typeface="宋体" panose="02010600030101010101" pitchFamily="2" charset="-122"/>
                  </a:rPr>
                  <a:t>U</a:t>
                </a:r>
                <a:r>
                  <a:rPr lang="en-US" altLang="zh-CN" sz="2800" b="1" baseline="-25000">
                    <a:solidFill>
                      <a:schemeClr val="folHlink"/>
                    </a:solidFill>
                    <a:ea typeface="宋体" panose="02010600030101010101" pitchFamily="2" charset="-122"/>
                  </a:rPr>
                  <a:t>s1</a:t>
                </a:r>
                <a:endPara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224750" name="Text Box 46"/>
              <p:cNvSpPr txBox="1">
                <a:spLocks noChangeArrowheads="1"/>
              </p:cNvSpPr>
              <p:nvPr/>
            </p:nvSpPr>
            <p:spPr bwMode="auto">
              <a:xfrm>
                <a:off x="2208" y="2049"/>
                <a:ext cx="57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2800" b="1">
                    <a:solidFill>
                      <a:schemeClr val="folHlink"/>
                    </a:solidFill>
                    <a:ea typeface="宋体" panose="02010600030101010101" pitchFamily="2" charset="-122"/>
                  </a:rPr>
                  <a:t>U</a:t>
                </a:r>
                <a:r>
                  <a:rPr lang="en-US" altLang="zh-CN" sz="2800" b="1" baseline="-25000">
                    <a:solidFill>
                      <a:schemeClr val="folHlink"/>
                    </a:solidFill>
                    <a:ea typeface="宋体" panose="02010600030101010101" pitchFamily="2" charset="-122"/>
                  </a:rPr>
                  <a:t>s2</a:t>
                </a:r>
                <a:endParaRPr lang="en-US" altLang="zh-CN" sz="4000" b="1" baseline="-25000">
                  <a:solidFill>
                    <a:schemeClr val="folHlink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224751" name="Text Box 47"/>
              <p:cNvSpPr txBox="1">
                <a:spLocks noChangeArrowheads="1"/>
              </p:cNvSpPr>
              <p:nvPr/>
            </p:nvSpPr>
            <p:spPr bwMode="auto">
              <a:xfrm>
                <a:off x="1296" y="1541"/>
                <a:ext cx="528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ea typeface="楷体_GB2312" panose="02010609030101010101" pitchFamily="49" charset="-122"/>
                  </a:rPr>
                  <a:t>I</a:t>
                </a:r>
                <a:r>
                  <a:rPr lang="en-US" altLang="zh-CN" sz="3200" b="1" baseline="-25000">
                    <a:ea typeface="楷体_GB2312" panose="02010609030101010101" pitchFamily="49" charset="-122"/>
                  </a:rPr>
                  <a:t>2</a:t>
                </a:r>
                <a:endParaRPr lang="en-US" altLang="zh-CN" sz="3200" b="1">
                  <a:ea typeface="楷体_GB2312" panose="02010609030101010101" pitchFamily="49" charset="-122"/>
                </a:endParaRPr>
              </a:p>
            </p:txBody>
          </p:sp>
          <p:sp>
            <p:nvSpPr>
              <p:cNvPr id="1224752" name="Text Box 48"/>
              <p:cNvSpPr txBox="1">
                <a:spLocks noChangeArrowheads="1"/>
              </p:cNvSpPr>
              <p:nvPr/>
            </p:nvSpPr>
            <p:spPr bwMode="auto">
              <a:xfrm>
                <a:off x="1296" y="2069"/>
                <a:ext cx="432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ea typeface="楷体_GB2312" panose="02010609030101010101" pitchFamily="49" charset="-122"/>
                  </a:rPr>
                  <a:t>I</a:t>
                </a:r>
                <a:r>
                  <a:rPr lang="en-US" altLang="zh-CN" sz="3200" b="1" baseline="-25000">
                    <a:ea typeface="楷体_GB2312" panose="02010609030101010101" pitchFamily="49" charset="-122"/>
                  </a:rPr>
                  <a:t>3</a:t>
                </a:r>
                <a:endParaRPr lang="en-US" altLang="zh-CN" sz="3200" b="1">
                  <a:ea typeface="楷体_GB2312" panose="02010609030101010101" pitchFamily="49" charset="-122"/>
                </a:endParaRPr>
              </a:p>
            </p:txBody>
          </p:sp>
          <p:sp>
            <p:nvSpPr>
              <p:cNvPr id="1224753" name="Line 49"/>
              <p:cNvSpPr>
                <a:spLocks noChangeShapeType="1"/>
              </p:cNvSpPr>
              <p:nvPr/>
            </p:nvSpPr>
            <p:spPr bwMode="auto">
              <a:xfrm rot="10598168">
                <a:off x="1392" y="2501"/>
                <a:ext cx="240" cy="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54" name="Line 50"/>
              <p:cNvSpPr>
                <a:spLocks noChangeShapeType="1"/>
              </p:cNvSpPr>
              <p:nvPr/>
            </p:nvSpPr>
            <p:spPr bwMode="auto">
              <a:xfrm>
                <a:off x="1344" y="1973"/>
                <a:ext cx="24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4755" name="Line 51"/>
              <p:cNvSpPr>
                <a:spLocks noChangeShapeType="1"/>
              </p:cNvSpPr>
              <p:nvPr/>
            </p:nvSpPr>
            <p:spPr bwMode="auto">
              <a:xfrm>
                <a:off x="1344" y="1445"/>
                <a:ext cx="24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1224756" name="Text Box 52"/>
          <p:cNvSpPr txBox="1">
            <a:spLocks noChangeArrowheads="1"/>
          </p:cNvSpPr>
          <p:nvPr/>
        </p:nvSpPr>
        <p:spPr bwMode="auto">
          <a:xfrm>
            <a:off x="1017588" y="1919288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en-US" altLang="zh-CN" sz="3200" b="1">
                <a:solidFill>
                  <a:srgbClr val="F4002E"/>
                </a:solidFill>
                <a:ea typeface="楷体_GB2312" panose="02010609030101010101" pitchFamily="49" charset="-122"/>
              </a:rPr>
              <a:t>a</a:t>
            </a:r>
            <a:endParaRPr lang="en-US" altLang="zh-CN" sz="3200" b="1">
              <a:ea typeface="楷体_GB2312" panose="02010609030101010101" pitchFamily="49" charset="-122"/>
            </a:endParaRPr>
          </a:p>
        </p:txBody>
      </p:sp>
      <p:sp>
        <p:nvSpPr>
          <p:cNvPr id="1224757" name="Text Box 53"/>
          <p:cNvSpPr txBox="1">
            <a:spLocks noChangeArrowheads="1"/>
          </p:cNvSpPr>
          <p:nvPr/>
        </p:nvSpPr>
        <p:spPr bwMode="auto">
          <a:xfrm>
            <a:off x="6192838" y="1422400"/>
            <a:ext cx="236696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en-US" altLang="zh-CN" sz="3200" b="1">
                <a:ea typeface="楷体_GB2312" panose="02010609030101010101" pitchFamily="49" charset="-122"/>
              </a:rPr>
              <a:t>I</a:t>
            </a:r>
            <a:r>
              <a:rPr lang="en-US" altLang="zh-CN" sz="3200" b="1" baseline="-25000">
                <a:ea typeface="楷体_GB2312" panose="02010609030101010101" pitchFamily="49" charset="-122"/>
              </a:rPr>
              <a:t>1 </a:t>
            </a:r>
            <a:r>
              <a:rPr lang="en-US" altLang="zh-CN" sz="3200" b="1">
                <a:ea typeface="楷体_GB2312" panose="02010609030101010101" pitchFamily="49" charset="-122"/>
              </a:rPr>
              <a:t>+ I</a:t>
            </a:r>
            <a:r>
              <a:rPr lang="en-US" altLang="zh-CN" sz="3200" b="1" baseline="-25000">
                <a:ea typeface="楷体_GB2312" panose="02010609030101010101" pitchFamily="49" charset="-122"/>
              </a:rPr>
              <a:t>2 </a:t>
            </a:r>
            <a:r>
              <a:rPr lang="en-US" altLang="zh-CN" sz="3200" b="1">
                <a:ea typeface="楷体_GB2312" panose="02010609030101010101" pitchFamily="49" charset="-122"/>
              </a:rPr>
              <a:t>- I</a:t>
            </a:r>
            <a:r>
              <a:rPr lang="en-US" altLang="zh-CN" sz="3200" b="1" baseline="-25000">
                <a:ea typeface="楷体_GB2312" panose="02010609030101010101" pitchFamily="49" charset="-122"/>
              </a:rPr>
              <a:t>3 </a:t>
            </a:r>
            <a:r>
              <a:rPr lang="en-US" altLang="zh-CN" sz="3200" b="1">
                <a:ea typeface="楷体_GB2312" panose="02010609030101010101" pitchFamily="49" charset="-122"/>
              </a:rPr>
              <a:t>= 0</a:t>
            </a:r>
            <a:endParaRPr lang="en-US" altLang="zh-CN" sz="3200">
              <a:solidFill>
                <a:schemeClr val="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224758" name="Text Box 54"/>
          <p:cNvSpPr txBox="1">
            <a:spLocks noChangeArrowheads="1"/>
          </p:cNvSpPr>
          <p:nvPr/>
        </p:nvSpPr>
        <p:spPr bwMode="auto">
          <a:xfrm>
            <a:off x="6232525" y="2673350"/>
            <a:ext cx="2470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en-US" altLang="zh-CN" sz="3200" b="1">
                <a:ea typeface="宋体" panose="02010600030101010101" pitchFamily="2" charset="-122"/>
              </a:rPr>
              <a:t>I</a:t>
            </a:r>
            <a:r>
              <a:rPr lang="en-US" altLang="zh-CN" sz="3200" b="1" baseline="-25000">
                <a:ea typeface="宋体" panose="02010600030101010101" pitchFamily="2" charset="-122"/>
              </a:rPr>
              <a:t>3  </a:t>
            </a:r>
            <a:r>
              <a:rPr lang="en-US" altLang="zh-CN" sz="3200" b="1">
                <a:ea typeface="宋体" panose="02010600030101010101" pitchFamily="2" charset="-122"/>
              </a:rPr>
              <a:t>- I</a:t>
            </a:r>
            <a:r>
              <a:rPr lang="en-US" altLang="zh-CN" sz="3200" b="1" baseline="-25000">
                <a:ea typeface="宋体" panose="02010600030101010101" pitchFamily="2" charset="-122"/>
              </a:rPr>
              <a:t>2  </a:t>
            </a:r>
            <a:r>
              <a:rPr lang="en-US" altLang="zh-CN" sz="3200" b="1">
                <a:ea typeface="宋体" panose="02010600030101010101" pitchFamily="2" charset="-122"/>
              </a:rPr>
              <a:t>- I</a:t>
            </a:r>
            <a:r>
              <a:rPr lang="en-US" altLang="zh-CN" sz="3200" b="1" baseline="-25000">
                <a:ea typeface="宋体" panose="02010600030101010101" pitchFamily="2" charset="-122"/>
              </a:rPr>
              <a:t>1  </a:t>
            </a:r>
            <a:r>
              <a:rPr lang="en-US" altLang="zh-CN" sz="3200" b="1">
                <a:ea typeface="宋体" panose="02010600030101010101" pitchFamily="2" charset="-122"/>
              </a:rPr>
              <a:t>= 0</a:t>
            </a:r>
            <a:endParaRPr lang="en-US" altLang="zh-CN" sz="3200">
              <a:solidFill>
                <a:schemeClr val="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224759" name="Text Box 55"/>
          <p:cNvSpPr txBox="1">
            <a:spLocks noChangeArrowheads="1"/>
          </p:cNvSpPr>
          <p:nvPr/>
        </p:nvSpPr>
        <p:spPr bwMode="auto">
          <a:xfrm>
            <a:off x="1009650" y="1912938"/>
            <a:ext cx="3873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en-US" altLang="zh-CN" sz="3200" b="1">
                <a:ea typeface="楷体_GB2312" panose="02010609030101010101" pitchFamily="49" charset="-122"/>
              </a:rPr>
              <a:t>a</a:t>
            </a:r>
          </a:p>
        </p:txBody>
      </p:sp>
      <p:sp>
        <p:nvSpPr>
          <p:cNvPr id="1224760" name="Text Box 56"/>
          <p:cNvSpPr txBox="1">
            <a:spLocks noChangeArrowheads="1"/>
          </p:cNvSpPr>
          <p:nvPr/>
        </p:nvSpPr>
        <p:spPr bwMode="auto">
          <a:xfrm>
            <a:off x="188913" y="3519488"/>
            <a:ext cx="479742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列</a:t>
            </a:r>
            <a:r>
              <a:rPr lang="en-US" altLang="zh-CN" sz="3200">
                <a:solidFill>
                  <a:schemeClr val="folHlink"/>
                </a:solidFill>
                <a:ea typeface="楷体_GB2312" panose="02010609030101010101" pitchFamily="49" charset="-122"/>
              </a:rPr>
              <a:t>KCL</a:t>
            </a:r>
            <a:r>
              <a:rPr lang="zh-CN" altLang="en-US" sz="3200">
                <a:solidFill>
                  <a:schemeClr val="folHlink"/>
                </a:solidFill>
                <a:ea typeface="楷体_GB2312" panose="02010609030101010101" pitchFamily="49" charset="-122"/>
              </a:rPr>
              <a:t>方程时应注意：</a:t>
            </a:r>
          </a:p>
        </p:txBody>
      </p:sp>
      <p:sp>
        <p:nvSpPr>
          <p:cNvPr id="1224761" name="Text Box 57"/>
          <p:cNvSpPr txBox="1">
            <a:spLocks noChangeArrowheads="1"/>
          </p:cNvSpPr>
          <p:nvPr/>
        </p:nvSpPr>
        <p:spPr bwMode="auto">
          <a:xfrm>
            <a:off x="566738" y="4148138"/>
            <a:ext cx="58880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1.</a:t>
            </a:r>
            <a:r>
              <a:rPr lang="zh-CN" altLang="en-US" sz="2800">
                <a:ea typeface="楷体_GB2312" panose="02010609030101010101" pitchFamily="49" charset="-122"/>
              </a:rPr>
              <a:t>先标出所有电流的参考方向；</a:t>
            </a:r>
          </a:p>
        </p:txBody>
      </p:sp>
      <p:sp>
        <p:nvSpPr>
          <p:cNvPr id="1224762" name="Text Box 58"/>
          <p:cNvSpPr txBox="1">
            <a:spLocks noChangeArrowheads="1"/>
          </p:cNvSpPr>
          <p:nvPr/>
        </p:nvSpPr>
        <p:spPr bwMode="auto">
          <a:xfrm>
            <a:off x="550863" y="4819650"/>
            <a:ext cx="8151812" cy="1074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800">
                <a:ea typeface="楷体_GB2312" panose="02010609030101010101" pitchFamily="49" charset="-122"/>
              </a:rPr>
              <a:t>2.</a:t>
            </a:r>
            <a:r>
              <a:rPr lang="zh-CN" altLang="en-US" sz="2800">
                <a:ea typeface="楷体_GB2312" panose="02010609030101010101" pitchFamily="49" charset="-122"/>
              </a:rPr>
              <a:t>若取流入的电流为正，则流出的电流为负；</a:t>
            </a:r>
          </a:p>
          <a:p>
            <a:pPr>
              <a:lnSpc>
                <a:spcPct val="90000"/>
              </a:lnSpc>
            </a:pPr>
            <a:r>
              <a:rPr lang="zh-CN" altLang="en-US" sz="2800">
                <a:ea typeface="楷体_GB2312" panose="02010609030101010101" pitchFamily="49" charset="-122"/>
              </a:rPr>
              <a:t>   若取流入的电流为负，则流出的电流为正；</a:t>
            </a:r>
          </a:p>
        </p:txBody>
      </p:sp>
      <p:sp>
        <p:nvSpPr>
          <p:cNvPr id="1224763" name="Text Box 59"/>
          <p:cNvSpPr txBox="1">
            <a:spLocks noChangeArrowheads="1"/>
          </p:cNvSpPr>
          <p:nvPr/>
        </p:nvSpPr>
        <p:spPr bwMode="auto">
          <a:xfrm>
            <a:off x="585788" y="5976938"/>
            <a:ext cx="48355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3.</a:t>
            </a:r>
            <a:r>
              <a:rPr lang="zh-CN" altLang="en-US" sz="2800">
                <a:ea typeface="楷体_GB2312" panose="02010609030101010101" pitchFamily="49" charset="-122"/>
              </a:rPr>
              <a:t>定律与元件的性质无关。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47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47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1224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24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224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247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247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247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247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224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24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224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224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224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224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4706" grpId="0" autoUpdateAnimBg="0"/>
      <p:bldP spid="1224709" grpId="0" autoUpdateAnimBg="0"/>
      <p:bldP spid="1224710" grpId="0" autoUpdateAnimBg="0"/>
      <p:bldP spid="1224711" grpId="0" animBg="1"/>
      <p:bldP spid="1224712" grpId="0" autoUpdateAnimBg="0"/>
      <p:bldP spid="1224756" grpId="0" autoUpdateAnimBg="0"/>
      <p:bldP spid="1224757" grpId="0" autoUpdateAnimBg="0"/>
      <p:bldP spid="1224758" grpId="0" autoUpdateAnimBg="0"/>
      <p:bldP spid="1224759" grpId="0" autoUpdateAnimBg="0"/>
      <p:bldP spid="1224760" grpId="0" autoUpdateAnimBg="0"/>
      <p:bldP spid="1224761" grpId="0" autoUpdateAnimBg="0"/>
      <p:bldP spid="1224762" grpId="0" autoUpdateAnimBg="0"/>
      <p:bldP spid="1224763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730" name="Rectangle 2"/>
          <p:cNvSpPr>
            <a:spLocks noGrp="1" noChangeArrowheads="1"/>
          </p:cNvSpPr>
          <p:nvPr>
            <p:ph type="title"/>
          </p:nvPr>
        </p:nvSpPr>
        <p:spPr>
          <a:xfrm>
            <a:off x="409575" y="0"/>
            <a:ext cx="2200275" cy="1143000"/>
          </a:xfrm>
        </p:spPr>
        <p:txBody>
          <a:bodyPr/>
          <a:lstStyle/>
          <a:p>
            <a:pPr algn="l"/>
            <a:r>
              <a:rPr kumimoji="1" lang="zh-CN" altLang="en-US" sz="28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kumimoji="1" lang="en-US" altLang="zh-CN" sz="2800" b="1">
                <a:solidFill>
                  <a:schemeClr val="folHlink"/>
                </a:solidFill>
                <a:latin typeface="宋体" panose="02010600030101010101" pitchFamily="2" charset="-122"/>
              </a:rPr>
              <a:t>:</a:t>
            </a:r>
          </a:p>
        </p:txBody>
      </p:sp>
      <p:grpSp>
        <p:nvGrpSpPr>
          <p:cNvPr id="1225732" name="Group 4"/>
          <p:cNvGrpSpPr/>
          <p:nvPr/>
        </p:nvGrpSpPr>
        <p:grpSpPr bwMode="auto">
          <a:xfrm>
            <a:off x="4495800" y="3276600"/>
            <a:ext cx="3962400" cy="2538413"/>
            <a:chOff x="2400" y="2160"/>
            <a:chExt cx="2496" cy="1599"/>
          </a:xfrm>
        </p:grpSpPr>
        <p:sp>
          <p:nvSpPr>
            <p:cNvPr id="1225733" name="Oval 5"/>
            <p:cNvSpPr>
              <a:spLocks noChangeArrowheads="1"/>
            </p:cNvSpPr>
            <p:nvPr/>
          </p:nvSpPr>
          <p:spPr bwMode="auto">
            <a:xfrm>
              <a:off x="3600" y="3120"/>
              <a:ext cx="77" cy="9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5734" name="Text Box 6"/>
            <p:cNvSpPr txBox="1">
              <a:spLocks noChangeArrowheads="1"/>
            </p:cNvSpPr>
            <p:nvPr/>
          </p:nvSpPr>
          <p:spPr bwMode="auto">
            <a:xfrm>
              <a:off x="2631" y="3394"/>
              <a:ext cx="11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endParaRPr lang="zh-CN" altLang="zh-CN" sz="3200">
                <a:ea typeface="楷体_GB2312" panose="02010609030101010101" pitchFamily="49" charset="-122"/>
              </a:endParaRPr>
            </a:p>
          </p:txBody>
        </p:sp>
        <p:sp>
          <p:nvSpPr>
            <p:cNvPr id="1225735" name="Rectangle 7"/>
            <p:cNvSpPr>
              <a:spLocks noChangeArrowheads="1"/>
            </p:cNvSpPr>
            <p:nvPr/>
          </p:nvSpPr>
          <p:spPr bwMode="auto">
            <a:xfrm>
              <a:off x="3792" y="3120"/>
              <a:ext cx="384" cy="144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36" name="Rectangle 8"/>
            <p:cNvSpPr>
              <a:spLocks noChangeArrowheads="1"/>
            </p:cNvSpPr>
            <p:nvPr/>
          </p:nvSpPr>
          <p:spPr bwMode="auto">
            <a:xfrm>
              <a:off x="3120" y="3120"/>
              <a:ext cx="384" cy="144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grpSp>
          <p:nvGrpSpPr>
            <p:cNvPr id="1225737" name="Group 9"/>
            <p:cNvGrpSpPr/>
            <p:nvPr/>
          </p:nvGrpSpPr>
          <p:grpSpPr bwMode="auto">
            <a:xfrm>
              <a:off x="2880" y="3168"/>
              <a:ext cx="1488" cy="432"/>
              <a:chOff x="2928" y="3216"/>
              <a:chExt cx="1488" cy="432"/>
            </a:xfrm>
          </p:grpSpPr>
          <p:sp>
            <p:nvSpPr>
              <p:cNvPr id="1225738" name="Rectangle 10"/>
              <p:cNvSpPr>
                <a:spLocks noChangeArrowheads="1"/>
              </p:cNvSpPr>
              <p:nvPr/>
            </p:nvSpPr>
            <p:spPr bwMode="auto">
              <a:xfrm>
                <a:off x="3504" y="3504"/>
                <a:ext cx="384" cy="144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2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225739" name="Line 11"/>
              <p:cNvSpPr>
                <a:spLocks noChangeShapeType="1"/>
              </p:cNvSpPr>
              <p:nvPr/>
            </p:nvSpPr>
            <p:spPr bwMode="auto">
              <a:xfrm>
                <a:off x="3888" y="3552"/>
                <a:ext cx="52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225740" name="Line 12"/>
              <p:cNvSpPr>
                <a:spLocks noChangeShapeType="1"/>
              </p:cNvSpPr>
              <p:nvPr/>
            </p:nvSpPr>
            <p:spPr bwMode="auto">
              <a:xfrm>
                <a:off x="2928" y="3552"/>
                <a:ext cx="576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225741" name="Line 13"/>
              <p:cNvSpPr>
                <a:spLocks noChangeShapeType="1"/>
              </p:cNvSpPr>
              <p:nvPr/>
            </p:nvSpPr>
            <p:spPr bwMode="auto">
              <a:xfrm flipV="1">
                <a:off x="2928" y="3216"/>
                <a:ext cx="0" cy="33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225742" name="Line 14"/>
              <p:cNvSpPr>
                <a:spLocks noChangeShapeType="1"/>
              </p:cNvSpPr>
              <p:nvPr/>
            </p:nvSpPr>
            <p:spPr bwMode="auto">
              <a:xfrm flipV="1">
                <a:off x="4416" y="3216"/>
                <a:ext cx="0" cy="33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225743" name="Line 15"/>
            <p:cNvSpPr>
              <a:spLocks noChangeShapeType="1"/>
            </p:cNvSpPr>
            <p:nvPr/>
          </p:nvSpPr>
          <p:spPr bwMode="auto">
            <a:xfrm>
              <a:off x="2400" y="3168"/>
              <a:ext cx="72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44" name="Line 16"/>
            <p:cNvSpPr>
              <a:spLocks noChangeShapeType="1"/>
            </p:cNvSpPr>
            <p:nvPr/>
          </p:nvSpPr>
          <p:spPr bwMode="auto">
            <a:xfrm>
              <a:off x="4176" y="3168"/>
              <a:ext cx="72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45" name="Line 17"/>
            <p:cNvSpPr>
              <a:spLocks noChangeShapeType="1"/>
            </p:cNvSpPr>
            <p:nvPr/>
          </p:nvSpPr>
          <p:spPr bwMode="auto">
            <a:xfrm>
              <a:off x="3504" y="3168"/>
              <a:ext cx="2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46" name="Rectangle 18"/>
            <p:cNvSpPr>
              <a:spLocks noChangeArrowheads="1"/>
            </p:cNvSpPr>
            <p:nvPr/>
          </p:nvSpPr>
          <p:spPr bwMode="auto">
            <a:xfrm>
              <a:off x="3552" y="2544"/>
              <a:ext cx="144" cy="384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47" name="Line 19"/>
            <p:cNvSpPr>
              <a:spLocks noChangeShapeType="1"/>
            </p:cNvSpPr>
            <p:nvPr/>
          </p:nvSpPr>
          <p:spPr bwMode="auto">
            <a:xfrm flipV="1">
              <a:off x="3648" y="2160"/>
              <a:ext cx="0" cy="38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48" name="Line 20"/>
            <p:cNvSpPr>
              <a:spLocks noChangeShapeType="1"/>
            </p:cNvSpPr>
            <p:nvPr/>
          </p:nvSpPr>
          <p:spPr bwMode="auto">
            <a:xfrm>
              <a:off x="3648" y="2928"/>
              <a:ext cx="0" cy="24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49" name="Oval 21"/>
            <p:cNvSpPr>
              <a:spLocks noChangeArrowheads="1"/>
            </p:cNvSpPr>
            <p:nvPr/>
          </p:nvSpPr>
          <p:spPr bwMode="auto">
            <a:xfrm>
              <a:off x="2832" y="3120"/>
              <a:ext cx="77" cy="9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5750" name="Oval 22"/>
            <p:cNvSpPr>
              <a:spLocks noChangeArrowheads="1"/>
            </p:cNvSpPr>
            <p:nvPr/>
          </p:nvSpPr>
          <p:spPr bwMode="auto">
            <a:xfrm>
              <a:off x="4320" y="3120"/>
              <a:ext cx="77" cy="9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5751" name="Line 23"/>
            <p:cNvSpPr>
              <a:spLocks noChangeShapeType="1"/>
            </p:cNvSpPr>
            <p:nvPr/>
          </p:nvSpPr>
          <p:spPr bwMode="auto">
            <a:xfrm>
              <a:off x="2640" y="3168"/>
              <a:ext cx="4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52" name="Line 24"/>
            <p:cNvSpPr>
              <a:spLocks noChangeShapeType="1"/>
            </p:cNvSpPr>
            <p:nvPr/>
          </p:nvSpPr>
          <p:spPr bwMode="auto">
            <a:xfrm flipV="1">
              <a:off x="3648" y="2256"/>
              <a:ext cx="0" cy="9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53" name="Line 25"/>
            <p:cNvSpPr>
              <a:spLocks noChangeShapeType="1"/>
            </p:cNvSpPr>
            <p:nvPr/>
          </p:nvSpPr>
          <p:spPr bwMode="auto">
            <a:xfrm flipH="1">
              <a:off x="4560" y="3168"/>
              <a:ext cx="19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54" name="Text Box 26"/>
            <p:cNvSpPr txBox="1">
              <a:spLocks noChangeArrowheads="1"/>
            </p:cNvSpPr>
            <p:nvPr/>
          </p:nvSpPr>
          <p:spPr bwMode="auto">
            <a:xfrm>
              <a:off x="3744" y="2208"/>
              <a:ext cx="42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3200">
                  <a:ea typeface="楷体_GB2312" panose="02010609030101010101" pitchFamily="49" charset="-122"/>
                </a:rPr>
                <a:t>1A</a:t>
              </a:r>
            </a:p>
          </p:txBody>
        </p:sp>
        <p:sp>
          <p:nvSpPr>
            <p:cNvPr id="1225755" name="Text Box 27"/>
            <p:cNvSpPr txBox="1">
              <a:spLocks noChangeArrowheads="1"/>
            </p:cNvSpPr>
            <p:nvPr/>
          </p:nvSpPr>
          <p:spPr bwMode="auto">
            <a:xfrm>
              <a:off x="4464" y="3168"/>
              <a:ext cx="42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3200">
                  <a:ea typeface="楷体_GB2312" panose="02010609030101010101" pitchFamily="49" charset="-122"/>
                </a:rPr>
                <a:t>2A</a:t>
              </a:r>
            </a:p>
          </p:txBody>
        </p:sp>
        <p:sp>
          <p:nvSpPr>
            <p:cNvPr id="1225756" name="Text Box 28"/>
            <p:cNvSpPr txBox="1">
              <a:spLocks noChangeArrowheads="1"/>
            </p:cNvSpPr>
            <p:nvPr/>
          </p:nvSpPr>
          <p:spPr bwMode="auto">
            <a:xfrm>
              <a:off x="2448" y="3216"/>
              <a:ext cx="199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3200">
                  <a:ea typeface="楷体_GB2312" panose="02010609030101010101" pitchFamily="49" charset="-122"/>
                </a:rPr>
                <a:t>I</a:t>
              </a:r>
            </a:p>
          </p:txBody>
        </p:sp>
      </p:grpSp>
      <p:sp>
        <p:nvSpPr>
          <p:cNvPr id="1225757" name="Rectangle 29"/>
          <p:cNvSpPr>
            <a:spLocks noChangeArrowheads="1"/>
          </p:cNvSpPr>
          <p:nvPr/>
        </p:nvSpPr>
        <p:spPr bwMode="auto">
          <a:xfrm>
            <a:off x="5029200" y="3810000"/>
            <a:ext cx="2743200" cy="1905000"/>
          </a:xfrm>
          <a:prstGeom prst="rect">
            <a:avLst/>
          </a:prstGeom>
          <a:noFill/>
          <a:ln w="38100">
            <a:solidFill>
              <a:srgbClr val="F4002E"/>
            </a:solidFill>
            <a:prstDash val="sysDot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endParaRPr lang="zh-CN" altLang="en-US"/>
          </a:p>
        </p:txBody>
      </p:sp>
      <p:sp>
        <p:nvSpPr>
          <p:cNvPr id="1225758" name="Text Box 30"/>
          <p:cNvSpPr txBox="1">
            <a:spLocks noChangeArrowheads="1"/>
          </p:cNvSpPr>
          <p:nvPr/>
        </p:nvSpPr>
        <p:spPr bwMode="auto">
          <a:xfrm>
            <a:off x="517525" y="3657600"/>
            <a:ext cx="20256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例</a:t>
            </a:r>
            <a:r>
              <a:rPr lang="en-US" altLang="zh-CN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7</a:t>
            </a:r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r>
              <a:rPr lang="zh-CN" altLang="en-US" sz="3200">
                <a:ea typeface="楷体_GB2312" panose="02010609030101010101" pitchFamily="49" charset="-122"/>
              </a:rPr>
              <a:t>求</a:t>
            </a:r>
            <a:r>
              <a:rPr lang="en-US" altLang="zh-CN" sz="3200">
                <a:ea typeface="楷体_GB2312" panose="02010609030101010101" pitchFamily="49" charset="-122"/>
              </a:rPr>
              <a:t>I=?</a:t>
            </a:r>
          </a:p>
        </p:txBody>
      </p:sp>
      <p:grpSp>
        <p:nvGrpSpPr>
          <p:cNvPr id="1225759" name="Group 31"/>
          <p:cNvGrpSpPr/>
          <p:nvPr/>
        </p:nvGrpSpPr>
        <p:grpSpPr bwMode="auto">
          <a:xfrm>
            <a:off x="1130300" y="5486400"/>
            <a:ext cx="2074863" cy="579438"/>
            <a:chOff x="1152" y="3216"/>
            <a:chExt cx="1307" cy="365"/>
          </a:xfrm>
        </p:grpSpPr>
        <p:sp>
          <p:nvSpPr>
            <p:cNvPr id="1225760" name="Text Box 32"/>
            <p:cNvSpPr txBox="1">
              <a:spLocks noChangeArrowheads="1"/>
            </p:cNvSpPr>
            <p:nvPr/>
          </p:nvSpPr>
          <p:spPr bwMode="auto">
            <a:xfrm>
              <a:off x="1355" y="3216"/>
              <a:ext cx="110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3200">
                  <a:ea typeface="楷体_GB2312" panose="02010609030101010101" pitchFamily="49" charset="-122"/>
                </a:rPr>
                <a:t>I =</a:t>
              </a:r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 - </a:t>
              </a:r>
              <a:r>
                <a:rPr lang="en-US" altLang="zh-CN" sz="3200">
                  <a:ea typeface="楷体_GB2312" panose="02010609030101010101" pitchFamily="49" charset="-122"/>
                </a:rPr>
                <a:t>1A</a:t>
              </a:r>
            </a:p>
          </p:txBody>
        </p:sp>
        <p:graphicFrame>
          <p:nvGraphicFramePr>
            <p:cNvPr id="1225761" name="Object 33"/>
            <p:cNvGraphicFramePr>
              <a:graphicFrameLocks noChangeAspect="1"/>
            </p:cNvGraphicFramePr>
            <p:nvPr/>
          </p:nvGraphicFramePr>
          <p:xfrm>
            <a:off x="1152" y="3303"/>
            <a:ext cx="284" cy="2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5" name="公式" r:id="rId5" imgW="3352800" imgH="3048000" progId="Equation.3">
                    <p:embed/>
                  </p:oleObj>
                </mc:Choice>
                <mc:Fallback>
                  <p:oleObj name="公式" r:id="rId5" imgW="3352800" imgH="3048000" progId="Equation.3">
                    <p:embed/>
                    <p:pic>
                      <p:nvPicPr>
                        <p:cNvPr id="0" name="图片 716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152" y="3303"/>
                          <a:ext cx="284" cy="255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outerShdw algn="ctr" rotWithShape="0">
                            <a:srgbClr val="FFFFFF"/>
                          </a:outer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225762" name="Text Box 34"/>
          <p:cNvSpPr txBox="1">
            <a:spLocks noChangeArrowheads="1"/>
          </p:cNvSpPr>
          <p:nvPr/>
        </p:nvSpPr>
        <p:spPr bwMode="auto">
          <a:xfrm>
            <a:off x="1416050" y="4953000"/>
            <a:ext cx="209073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zh-CN" sz="3200">
                <a:ea typeface="楷体_GB2312" panose="02010609030101010101" pitchFamily="49" charset="-122"/>
              </a:rPr>
              <a:t>I + 2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 1= 0</a:t>
            </a:r>
          </a:p>
        </p:txBody>
      </p:sp>
      <p:sp>
        <p:nvSpPr>
          <p:cNvPr id="1225763" name="Text Box 35"/>
          <p:cNvSpPr txBox="1">
            <a:spLocks noChangeArrowheads="1"/>
          </p:cNvSpPr>
          <p:nvPr/>
        </p:nvSpPr>
        <p:spPr bwMode="auto">
          <a:xfrm>
            <a:off x="1679575" y="228600"/>
            <a:ext cx="14335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zh-CN" sz="3200">
                <a:ea typeface="楷体_GB2312" panose="02010609030101010101" pitchFamily="49" charset="-122"/>
              </a:rPr>
              <a:t> </a:t>
            </a:r>
            <a:r>
              <a:rPr lang="zh-CN" altLang="en-US" sz="3200">
                <a:ea typeface="楷体_GB2312" panose="02010609030101010101" pitchFamily="49" charset="-122"/>
              </a:rPr>
              <a:t>求</a:t>
            </a:r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4 </a:t>
            </a:r>
            <a:r>
              <a:rPr lang="en-US" altLang="zh-CN" sz="3200">
                <a:ea typeface="楷体_GB2312" panose="02010609030101010101" pitchFamily="49" charset="-122"/>
              </a:rPr>
              <a:t>=?</a:t>
            </a:r>
          </a:p>
        </p:txBody>
      </p:sp>
      <p:grpSp>
        <p:nvGrpSpPr>
          <p:cNvPr id="1225791" name="Group 63"/>
          <p:cNvGrpSpPr/>
          <p:nvPr/>
        </p:nvGrpSpPr>
        <p:grpSpPr bwMode="auto">
          <a:xfrm>
            <a:off x="4729163" y="444500"/>
            <a:ext cx="2909887" cy="1612900"/>
            <a:chOff x="2979" y="280"/>
            <a:chExt cx="1833" cy="1016"/>
          </a:xfrm>
        </p:grpSpPr>
        <p:sp>
          <p:nvSpPr>
            <p:cNvPr id="1225765" name="Line 37"/>
            <p:cNvSpPr>
              <a:spLocks noChangeShapeType="1"/>
            </p:cNvSpPr>
            <p:nvPr/>
          </p:nvSpPr>
          <p:spPr bwMode="auto">
            <a:xfrm flipV="1">
              <a:off x="3843" y="288"/>
              <a:ext cx="624" cy="43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66" name="Line 38"/>
            <p:cNvSpPr>
              <a:spLocks noChangeShapeType="1"/>
            </p:cNvSpPr>
            <p:nvPr/>
          </p:nvSpPr>
          <p:spPr bwMode="auto">
            <a:xfrm>
              <a:off x="3843" y="720"/>
              <a:ext cx="624" cy="43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67" name="Line 39"/>
            <p:cNvSpPr>
              <a:spLocks noChangeShapeType="1"/>
            </p:cNvSpPr>
            <p:nvPr/>
          </p:nvSpPr>
          <p:spPr bwMode="auto">
            <a:xfrm flipH="1">
              <a:off x="3555" y="720"/>
              <a:ext cx="288" cy="57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68" name="Line 40"/>
            <p:cNvSpPr>
              <a:spLocks noChangeShapeType="1"/>
            </p:cNvSpPr>
            <p:nvPr/>
          </p:nvSpPr>
          <p:spPr bwMode="auto">
            <a:xfrm flipH="1" flipV="1">
              <a:off x="3411" y="336"/>
              <a:ext cx="432" cy="38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69" name="Oval 41"/>
            <p:cNvSpPr>
              <a:spLocks noChangeArrowheads="1"/>
            </p:cNvSpPr>
            <p:nvPr/>
          </p:nvSpPr>
          <p:spPr bwMode="auto">
            <a:xfrm>
              <a:off x="3843" y="672"/>
              <a:ext cx="48" cy="4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70" name="Line 42"/>
            <p:cNvSpPr>
              <a:spLocks noChangeShapeType="1"/>
            </p:cNvSpPr>
            <p:nvPr/>
          </p:nvSpPr>
          <p:spPr bwMode="auto">
            <a:xfrm>
              <a:off x="3432" y="360"/>
              <a:ext cx="279" cy="25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71" name="Line 43"/>
            <p:cNvSpPr>
              <a:spLocks noChangeShapeType="1"/>
            </p:cNvSpPr>
            <p:nvPr/>
          </p:nvSpPr>
          <p:spPr bwMode="auto">
            <a:xfrm flipV="1">
              <a:off x="4083" y="480"/>
              <a:ext cx="96" cy="9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72" name="Line 44"/>
            <p:cNvSpPr>
              <a:spLocks noChangeShapeType="1"/>
            </p:cNvSpPr>
            <p:nvPr/>
          </p:nvSpPr>
          <p:spPr bwMode="auto">
            <a:xfrm flipH="1">
              <a:off x="3699" y="912"/>
              <a:ext cx="48" cy="9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73" name="Line 45"/>
            <p:cNvSpPr>
              <a:spLocks noChangeShapeType="1"/>
            </p:cNvSpPr>
            <p:nvPr/>
          </p:nvSpPr>
          <p:spPr bwMode="auto">
            <a:xfrm flipH="1" flipV="1">
              <a:off x="4083" y="864"/>
              <a:ext cx="96" cy="9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5774" name="Text Box 46"/>
            <p:cNvSpPr txBox="1">
              <a:spLocks noChangeArrowheads="1"/>
            </p:cNvSpPr>
            <p:nvPr/>
          </p:nvSpPr>
          <p:spPr bwMode="auto">
            <a:xfrm>
              <a:off x="3726" y="280"/>
              <a:ext cx="25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3600" b="1">
                  <a:solidFill>
                    <a:schemeClr val="folHlink"/>
                  </a:solidFill>
                  <a:ea typeface="楷体_GB2312" panose="02010609030101010101" pitchFamily="49" charset="-122"/>
                </a:rPr>
                <a:t>a</a:t>
              </a:r>
            </a:p>
          </p:txBody>
        </p:sp>
        <p:sp>
          <p:nvSpPr>
            <p:cNvPr id="1225775" name="Text Box 47"/>
            <p:cNvSpPr txBox="1">
              <a:spLocks noChangeArrowheads="1"/>
            </p:cNvSpPr>
            <p:nvPr/>
          </p:nvSpPr>
          <p:spPr bwMode="auto">
            <a:xfrm>
              <a:off x="2979" y="336"/>
              <a:ext cx="5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400">
                  <a:ea typeface="楷体_GB2312" panose="02010609030101010101" pitchFamily="49" charset="-122"/>
                </a:rPr>
                <a:t>I</a:t>
              </a:r>
              <a:r>
                <a:rPr lang="en-US" altLang="zh-CN" sz="2400" baseline="-25000">
                  <a:ea typeface="楷体_GB2312" panose="02010609030101010101" pitchFamily="49" charset="-122"/>
                </a:rPr>
                <a:t>1</a:t>
              </a:r>
              <a:r>
                <a:rPr lang="en-US" altLang="zh-CN" sz="2400">
                  <a:ea typeface="楷体_GB2312" panose="02010609030101010101" pitchFamily="49" charset="-122"/>
                </a:rPr>
                <a:t>=5A</a:t>
              </a:r>
            </a:p>
          </p:txBody>
        </p:sp>
        <p:sp>
          <p:nvSpPr>
            <p:cNvPr id="1225776" name="Text Box 48"/>
            <p:cNvSpPr txBox="1">
              <a:spLocks noChangeArrowheads="1"/>
            </p:cNvSpPr>
            <p:nvPr/>
          </p:nvSpPr>
          <p:spPr bwMode="auto">
            <a:xfrm>
              <a:off x="4275" y="816"/>
              <a:ext cx="43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400">
                  <a:ea typeface="楷体_GB2312" panose="02010609030101010101" pitchFamily="49" charset="-122"/>
                </a:rPr>
                <a:t>I</a:t>
              </a:r>
              <a:r>
                <a:rPr lang="en-US" altLang="zh-CN" sz="2400" baseline="-25000">
                  <a:ea typeface="楷体_GB2312" panose="02010609030101010101" pitchFamily="49" charset="-122"/>
                </a:rPr>
                <a:t>4</a:t>
              </a:r>
              <a:r>
                <a:rPr lang="en-US" altLang="zh-CN" sz="2400">
                  <a:ea typeface="楷体_GB2312" panose="02010609030101010101" pitchFamily="49" charset="-122"/>
                </a:rPr>
                <a:t>=?</a:t>
              </a:r>
            </a:p>
          </p:txBody>
        </p:sp>
        <p:sp>
          <p:nvSpPr>
            <p:cNvPr id="1225777" name="Text Box 49"/>
            <p:cNvSpPr txBox="1">
              <a:spLocks noChangeArrowheads="1"/>
            </p:cNvSpPr>
            <p:nvPr/>
          </p:nvSpPr>
          <p:spPr bwMode="auto">
            <a:xfrm>
              <a:off x="3060" y="816"/>
              <a:ext cx="68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400">
                  <a:ea typeface="楷体_GB2312" panose="02010609030101010101" pitchFamily="49" charset="-122"/>
                </a:rPr>
                <a:t>I</a:t>
              </a:r>
              <a:r>
                <a:rPr lang="en-US" altLang="zh-CN" sz="2400" baseline="-25000">
                  <a:ea typeface="楷体_GB2312" panose="02010609030101010101" pitchFamily="49" charset="-122"/>
                </a:rPr>
                <a:t>3</a:t>
              </a:r>
              <a:r>
                <a:rPr lang="en-US" altLang="zh-CN" sz="2400">
                  <a:ea typeface="楷体_GB2312" panose="02010609030101010101" pitchFamily="49" charset="-122"/>
                </a:rPr>
                <a:t>=</a:t>
              </a:r>
              <a:r>
                <a:rPr lang="en-US" altLang="zh-CN" sz="24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sz="2400">
                  <a:ea typeface="楷体_GB2312" panose="02010609030101010101" pitchFamily="49" charset="-122"/>
                </a:rPr>
                <a:t>3A</a:t>
              </a:r>
            </a:p>
          </p:txBody>
        </p:sp>
        <p:sp>
          <p:nvSpPr>
            <p:cNvPr id="1225778" name="Text Box 50"/>
            <p:cNvSpPr txBox="1">
              <a:spLocks noChangeArrowheads="1"/>
            </p:cNvSpPr>
            <p:nvPr/>
          </p:nvSpPr>
          <p:spPr bwMode="auto">
            <a:xfrm>
              <a:off x="4227" y="432"/>
              <a:ext cx="58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400">
                  <a:ea typeface="楷体_GB2312" panose="02010609030101010101" pitchFamily="49" charset="-122"/>
                </a:rPr>
                <a:t>I</a:t>
              </a:r>
              <a:r>
                <a:rPr lang="en-US" altLang="zh-CN" sz="2400" baseline="-25000">
                  <a:ea typeface="楷体_GB2312" panose="02010609030101010101" pitchFamily="49" charset="-122"/>
                </a:rPr>
                <a:t>2</a:t>
              </a:r>
              <a:r>
                <a:rPr lang="en-US" altLang="zh-CN" sz="2400">
                  <a:ea typeface="楷体_GB2312" panose="02010609030101010101" pitchFamily="49" charset="-122"/>
                </a:rPr>
                <a:t>=2A</a:t>
              </a:r>
            </a:p>
          </p:txBody>
        </p:sp>
      </p:grpSp>
      <p:sp>
        <p:nvSpPr>
          <p:cNvPr id="1225779" name="Text Box 51"/>
          <p:cNvSpPr txBox="1">
            <a:spLocks noChangeArrowheads="1"/>
          </p:cNvSpPr>
          <p:nvPr/>
        </p:nvSpPr>
        <p:spPr bwMode="auto">
          <a:xfrm>
            <a:off x="457200" y="914400"/>
            <a:ext cx="3838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3200">
                <a:solidFill>
                  <a:schemeClr val="folHlink"/>
                </a:solidFill>
              </a:rPr>
              <a:t>解：</a:t>
            </a:r>
            <a:r>
              <a:rPr lang="zh-CN" altLang="en-US" sz="3200">
                <a:ea typeface="楷体_GB2312" panose="02010609030101010101" pitchFamily="49" charset="-122"/>
              </a:rPr>
              <a:t>根据</a:t>
            </a:r>
            <a:r>
              <a:rPr lang="en-US" altLang="zh-CN" sz="3200">
                <a:ea typeface="楷体_GB2312" panose="02010609030101010101" pitchFamily="49" charset="-122"/>
              </a:rPr>
              <a:t>KCL</a:t>
            </a:r>
            <a:r>
              <a:rPr lang="zh-CN" altLang="en-US" sz="3200">
                <a:ea typeface="楷体_GB2312" panose="02010609030101010101" pitchFamily="49" charset="-122"/>
              </a:rPr>
              <a:t>定律：</a:t>
            </a:r>
          </a:p>
        </p:txBody>
      </p:sp>
      <p:sp>
        <p:nvSpPr>
          <p:cNvPr id="1225780" name="Text Box 52"/>
          <p:cNvSpPr txBox="1">
            <a:spLocks noChangeArrowheads="1"/>
          </p:cNvSpPr>
          <p:nvPr/>
        </p:nvSpPr>
        <p:spPr bwMode="auto">
          <a:xfrm>
            <a:off x="1381125" y="1600200"/>
            <a:ext cx="24225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3</a:t>
            </a:r>
            <a:r>
              <a:rPr lang="en-US" altLang="zh-CN" sz="3200">
                <a:ea typeface="楷体_GB2312" panose="02010609030101010101" pitchFamily="49" charset="-122"/>
              </a:rPr>
              <a:t>+I</a:t>
            </a:r>
            <a:r>
              <a:rPr lang="en-US" altLang="zh-CN" sz="3200" baseline="-25000">
                <a:ea typeface="楷体_GB2312" panose="02010609030101010101" pitchFamily="49" charset="-122"/>
              </a:rPr>
              <a:t>4</a:t>
            </a:r>
            <a:r>
              <a:rPr lang="en-US" altLang="zh-CN" sz="3200">
                <a:ea typeface="楷体_GB2312" panose="02010609030101010101" pitchFamily="49" charset="-122"/>
              </a:rPr>
              <a:t>= 0</a:t>
            </a:r>
          </a:p>
        </p:txBody>
      </p:sp>
      <p:grpSp>
        <p:nvGrpSpPr>
          <p:cNvPr id="1225781" name="Group 53"/>
          <p:cNvGrpSpPr/>
          <p:nvPr/>
        </p:nvGrpSpPr>
        <p:grpSpPr bwMode="auto">
          <a:xfrm>
            <a:off x="990600" y="2286000"/>
            <a:ext cx="5791200" cy="579438"/>
            <a:chOff x="624" y="1440"/>
            <a:chExt cx="3648" cy="365"/>
          </a:xfrm>
        </p:grpSpPr>
        <p:graphicFrame>
          <p:nvGraphicFramePr>
            <p:cNvPr id="1225782" name="Object 54"/>
            <p:cNvGraphicFramePr>
              <a:graphicFrameLocks noChangeAspect="1"/>
            </p:cNvGraphicFramePr>
            <p:nvPr/>
          </p:nvGraphicFramePr>
          <p:xfrm>
            <a:off x="624" y="1536"/>
            <a:ext cx="331" cy="2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6" name="公式" r:id="rId7" imgW="3352800" imgH="3048000" progId="Equation.3">
                    <p:embed/>
                  </p:oleObj>
                </mc:Choice>
                <mc:Fallback>
                  <p:oleObj name="公式" r:id="rId7" imgW="3352800" imgH="3048000" progId="Equation.3">
                    <p:embed/>
                    <p:pic>
                      <p:nvPicPr>
                        <p:cNvPr id="0" name="图片 716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624" y="1536"/>
                          <a:ext cx="331" cy="255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  <a:effectLst>
                          <a:outerShdw algn="ctr" rotWithShape="0">
                            <a:srgbClr val="FFFFFF"/>
                          </a:outerShdw>
                        </a:effec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225783" name="Text Box 55"/>
            <p:cNvSpPr txBox="1">
              <a:spLocks noChangeArrowheads="1"/>
            </p:cNvSpPr>
            <p:nvPr/>
          </p:nvSpPr>
          <p:spPr bwMode="auto">
            <a:xfrm>
              <a:off x="888" y="1440"/>
              <a:ext cx="33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I</a:t>
              </a:r>
              <a:r>
                <a:rPr lang="en-US" altLang="zh-CN" sz="3200" baseline="-25000">
                  <a:ea typeface="楷体_GB2312" panose="02010609030101010101" pitchFamily="49" charset="-122"/>
                </a:rPr>
                <a:t>4</a:t>
              </a:r>
              <a:r>
                <a:rPr lang="en-US" altLang="zh-CN" sz="3200">
                  <a:ea typeface="楷体_GB2312" panose="02010609030101010101" pitchFamily="49" charset="-122"/>
                </a:rPr>
                <a:t>=I</a:t>
              </a:r>
              <a:r>
                <a:rPr lang="en-US" altLang="zh-CN" sz="3200" baseline="-25000">
                  <a:ea typeface="楷体_GB2312" panose="02010609030101010101" pitchFamily="49" charset="-122"/>
                </a:rPr>
                <a:t>2</a:t>
              </a:r>
              <a:r>
                <a:rPr lang="en-US" altLang="zh-CN" sz="3200">
                  <a:ea typeface="楷体_GB2312" panose="02010609030101010101" pitchFamily="49" charset="-122"/>
                </a:rPr>
                <a:t>+I</a:t>
              </a:r>
              <a:r>
                <a:rPr lang="en-US" altLang="zh-CN" sz="3200" baseline="-25000">
                  <a:ea typeface="楷体_GB2312" panose="02010609030101010101" pitchFamily="49" charset="-122"/>
                </a:rPr>
                <a:t>3</a:t>
              </a:r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sz="3200">
                  <a:ea typeface="楷体_GB2312" panose="02010609030101010101" pitchFamily="49" charset="-122"/>
                </a:rPr>
                <a:t>I</a:t>
              </a:r>
              <a:r>
                <a:rPr lang="en-US" altLang="zh-CN" sz="3200" baseline="-25000">
                  <a:ea typeface="楷体_GB2312" panose="02010609030101010101" pitchFamily="49" charset="-122"/>
                </a:rPr>
                <a:t>1</a:t>
              </a:r>
              <a:r>
                <a:rPr lang="en-US" altLang="zh-CN" sz="3200">
                  <a:ea typeface="楷体_GB2312" panose="02010609030101010101" pitchFamily="49" charset="-122"/>
                </a:rPr>
                <a:t>=2+(</a:t>
              </a:r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sz="3200">
                  <a:ea typeface="楷体_GB2312" panose="02010609030101010101" pitchFamily="49" charset="-122"/>
                </a:rPr>
                <a:t>3) </a:t>
              </a:r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sz="3200">
                  <a:ea typeface="楷体_GB2312" panose="02010609030101010101" pitchFamily="49" charset="-122"/>
                </a:rPr>
                <a:t>5= </a:t>
              </a:r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- </a:t>
              </a:r>
              <a:r>
                <a:rPr lang="en-US" altLang="zh-CN" sz="3200">
                  <a:ea typeface="楷体_GB2312" panose="02010609030101010101" pitchFamily="49" charset="-122"/>
                </a:rPr>
                <a:t>6A</a:t>
              </a:r>
            </a:p>
          </p:txBody>
        </p:sp>
      </p:grpSp>
      <p:sp>
        <p:nvSpPr>
          <p:cNvPr id="1225784" name="Text Box 56"/>
          <p:cNvSpPr txBox="1">
            <a:spLocks noChangeArrowheads="1"/>
          </p:cNvSpPr>
          <p:nvPr/>
        </p:nvSpPr>
        <p:spPr bwMode="auto">
          <a:xfrm>
            <a:off x="457200" y="4343400"/>
            <a:ext cx="38385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3200">
                <a:solidFill>
                  <a:schemeClr val="folHlink"/>
                </a:solidFill>
              </a:rPr>
              <a:t>解：</a:t>
            </a:r>
            <a:r>
              <a:rPr lang="zh-CN" altLang="en-US" sz="3200">
                <a:ea typeface="楷体_GB2312" panose="02010609030101010101" pitchFamily="49" charset="-122"/>
              </a:rPr>
              <a:t>根据</a:t>
            </a:r>
            <a:r>
              <a:rPr lang="en-US" altLang="zh-CN" sz="3200">
                <a:ea typeface="楷体_GB2312" panose="02010609030101010101" pitchFamily="49" charset="-122"/>
              </a:rPr>
              <a:t>KCL</a:t>
            </a:r>
            <a:r>
              <a:rPr lang="zh-CN" altLang="en-US" sz="3200">
                <a:ea typeface="楷体_GB2312" panose="02010609030101010101" pitchFamily="49" charset="-122"/>
              </a:rPr>
              <a:t>定律：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57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57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25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1225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25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25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25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225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3" dur="500"/>
                                        <p:tgtEl>
                                          <p:spTgt spid="1225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225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12257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225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225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5730" grpId="0" autoUpdateAnimBg="0"/>
      <p:bldP spid="1225757" grpId="0" animBg="1"/>
      <p:bldP spid="1225758" grpId="0" autoUpdateAnimBg="0"/>
      <p:bldP spid="1225762" grpId="0" autoUpdateAnimBg="0"/>
      <p:bldP spid="1225763" grpId="0" autoUpdateAnimBg="0"/>
      <p:bldP spid="1225779" grpId="0" autoUpdateAnimBg="0"/>
      <p:bldP spid="1225780" grpId="0" autoUpdateAnimBg="0"/>
      <p:bldP spid="1225784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2" name="Text Box 4"/>
          <p:cNvSpPr txBox="1">
            <a:spLocks noChangeArrowheads="1"/>
          </p:cNvSpPr>
          <p:nvPr/>
        </p:nvSpPr>
        <p:spPr bwMode="auto">
          <a:xfrm>
            <a:off x="0" y="942975"/>
            <a:ext cx="9144000" cy="1358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   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对于任一电路中的任一回路，在任一时刻，沿着该回路的所有支路电压降的代数和为零。</a:t>
            </a:r>
            <a:endParaRPr lang="zh-CN" altLang="en-US" sz="2400">
              <a:ea typeface="宋体" panose="02010600030101010101" pitchFamily="2" charset="-122"/>
            </a:endParaRPr>
          </a:p>
        </p:txBody>
      </p:sp>
      <p:grpSp>
        <p:nvGrpSpPr>
          <p:cNvPr id="119850" name="Group 42"/>
          <p:cNvGrpSpPr/>
          <p:nvPr/>
        </p:nvGrpSpPr>
        <p:grpSpPr bwMode="auto">
          <a:xfrm>
            <a:off x="7124700" y="2417763"/>
            <a:ext cx="1371600" cy="2851150"/>
            <a:chOff x="3600" y="1440"/>
            <a:chExt cx="864" cy="1796"/>
          </a:xfrm>
        </p:grpSpPr>
        <p:sp>
          <p:nvSpPr>
            <p:cNvPr id="119814" name="Rectangle 6"/>
            <p:cNvSpPr>
              <a:spLocks noChangeArrowheads="1"/>
            </p:cNvSpPr>
            <p:nvPr/>
          </p:nvSpPr>
          <p:spPr bwMode="auto">
            <a:xfrm>
              <a:off x="3744" y="2208"/>
              <a:ext cx="288" cy="336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19815" name="Group 7"/>
            <p:cNvGrpSpPr/>
            <p:nvPr/>
          </p:nvGrpSpPr>
          <p:grpSpPr bwMode="auto">
            <a:xfrm>
              <a:off x="3888" y="1776"/>
              <a:ext cx="0" cy="1200"/>
              <a:chOff x="3792" y="2160"/>
              <a:chExt cx="0" cy="1200"/>
            </a:xfrm>
          </p:grpSpPr>
          <p:sp>
            <p:nvSpPr>
              <p:cNvPr id="119816" name="Line 8"/>
              <p:cNvSpPr>
                <a:spLocks noChangeShapeType="1"/>
              </p:cNvSpPr>
              <p:nvPr/>
            </p:nvSpPr>
            <p:spPr bwMode="auto">
              <a:xfrm flipV="1">
                <a:off x="3792" y="2928"/>
                <a:ext cx="0" cy="43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9817" name="Line 9"/>
              <p:cNvSpPr>
                <a:spLocks noChangeShapeType="1"/>
              </p:cNvSpPr>
              <p:nvPr/>
            </p:nvSpPr>
            <p:spPr bwMode="auto">
              <a:xfrm flipV="1">
                <a:off x="3792" y="2160"/>
                <a:ext cx="0" cy="43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19818" name="Oval 10"/>
            <p:cNvSpPr>
              <a:spLocks noChangeArrowheads="1"/>
            </p:cNvSpPr>
            <p:nvPr/>
          </p:nvSpPr>
          <p:spPr bwMode="auto">
            <a:xfrm>
              <a:off x="3840" y="1680"/>
              <a:ext cx="96" cy="9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819" name="Oval 11"/>
            <p:cNvSpPr>
              <a:spLocks noChangeArrowheads="1"/>
            </p:cNvSpPr>
            <p:nvPr/>
          </p:nvSpPr>
          <p:spPr bwMode="auto">
            <a:xfrm>
              <a:off x="3840" y="2976"/>
              <a:ext cx="96" cy="9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822" name="Text Box 14"/>
            <p:cNvSpPr txBox="1">
              <a:spLocks noChangeArrowheads="1"/>
            </p:cNvSpPr>
            <p:nvPr/>
          </p:nvSpPr>
          <p:spPr bwMode="auto">
            <a:xfrm>
              <a:off x="3600" y="1440"/>
              <a:ext cx="24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a</a:t>
              </a:r>
            </a:p>
          </p:txBody>
        </p:sp>
        <p:sp>
          <p:nvSpPr>
            <p:cNvPr id="119823" name="Text Box 15"/>
            <p:cNvSpPr txBox="1">
              <a:spLocks noChangeArrowheads="1"/>
            </p:cNvSpPr>
            <p:nvPr/>
          </p:nvSpPr>
          <p:spPr bwMode="auto">
            <a:xfrm>
              <a:off x="3600" y="2832"/>
              <a:ext cx="28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b</a:t>
              </a:r>
            </a:p>
          </p:txBody>
        </p:sp>
        <p:sp>
          <p:nvSpPr>
            <p:cNvPr id="119826" name="Text Box 18"/>
            <p:cNvSpPr txBox="1">
              <a:spLocks noChangeArrowheads="1"/>
            </p:cNvSpPr>
            <p:nvPr/>
          </p:nvSpPr>
          <p:spPr bwMode="auto">
            <a:xfrm>
              <a:off x="3984" y="1584"/>
              <a:ext cx="33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+</a:t>
              </a:r>
            </a:p>
          </p:txBody>
        </p:sp>
        <p:sp>
          <p:nvSpPr>
            <p:cNvPr id="119827" name="Text Box 19"/>
            <p:cNvSpPr txBox="1">
              <a:spLocks noChangeArrowheads="1"/>
            </p:cNvSpPr>
            <p:nvPr/>
          </p:nvSpPr>
          <p:spPr bwMode="auto">
            <a:xfrm>
              <a:off x="4080" y="2784"/>
              <a:ext cx="38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-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</p:grpSp>
      <p:sp>
        <p:nvSpPr>
          <p:cNvPr id="119830" name="Text Box 22"/>
          <p:cNvSpPr txBox="1">
            <a:spLocks noChangeArrowheads="1"/>
          </p:cNvSpPr>
          <p:nvPr/>
        </p:nvSpPr>
        <p:spPr bwMode="auto">
          <a:xfrm>
            <a:off x="4016376" y="5648326"/>
            <a:ext cx="1323974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ctr"/>
            <a:r>
              <a:rPr lang="zh-CN" altLang="en-US" sz="4000" dirty="0">
                <a:solidFill>
                  <a:schemeClr val="tx2"/>
                </a:solidFill>
                <a:ea typeface="隶书" panose="02010509060101010101" charset="-122"/>
              </a:rPr>
              <a:t>或：</a:t>
            </a:r>
            <a:endParaRPr lang="zh-CN" altLang="en-US" sz="4000" dirty="0">
              <a:ea typeface="楷体_GB2312" panose="02010609030101010101" pitchFamily="49" charset="-122"/>
            </a:endParaRPr>
          </a:p>
        </p:txBody>
      </p:sp>
      <p:sp>
        <p:nvSpPr>
          <p:cNvPr id="119836" name="Text Box 28"/>
          <p:cNvSpPr txBox="1">
            <a:spLocks noGrp="1" noChangeArrowheads="1"/>
          </p:cNvSpPr>
          <p:nvPr>
            <p:ph type="title"/>
          </p:nvPr>
        </p:nvSpPr>
        <p:spPr>
          <a:xfrm>
            <a:off x="304800" y="66675"/>
            <a:ext cx="8382000" cy="1066800"/>
          </a:xfrm>
          <a:noFill/>
        </p:spPr>
        <p:txBody>
          <a:bodyPr/>
          <a:lstStyle/>
          <a:p>
            <a:pPr>
              <a:spcBef>
                <a:spcPct val="50000"/>
              </a:spcBef>
            </a:pPr>
            <a:r>
              <a:rPr lang="en-US" altLang="zh-CN" sz="3600" b="1">
                <a:solidFill>
                  <a:schemeClr val="folHlink"/>
                </a:solidFill>
                <a:latin typeface="宋体" panose="02010600030101010101" pitchFamily="2" charset="-122"/>
              </a:rPr>
              <a:t>1.3.2 </a:t>
            </a:r>
            <a:r>
              <a:rPr lang="zh-CN" altLang="en-US" sz="3600" b="1">
                <a:solidFill>
                  <a:schemeClr val="folHlink"/>
                </a:solidFill>
                <a:latin typeface="宋体" panose="02010600030101010101" pitchFamily="2" charset="-122"/>
              </a:rPr>
              <a:t>基尔霍夫电压定律 </a:t>
            </a:r>
            <a:r>
              <a:rPr lang="en-US" altLang="zh-CN" sz="3600" b="1">
                <a:solidFill>
                  <a:schemeClr val="folHlink"/>
                </a:solidFill>
                <a:latin typeface="宋体" panose="02010600030101010101" pitchFamily="2" charset="-122"/>
              </a:rPr>
              <a:t>( KVL)</a:t>
            </a:r>
          </a:p>
        </p:txBody>
      </p:sp>
      <p:grpSp>
        <p:nvGrpSpPr>
          <p:cNvPr id="119848" name="Group 40"/>
          <p:cNvGrpSpPr/>
          <p:nvPr/>
        </p:nvGrpSpPr>
        <p:grpSpPr bwMode="auto">
          <a:xfrm>
            <a:off x="8029575" y="3084513"/>
            <a:ext cx="762000" cy="1554162"/>
            <a:chOff x="4224" y="1824"/>
            <a:chExt cx="480" cy="979"/>
          </a:xfrm>
        </p:grpSpPr>
        <p:sp>
          <p:nvSpPr>
            <p:cNvPr id="119820" name="Line 12"/>
            <p:cNvSpPr>
              <a:spLocks noChangeShapeType="1"/>
            </p:cNvSpPr>
            <p:nvPr/>
          </p:nvSpPr>
          <p:spPr bwMode="auto">
            <a:xfrm>
              <a:off x="4224" y="2016"/>
              <a:ext cx="0" cy="72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825" name="Text Box 17"/>
            <p:cNvSpPr txBox="1">
              <a:spLocks noChangeArrowheads="1"/>
            </p:cNvSpPr>
            <p:nvPr/>
          </p:nvSpPr>
          <p:spPr bwMode="auto">
            <a:xfrm>
              <a:off x="4320" y="1824"/>
              <a:ext cx="384" cy="9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3200">
                  <a:solidFill>
                    <a:srgbClr val="FFFF66"/>
                  </a:solidFill>
                  <a:ea typeface="楷体_GB2312" panose="02010609030101010101" pitchFamily="49" charset="-122"/>
                </a:rPr>
                <a:t>电压降</a:t>
              </a:r>
              <a:endParaRPr lang="zh-CN" altLang="en-US" sz="2400">
                <a:ea typeface="宋体" panose="02010600030101010101" pitchFamily="2" charset="-122"/>
              </a:endParaRPr>
            </a:p>
          </p:txBody>
        </p:sp>
        <p:sp>
          <p:nvSpPr>
            <p:cNvPr id="119843" name="Line 35"/>
            <p:cNvSpPr>
              <a:spLocks noChangeShapeType="1"/>
            </p:cNvSpPr>
            <p:nvPr/>
          </p:nvSpPr>
          <p:spPr bwMode="auto">
            <a:xfrm>
              <a:off x="4224" y="2016"/>
              <a:ext cx="0" cy="72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9849" name="Group 41"/>
          <p:cNvGrpSpPr/>
          <p:nvPr/>
        </p:nvGrpSpPr>
        <p:grpSpPr bwMode="auto">
          <a:xfrm>
            <a:off x="6553200" y="3113088"/>
            <a:ext cx="609600" cy="1554162"/>
            <a:chOff x="3168" y="1824"/>
            <a:chExt cx="384" cy="979"/>
          </a:xfrm>
        </p:grpSpPr>
        <p:sp>
          <p:nvSpPr>
            <p:cNvPr id="119821" name="Line 13"/>
            <p:cNvSpPr>
              <a:spLocks noChangeShapeType="1"/>
            </p:cNvSpPr>
            <p:nvPr/>
          </p:nvSpPr>
          <p:spPr bwMode="auto">
            <a:xfrm flipV="1">
              <a:off x="3552" y="1968"/>
              <a:ext cx="0" cy="72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824" name="Text Box 16"/>
            <p:cNvSpPr txBox="1">
              <a:spLocks noChangeArrowheads="1"/>
            </p:cNvSpPr>
            <p:nvPr/>
          </p:nvSpPr>
          <p:spPr bwMode="auto">
            <a:xfrm>
              <a:off x="3168" y="1824"/>
              <a:ext cx="288" cy="9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3200">
                  <a:solidFill>
                    <a:srgbClr val="FFFF66"/>
                  </a:solidFill>
                  <a:ea typeface="楷体_GB2312" panose="02010609030101010101" pitchFamily="49" charset="-122"/>
                </a:rPr>
                <a:t>电压升</a:t>
              </a:r>
              <a:endParaRPr lang="zh-CN" altLang="en-US" sz="2400">
                <a:ea typeface="宋体" panose="02010600030101010101" pitchFamily="2" charset="-122"/>
              </a:endParaRPr>
            </a:p>
          </p:txBody>
        </p:sp>
        <p:sp>
          <p:nvSpPr>
            <p:cNvPr id="119844" name="Line 36"/>
            <p:cNvSpPr>
              <a:spLocks noChangeShapeType="1"/>
            </p:cNvSpPr>
            <p:nvPr/>
          </p:nvSpPr>
          <p:spPr bwMode="auto">
            <a:xfrm flipV="1">
              <a:off x="3552" y="1968"/>
              <a:ext cx="0" cy="768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19851" name="Arc 43"/>
          <p:cNvSpPr/>
          <p:nvPr/>
        </p:nvSpPr>
        <p:spPr bwMode="auto">
          <a:xfrm>
            <a:off x="3162300" y="3624263"/>
            <a:ext cx="2498725" cy="1441450"/>
          </a:xfrm>
          <a:custGeom>
            <a:avLst/>
            <a:gdLst>
              <a:gd name="G0" fmla="+- 13904 0 0"/>
              <a:gd name="G1" fmla="+- 21600 0 0"/>
              <a:gd name="G2" fmla="+- 21600 0 0"/>
              <a:gd name="T0" fmla="*/ 0 w 30396"/>
              <a:gd name="T1" fmla="*/ 5070 h 21600"/>
              <a:gd name="T2" fmla="*/ 30396 w 30396"/>
              <a:gd name="T3" fmla="*/ 7651 h 21600"/>
              <a:gd name="T4" fmla="*/ 13904 w 30396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0396" h="21600" fill="none" extrusionOk="0">
                <a:moveTo>
                  <a:pt x="0" y="5070"/>
                </a:moveTo>
                <a:cubicBezTo>
                  <a:pt x="3893" y="1795"/>
                  <a:pt x="8816" y="-1"/>
                  <a:pt x="13904" y="0"/>
                </a:cubicBezTo>
                <a:cubicBezTo>
                  <a:pt x="20259" y="0"/>
                  <a:pt x="26291" y="2798"/>
                  <a:pt x="30395" y="7651"/>
                </a:cubicBezTo>
              </a:path>
              <a:path w="30396" h="21600" stroke="0" extrusionOk="0">
                <a:moveTo>
                  <a:pt x="0" y="5070"/>
                </a:moveTo>
                <a:cubicBezTo>
                  <a:pt x="3893" y="1795"/>
                  <a:pt x="8816" y="-1"/>
                  <a:pt x="13904" y="0"/>
                </a:cubicBezTo>
                <a:cubicBezTo>
                  <a:pt x="20259" y="0"/>
                  <a:pt x="26291" y="2798"/>
                  <a:pt x="30395" y="7651"/>
                </a:cubicBezTo>
                <a:lnTo>
                  <a:pt x="13904" y="21600"/>
                </a:lnTo>
                <a:close/>
              </a:path>
            </a:pathLst>
          </a:custGeom>
          <a:noFill/>
          <a:ln w="38100">
            <a:solidFill>
              <a:srgbClr val="F4002E"/>
            </a:solidFill>
            <a:rou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119883" name="Group 75"/>
          <p:cNvGrpSpPr/>
          <p:nvPr/>
        </p:nvGrpSpPr>
        <p:grpSpPr bwMode="auto">
          <a:xfrm>
            <a:off x="2692400" y="2817813"/>
            <a:ext cx="3390900" cy="2165350"/>
            <a:chOff x="1696" y="1655"/>
            <a:chExt cx="2136" cy="1364"/>
          </a:xfrm>
        </p:grpSpPr>
        <p:sp>
          <p:nvSpPr>
            <p:cNvPr id="119884" name="Rectangle 76"/>
            <p:cNvSpPr>
              <a:spLocks noChangeArrowheads="1"/>
            </p:cNvSpPr>
            <p:nvPr/>
          </p:nvSpPr>
          <p:spPr bwMode="auto">
            <a:xfrm>
              <a:off x="2224" y="1655"/>
              <a:ext cx="328" cy="293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885" name="Line 77"/>
            <p:cNvSpPr>
              <a:spLocks noChangeShapeType="1"/>
            </p:cNvSpPr>
            <p:nvPr/>
          </p:nvSpPr>
          <p:spPr bwMode="auto">
            <a:xfrm>
              <a:off x="2589" y="1810"/>
              <a:ext cx="601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886" name="Line 78"/>
            <p:cNvSpPr>
              <a:spLocks noChangeShapeType="1"/>
            </p:cNvSpPr>
            <p:nvPr/>
          </p:nvSpPr>
          <p:spPr bwMode="auto">
            <a:xfrm>
              <a:off x="3520" y="1832"/>
              <a:ext cx="22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887" name="Line 79"/>
            <p:cNvSpPr>
              <a:spLocks noChangeShapeType="1"/>
            </p:cNvSpPr>
            <p:nvPr/>
          </p:nvSpPr>
          <p:spPr bwMode="auto">
            <a:xfrm flipH="1">
              <a:off x="1756" y="1805"/>
              <a:ext cx="0" cy="105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888" name="Line 80"/>
            <p:cNvSpPr>
              <a:spLocks noChangeShapeType="1"/>
            </p:cNvSpPr>
            <p:nvPr/>
          </p:nvSpPr>
          <p:spPr bwMode="auto">
            <a:xfrm>
              <a:off x="1696" y="2189"/>
              <a:ext cx="240" cy="336"/>
            </a:xfrm>
            <a:prstGeom prst="lin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19889" name="Line 81"/>
            <p:cNvSpPr>
              <a:spLocks noChangeShapeType="1"/>
            </p:cNvSpPr>
            <p:nvPr/>
          </p:nvSpPr>
          <p:spPr bwMode="auto">
            <a:xfrm>
              <a:off x="1757" y="1805"/>
              <a:ext cx="46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19890" name="Line 82"/>
            <p:cNvSpPr>
              <a:spLocks noChangeShapeType="1"/>
            </p:cNvSpPr>
            <p:nvPr/>
          </p:nvSpPr>
          <p:spPr bwMode="auto">
            <a:xfrm>
              <a:off x="3466" y="2896"/>
              <a:ext cx="3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891" name="Line 83"/>
            <p:cNvSpPr>
              <a:spLocks noChangeShapeType="1"/>
            </p:cNvSpPr>
            <p:nvPr/>
          </p:nvSpPr>
          <p:spPr bwMode="auto">
            <a:xfrm flipV="1">
              <a:off x="2507" y="2877"/>
              <a:ext cx="631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892" name="Text Box 84"/>
            <p:cNvSpPr txBox="1">
              <a:spLocks noChangeArrowheads="1"/>
            </p:cNvSpPr>
            <p:nvPr/>
          </p:nvSpPr>
          <p:spPr bwMode="auto">
            <a:xfrm>
              <a:off x="2801" y="1824"/>
              <a:ext cx="1008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-     +</a:t>
              </a:r>
            </a:p>
          </p:txBody>
        </p:sp>
        <p:sp>
          <p:nvSpPr>
            <p:cNvPr id="119893" name="Text Box 85"/>
            <p:cNvSpPr txBox="1">
              <a:spLocks noChangeArrowheads="1"/>
            </p:cNvSpPr>
            <p:nvPr/>
          </p:nvSpPr>
          <p:spPr bwMode="auto">
            <a:xfrm>
              <a:off x="1889" y="1842"/>
              <a:ext cx="1008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+     -</a:t>
              </a:r>
            </a:p>
          </p:txBody>
        </p:sp>
        <p:sp>
          <p:nvSpPr>
            <p:cNvPr id="119894" name="Text Box 86"/>
            <p:cNvSpPr txBox="1">
              <a:spLocks noChangeArrowheads="1"/>
            </p:cNvSpPr>
            <p:nvPr/>
          </p:nvSpPr>
          <p:spPr bwMode="auto">
            <a:xfrm>
              <a:off x="1792" y="1805"/>
              <a:ext cx="1008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   </a:t>
              </a:r>
              <a:r>
                <a:rPr lang="en-US" altLang="zh-CN" sz="3200">
                  <a:ea typeface="楷体_GB2312" panose="02010609030101010101" pitchFamily="49" charset="-122"/>
                </a:rPr>
                <a:t>u</a:t>
              </a:r>
              <a:r>
                <a:rPr lang="en-US" altLang="zh-CN" sz="3200" baseline="-25000">
                  <a:ea typeface="楷体_GB2312" panose="02010609030101010101" pitchFamily="49" charset="-122"/>
                </a:rPr>
                <a:t>1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sp>
          <p:nvSpPr>
            <p:cNvPr id="119895" name="Text Box 87"/>
            <p:cNvSpPr txBox="1">
              <a:spLocks noChangeArrowheads="1"/>
            </p:cNvSpPr>
            <p:nvPr/>
          </p:nvSpPr>
          <p:spPr bwMode="auto">
            <a:xfrm>
              <a:off x="3011" y="1890"/>
              <a:ext cx="6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3200">
                  <a:ea typeface="楷体_GB2312" panose="02010609030101010101" pitchFamily="49" charset="-122"/>
                </a:rPr>
                <a:t>u</a:t>
              </a:r>
              <a:r>
                <a:rPr lang="en-US" altLang="zh-CN" sz="3200" baseline="-25000">
                  <a:ea typeface="楷体_GB2312" panose="02010609030101010101" pitchFamily="49" charset="-122"/>
                </a:rPr>
                <a:t>2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grpSp>
          <p:nvGrpSpPr>
            <p:cNvPr id="119896" name="Group 88"/>
            <p:cNvGrpSpPr/>
            <p:nvPr/>
          </p:nvGrpSpPr>
          <p:grpSpPr bwMode="auto">
            <a:xfrm>
              <a:off x="1826" y="2355"/>
              <a:ext cx="1008" cy="447"/>
              <a:chOff x="3626" y="2882"/>
              <a:chExt cx="1008" cy="447"/>
            </a:xfrm>
          </p:grpSpPr>
          <p:sp>
            <p:nvSpPr>
              <p:cNvPr id="119897" name="Text Box 89"/>
              <p:cNvSpPr txBox="1">
                <a:spLocks noChangeArrowheads="1"/>
              </p:cNvSpPr>
              <p:nvPr/>
            </p:nvSpPr>
            <p:spPr bwMode="auto">
              <a:xfrm>
                <a:off x="3626" y="2887"/>
                <a:ext cx="1008" cy="44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4000">
                    <a:ea typeface="楷体_GB2312" panose="02010609030101010101" pitchFamily="49" charset="-122"/>
                  </a:rPr>
                  <a:t>-     +</a:t>
                </a:r>
              </a:p>
            </p:txBody>
          </p:sp>
          <p:sp>
            <p:nvSpPr>
              <p:cNvPr id="119898" name="Text Box 90"/>
              <p:cNvSpPr txBox="1">
                <a:spLocks noChangeArrowheads="1"/>
              </p:cNvSpPr>
              <p:nvPr/>
            </p:nvSpPr>
            <p:spPr bwMode="auto">
              <a:xfrm>
                <a:off x="3734" y="2882"/>
                <a:ext cx="672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3200">
                    <a:ea typeface="楷体_GB2312" panose="02010609030101010101" pitchFamily="49" charset="-122"/>
                  </a:rPr>
                  <a:t>  u</a:t>
                </a:r>
                <a:r>
                  <a:rPr lang="en-US" altLang="zh-CN" sz="3200" baseline="-25000">
                    <a:ea typeface="楷体_GB2312" panose="02010609030101010101" pitchFamily="49" charset="-122"/>
                  </a:rPr>
                  <a:t>4</a:t>
                </a:r>
                <a:endParaRPr lang="en-US" altLang="zh-CN" sz="3200">
                  <a:ea typeface="楷体_GB2312" panose="02010609030101010101" pitchFamily="49" charset="-122"/>
                </a:endParaRPr>
              </a:p>
            </p:txBody>
          </p:sp>
        </p:grpSp>
        <p:grpSp>
          <p:nvGrpSpPr>
            <p:cNvPr id="119899" name="Group 91"/>
            <p:cNvGrpSpPr/>
            <p:nvPr/>
          </p:nvGrpSpPr>
          <p:grpSpPr bwMode="auto">
            <a:xfrm>
              <a:off x="2824" y="2332"/>
              <a:ext cx="1008" cy="442"/>
              <a:chOff x="4988" y="3096"/>
              <a:chExt cx="1008" cy="442"/>
            </a:xfrm>
          </p:grpSpPr>
          <p:sp>
            <p:nvSpPr>
              <p:cNvPr id="119900" name="Text Box 92"/>
              <p:cNvSpPr txBox="1">
                <a:spLocks noChangeArrowheads="1"/>
              </p:cNvSpPr>
              <p:nvPr/>
            </p:nvSpPr>
            <p:spPr bwMode="auto">
              <a:xfrm>
                <a:off x="4988" y="3096"/>
                <a:ext cx="1008" cy="44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4000">
                    <a:ea typeface="楷体_GB2312" panose="02010609030101010101" pitchFamily="49" charset="-122"/>
                  </a:rPr>
                  <a:t>-     +</a:t>
                </a:r>
              </a:p>
            </p:txBody>
          </p:sp>
          <p:sp>
            <p:nvSpPr>
              <p:cNvPr id="119901" name="Text Box 93"/>
              <p:cNvSpPr txBox="1">
                <a:spLocks noChangeArrowheads="1"/>
              </p:cNvSpPr>
              <p:nvPr/>
            </p:nvSpPr>
            <p:spPr bwMode="auto">
              <a:xfrm>
                <a:off x="5154" y="3101"/>
                <a:ext cx="624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3200">
                    <a:ea typeface="楷体_GB2312" panose="02010609030101010101" pitchFamily="49" charset="-122"/>
                  </a:rPr>
                  <a:t>u</a:t>
                </a:r>
                <a:r>
                  <a:rPr lang="en-US" altLang="zh-CN" sz="3200" baseline="-25000">
                    <a:ea typeface="楷体_GB2312" panose="02010609030101010101" pitchFamily="49" charset="-122"/>
                  </a:rPr>
                  <a:t>3</a:t>
                </a:r>
                <a:endParaRPr lang="en-US" altLang="zh-CN" sz="3200">
                  <a:ea typeface="楷体_GB2312" panose="02010609030101010101" pitchFamily="49" charset="-122"/>
                </a:endParaRPr>
              </a:p>
            </p:txBody>
          </p:sp>
        </p:grpSp>
        <p:sp>
          <p:nvSpPr>
            <p:cNvPr id="119902" name="Line 94"/>
            <p:cNvSpPr>
              <a:spLocks noChangeShapeType="1"/>
            </p:cNvSpPr>
            <p:nvPr/>
          </p:nvSpPr>
          <p:spPr bwMode="auto">
            <a:xfrm flipH="1">
              <a:off x="3741" y="1841"/>
              <a:ext cx="1" cy="106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903" name="Rectangle 95"/>
            <p:cNvSpPr>
              <a:spLocks noChangeArrowheads="1"/>
            </p:cNvSpPr>
            <p:nvPr/>
          </p:nvSpPr>
          <p:spPr bwMode="auto">
            <a:xfrm>
              <a:off x="3143" y="2719"/>
              <a:ext cx="328" cy="293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904" name="Rectangle 96"/>
            <p:cNvSpPr>
              <a:spLocks noChangeArrowheads="1"/>
            </p:cNvSpPr>
            <p:nvPr/>
          </p:nvSpPr>
          <p:spPr bwMode="auto">
            <a:xfrm>
              <a:off x="2167" y="2726"/>
              <a:ext cx="328" cy="293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905" name="Rectangle 97"/>
            <p:cNvSpPr>
              <a:spLocks noChangeArrowheads="1"/>
            </p:cNvSpPr>
            <p:nvPr/>
          </p:nvSpPr>
          <p:spPr bwMode="auto">
            <a:xfrm>
              <a:off x="3187" y="1657"/>
              <a:ext cx="328" cy="293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9906" name="Line 98"/>
            <p:cNvSpPr>
              <a:spLocks noChangeShapeType="1"/>
            </p:cNvSpPr>
            <p:nvPr/>
          </p:nvSpPr>
          <p:spPr bwMode="auto">
            <a:xfrm>
              <a:off x="1763" y="2871"/>
              <a:ext cx="38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/>
              <p:cNvSpPr txBox="1"/>
              <p:nvPr/>
            </p:nvSpPr>
            <p:spPr>
              <a:xfrm>
                <a:off x="0" y="2868788"/>
                <a:ext cx="2667000" cy="1301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b="0" i="1" smtClean="0">
                              <a:latin typeface="Cambria Math"/>
                            </a:rPr>
                            <m:t>𝐾</m:t>
                          </m:r>
                          <m:r>
                            <a:rPr lang="en-US" altLang="zh-CN" sz="2800" b="0" i="1" smtClea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800" b="0" i="1" smtClean="0">
                              <a:latin typeface="Cambria Math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800" b="0" i="1" smtClean="0">
                                  <a:latin typeface="Cambria Math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zh-CN" sz="2800" b="0" i="1" smtClean="0">
                                  <a:latin typeface="Cambria Math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  <m:r>
                        <a:rPr lang="en-US" altLang="zh-CN" sz="2800" b="0" i="1" smtClean="0">
                          <a:latin typeface="Cambria Math"/>
                        </a:rPr>
                        <m:t>=0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52" name="Text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868788"/>
                <a:ext cx="2667000" cy="130157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/>
              <p:cNvSpPr txBox="1"/>
              <p:nvPr/>
            </p:nvSpPr>
            <p:spPr>
              <a:xfrm>
                <a:off x="-19050" y="5326238"/>
                <a:ext cx="4259262" cy="1301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b="0" i="1" smtClean="0">
                              <a:latin typeface="Cambria Math"/>
                            </a:rPr>
                            <m:t>𝐾</m:t>
                          </m:r>
                          <m:r>
                            <a:rPr lang="en-US" altLang="zh-CN" sz="2800" b="0" i="1" smtClea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800" b="0" i="1" smtClean="0">
                              <a:latin typeface="Cambria Math"/>
                            </a:rPr>
                            <m:t>𝐾</m:t>
                          </m:r>
                        </m:sup>
                        <m:e>
                          <m:r>
                            <a:rPr lang="zh-CN" altLang="en-US" sz="2800" i="1">
                              <a:latin typeface="Cambria Math"/>
                            </a:rPr>
                            <m:t>电压降</m:t>
                          </m:r>
                          <m:r>
                            <a:rPr lang="en-US" altLang="zh-CN" sz="2800" i="1">
                              <a:latin typeface="Cambria Math"/>
                            </a:rPr>
                            <m:t>−</m:t>
                          </m:r>
                          <m:r>
                            <a:rPr lang="zh-CN" altLang="en-US" sz="2800" i="1">
                              <a:latin typeface="Cambria Math"/>
                            </a:rPr>
                            <m:t>电压升</m:t>
                          </m:r>
                        </m:e>
                      </m:nary>
                      <m:r>
                        <a:rPr lang="en-US" altLang="zh-CN" sz="2800" b="0" i="1" smtClean="0">
                          <a:latin typeface="Cambria Math"/>
                        </a:rPr>
                        <m:t>=0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53" name="TextBox 5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9050" y="5326238"/>
                <a:ext cx="4259262" cy="130157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/>
              <p:cNvSpPr txBox="1"/>
              <p:nvPr/>
            </p:nvSpPr>
            <p:spPr>
              <a:xfrm>
                <a:off x="4864100" y="5343526"/>
                <a:ext cx="2070100" cy="1301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b="0" i="1" smtClean="0">
                              <a:latin typeface="Cambria Math"/>
                            </a:rPr>
                            <m:t>𝐾</m:t>
                          </m:r>
                          <m:r>
                            <a:rPr lang="en-US" altLang="zh-CN" sz="2800" b="0" i="1" smtClea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800" b="0" i="1" smtClean="0">
                              <a:latin typeface="Cambria Math"/>
                            </a:rPr>
                            <m:t>𝐾</m:t>
                          </m:r>
                        </m:sup>
                        <m:e>
                          <m:r>
                            <a:rPr lang="zh-CN" altLang="en-US" sz="2800" i="1">
                              <a:latin typeface="Cambria Math"/>
                            </a:rPr>
                            <m:t>电压降</m:t>
                          </m:r>
                        </m:e>
                      </m:nary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54" name="TextBox 5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4100" y="5343526"/>
                <a:ext cx="2070100" cy="1301575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/>
              <p:cNvSpPr txBox="1"/>
              <p:nvPr/>
            </p:nvSpPr>
            <p:spPr>
              <a:xfrm>
                <a:off x="7048500" y="5307013"/>
                <a:ext cx="2348706" cy="1301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2800" b="0" i="1" smtClean="0">
                              <a:latin typeface="Cambria Math"/>
                            </a:rPr>
                            <m:t>𝐾</m:t>
                          </m:r>
                          <m:r>
                            <a:rPr lang="en-US" altLang="zh-CN" sz="2800" b="0" i="1" smtClea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2800" b="0" i="1" smtClean="0">
                              <a:latin typeface="Cambria Math"/>
                            </a:rPr>
                            <m:t>𝐾</m:t>
                          </m:r>
                        </m:sup>
                        <m:e>
                          <m:r>
                            <a:rPr lang="zh-CN" altLang="en-US" sz="2800" i="1">
                              <a:latin typeface="Cambria Math"/>
                            </a:rPr>
                            <m:t>电压升</m:t>
                          </m:r>
                        </m:e>
                      </m:nary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55" name="TextBox 5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48500" y="5307013"/>
                <a:ext cx="2348706" cy="130157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57" name="Text Box 22"/>
          <p:cNvSpPr txBox="1">
            <a:spLocks noChangeArrowheads="1"/>
          </p:cNvSpPr>
          <p:nvPr/>
        </p:nvSpPr>
        <p:spPr bwMode="auto">
          <a:xfrm>
            <a:off x="6724650" y="5614988"/>
            <a:ext cx="9048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ctr"/>
            <a:r>
              <a:rPr lang="en-US" altLang="zh-CN" sz="4000" b="1" dirty="0">
                <a:ea typeface="隶书" panose="02010509060101010101" charset="-122"/>
              </a:rPr>
              <a:t>=</a:t>
            </a:r>
            <a:endParaRPr lang="zh-CN" altLang="en-US" sz="4000" b="1" dirty="0"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98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98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9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119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3" dur="500"/>
                                        <p:tgtEl>
                                          <p:spTgt spid="119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8" dur="500"/>
                                        <p:tgtEl>
                                          <p:spTgt spid="119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198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19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19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2" grpId="0" autoUpdateAnimBg="0"/>
      <p:bldP spid="119830" grpId="0" autoUpdateAnimBg="0"/>
      <p:bldP spid="119836" grpId="0" autoUpdateAnimBg="0"/>
      <p:bldP spid="119851" grpId="0" animBg="1"/>
      <p:bldP spid="52" grpId="0" animBg="1"/>
      <p:bldP spid="53" grpId="0" animBg="1"/>
      <p:bldP spid="54" grpId="0" animBg="1"/>
      <p:bldP spid="55" grpId="0" animBg="1"/>
      <p:bldP spid="57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874" name="Rectangle 2"/>
          <p:cNvSpPr>
            <a:spLocks noGrp="1" noChangeArrowheads="1"/>
          </p:cNvSpPr>
          <p:nvPr>
            <p:ph type="title"/>
          </p:nvPr>
        </p:nvSpPr>
        <p:spPr>
          <a:xfrm>
            <a:off x="230188" y="0"/>
            <a:ext cx="1693862" cy="1143000"/>
          </a:xfrm>
        </p:spPr>
        <p:txBody>
          <a:bodyPr/>
          <a:lstStyle/>
          <a:p>
            <a:pPr algn="l"/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lang="en-US" altLang="zh-CN" sz="2800" b="1">
                <a:solidFill>
                  <a:schemeClr val="folHlink"/>
                </a:solidFill>
                <a:latin typeface="宋体" panose="02010600030101010101" pitchFamily="2" charset="-122"/>
              </a:rPr>
              <a:t>8:</a:t>
            </a:r>
          </a:p>
        </p:txBody>
      </p:sp>
      <p:sp>
        <p:nvSpPr>
          <p:cNvPr id="1359942" name="Text Box 70"/>
          <p:cNvSpPr txBox="1">
            <a:spLocks noChangeArrowheads="1"/>
          </p:cNvSpPr>
          <p:nvPr/>
        </p:nvSpPr>
        <p:spPr bwMode="auto">
          <a:xfrm>
            <a:off x="6459538" y="3363913"/>
            <a:ext cx="1943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400">
                <a:solidFill>
                  <a:srgbClr val="FFFF00"/>
                </a:solidFill>
                <a:ea typeface="宋体" panose="02010600030101010101" pitchFamily="2" charset="-122"/>
              </a:rPr>
              <a:t>+   U</a:t>
            </a:r>
            <a:r>
              <a:rPr lang="en-US" altLang="zh-CN" sz="2400" baseline="-25000">
                <a:solidFill>
                  <a:srgbClr val="FFFF00"/>
                </a:solidFill>
                <a:ea typeface="宋体" panose="02010600030101010101" pitchFamily="2" charset="-122"/>
              </a:rPr>
              <a:t>5</a:t>
            </a:r>
            <a:r>
              <a:rPr lang="en-US" altLang="zh-CN" sz="2400">
                <a:solidFill>
                  <a:srgbClr val="FFFF00"/>
                </a:solidFill>
                <a:ea typeface="宋体" panose="02010600030101010101" pitchFamily="2" charset="-122"/>
              </a:rPr>
              <a:t>   </a:t>
            </a:r>
            <a:r>
              <a:rPr lang="en-US" altLang="zh-CN" sz="2400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</a:p>
        </p:txBody>
      </p:sp>
      <p:grpSp>
        <p:nvGrpSpPr>
          <p:cNvPr id="1359954" name="Group 82"/>
          <p:cNvGrpSpPr/>
          <p:nvPr/>
        </p:nvGrpSpPr>
        <p:grpSpPr bwMode="auto">
          <a:xfrm>
            <a:off x="5046663" y="141288"/>
            <a:ext cx="4741862" cy="3668712"/>
            <a:chOff x="2563" y="1019"/>
            <a:chExt cx="2987" cy="2311"/>
          </a:xfrm>
        </p:grpSpPr>
        <p:grpSp>
          <p:nvGrpSpPr>
            <p:cNvPr id="1359935" name="Group 63"/>
            <p:cNvGrpSpPr/>
            <p:nvPr/>
          </p:nvGrpSpPr>
          <p:grpSpPr bwMode="auto">
            <a:xfrm>
              <a:off x="2932" y="1134"/>
              <a:ext cx="2108" cy="2131"/>
              <a:chOff x="220" y="1685"/>
              <a:chExt cx="2108" cy="2131"/>
            </a:xfrm>
          </p:grpSpPr>
          <p:grpSp>
            <p:nvGrpSpPr>
              <p:cNvPr id="1359920" name="Group 48"/>
              <p:cNvGrpSpPr/>
              <p:nvPr/>
            </p:nvGrpSpPr>
            <p:grpSpPr bwMode="auto">
              <a:xfrm>
                <a:off x="384" y="1872"/>
                <a:ext cx="1440" cy="1732"/>
                <a:chOff x="384" y="1872"/>
                <a:chExt cx="1440" cy="1732"/>
              </a:xfrm>
            </p:grpSpPr>
            <p:grpSp>
              <p:nvGrpSpPr>
                <p:cNvPr id="1359882" name="Group 10"/>
                <p:cNvGrpSpPr/>
                <p:nvPr/>
              </p:nvGrpSpPr>
              <p:grpSpPr bwMode="auto">
                <a:xfrm>
                  <a:off x="687" y="1872"/>
                  <a:ext cx="814" cy="211"/>
                  <a:chOff x="732" y="1872"/>
                  <a:chExt cx="936" cy="216"/>
                </a:xfrm>
              </p:grpSpPr>
              <p:grpSp>
                <p:nvGrpSpPr>
                  <p:cNvPr id="1359879" name="Group 7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59876" name="Rectangle 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877" name="Line 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878" name="Line 6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59880" name="Line 8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59889" name="Group 17"/>
                <p:cNvGrpSpPr/>
                <p:nvPr/>
              </p:nvGrpSpPr>
              <p:grpSpPr bwMode="auto">
                <a:xfrm rot="-3616281">
                  <a:off x="21" y="2269"/>
                  <a:ext cx="913" cy="188"/>
                  <a:chOff x="732" y="1872"/>
                  <a:chExt cx="936" cy="216"/>
                </a:xfrm>
              </p:grpSpPr>
              <p:grpSp>
                <p:nvGrpSpPr>
                  <p:cNvPr id="1359890" name="Group 18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59891" name="Rectangle 1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892" name="Line 20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893" name="Line 21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59894" name="Line 22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59895" name="Group 23"/>
                <p:cNvGrpSpPr/>
                <p:nvPr/>
              </p:nvGrpSpPr>
              <p:grpSpPr bwMode="auto">
                <a:xfrm rot="3253006">
                  <a:off x="40" y="3043"/>
                  <a:ext cx="913" cy="188"/>
                  <a:chOff x="732" y="1872"/>
                  <a:chExt cx="936" cy="216"/>
                </a:xfrm>
              </p:grpSpPr>
              <p:grpSp>
                <p:nvGrpSpPr>
                  <p:cNvPr id="1359896" name="Group 24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59897" name="Rectangle 2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898" name="Line 26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899" name="Line 27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59900" name="Line 28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59901" name="Group 29"/>
                <p:cNvGrpSpPr/>
                <p:nvPr/>
              </p:nvGrpSpPr>
              <p:grpSpPr bwMode="auto">
                <a:xfrm rot="-3572576">
                  <a:off x="1273" y="3011"/>
                  <a:ext cx="913" cy="188"/>
                  <a:chOff x="732" y="1872"/>
                  <a:chExt cx="936" cy="216"/>
                </a:xfrm>
              </p:grpSpPr>
              <p:grpSp>
                <p:nvGrpSpPr>
                  <p:cNvPr id="1359902" name="Group 30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59903" name="Rectangle 3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904" name="Line 32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905" name="Line 33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59906" name="Line 34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59907" name="Group 35"/>
                <p:cNvGrpSpPr/>
                <p:nvPr/>
              </p:nvGrpSpPr>
              <p:grpSpPr bwMode="auto">
                <a:xfrm rot="3420593">
                  <a:off x="1252" y="2246"/>
                  <a:ext cx="913" cy="188"/>
                  <a:chOff x="732" y="1872"/>
                  <a:chExt cx="936" cy="216"/>
                </a:xfrm>
              </p:grpSpPr>
              <p:grpSp>
                <p:nvGrpSpPr>
                  <p:cNvPr id="1359908" name="Group 36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59909" name="Rectangle 3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910" name="Line 3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911" name="Line 3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59912" name="Line 40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59913" name="Group 41"/>
                <p:cNvGrpSpPr/>
                <p:nvPr/>
              </p:nvGrpSpPr>
              <p:grpSpPr bwMode="auto">
                <a:xfrm>
                  <a:off x="739" y="3393"/>
                  <a:ext cx="814" cy="211"/>
                  <a:chOff x="732" y="1872"/>
                  <a:chExt cx="936" cy="216"/>
                </a:xfrm>
              </p:grpSpPr>
              <p:grpSp>
                <p:nvGrpSpPr>
                  <p:cNvPr id="1359914" name="Group 42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59915" name="Rectangle 4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916" name="Line 44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59917" name="Line 4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59918" name="Line 46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1359922" name="Oval 50"/>
              <p:cNvSpPr>
                <a:spLocks noChangeArrowheads="1"/>
              </p:cNvSpPr>
              <p:nvPr/>
            </p:nvSpPr>
            <p:spPr bwMode="auto">
              <a:xfrm>
                <a:off x="1461" y="3444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59926" name="Oval 54"/>
              <p:cNvSpPr>
                <a:spLocks noChangeArrowheads="1"/>
              </p:cNvSpPr>
              <p:nvPr/>
            </p:nvSpPr>
            <p:spPr bwMode="auto">
              <a:xfrm>
                <a:off x="220" y="2738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59927" name="Oval 55"/>
              <p:cNvSpPr>
                <a:spLocks noChangeArrowheads="1"/>
              </p:cNvSpPr>
              <p:nvPr/>
            </p:nvSpPr>
            <p:spPr bwMode="auto">
              <a:xfrm>
                <a:off x="687" y="3444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59929" name="Oval 57"/>
              <p:cNvSpPr>
                <a:spLocks noChangeArrowheads="1"/>
              </p:cNvSpPr>
              <p:nvPr/>
            </p:nvSpPr>
            <p:spPr bwMode="auto">
              <a:xfrm>
                <a:off x="1889" y="2668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59930" name="Oval 58"/>
              <p:cNvSpPr>
                <a:spLocks noChangeArrowheads="1"/>
              </p:cNvSpPr>
              <p:nvPr/>
            </p:nvSpPr>
            <p:spPr bwMode="auto">
              <a:xfrm>
                <a:off x="651" y="1944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59931" name="Oval 59"/>
              <p:cNvSpPr>
                <a:spLocks noChangeArrowheads="1"/>
              </p:cNvSpPr>
              <p:nvPr/>
            </p:nvSpPr>
            <p:spPr bwMode="auto">
              <a:xfrm>
                <a:off x="1445" y="1945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59932" name="Line 60"/>
              <p:cNvSpPr>
                <a:spLocks noChangeShapeType="1"/>
              </p:cNvSpPr>
              <p:nvPr/>
            </p:nvSpPr>
            <p:spPr bwMode="auto">
              <a:xfrm>
                <a:off x="1953" y="2699"/>
                <a:ext cx="375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59933" name="Line 61"/>
              <p:cNvSpPr>
                <a:spLocks noChangeShapeType="1"/>
              </p:cNvSpPr>
              <p:nvPr/>
            </p:nvSpPr>
            <p:spPr bwMode="auto">
              <a:xfrm rot="2862481">
                <a:off x="403" y="1872"/>
                <a:ext cx="375" cy="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59934" name="Line 62"/>
              <p:cNvSpPr>
                <a:spLocks noChangeShapeType="1"/>
              </p:cNvSpPr>
              <p:nvPr/>
            </p:nvSpPr>
            <p:spPr bwMode="auto">
              <a:xfrm rot="3278752">
                <a:off x="1418" y="3628"/>
                <a:ext cx="375" cy="1"/>
              </a:xfrm>
              <a:prstGeom prst="line">
                <a:avLst/>
              </a:prstGeom>
              <a:noFill/>
              <a:ln w="5715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359936" name="Text Box 64"/>
            <p:cNvSpPr txBox="1">
              <a:spLocks noChangeArrowheads="1"/>
            </p:cNvSpPr>
            <p:nvPr/>
          </p:nvSpPr>
          <p:spPr bwMode="auto">
            <a:xfrm>
              <a:off x="3387" y="1019"/>
              <a:ext cx="9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+   U</a:t>
              </a: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2</a:t>
              </a: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</a:t>
              </a:r>
              <a:r>
                <a:rPr lang="en-US" altLang="zh-CN" sz="24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1359937" name="Text Box 65"/>
            <p:cNvSpPr txBox="1">
              <a:spLocks noChangeArrowheads="1"/>
            </p:cNvSpPr>
            <p:nvPr/>
          </p:nvSpPr>
          <p:spPr bwMode="auto">
            <a:xfrm>
              <a:off x="3607" y="3042"/>
              <a:ext cx="122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</a:t>
              </a:r>
              <a:r>
                <a:rPr lang="en-US" altLang="zh-CN" sz="2400">
                  <a:solidFill>
                    <a:srgbClr val="FFFF00"/>
                  </a:solidFill>
                  <a:ea typeface="宋体" panose="02010600030101010101" pitchFamily="2" charset="-122"/>
                </a:rPr>
                <a:t>U</a:t>
              </a:r>
              <a:r>
                <a:rPr lang="en-US" altLang="zh-CN" sz="2400" baseline="-25000">
                  <a:solidFill>
                    <a:srgbClr val="FFFF00"/>
                  </a:solidFill>
                  <a:ea typeface="宋体" panose="02010600030101010101" pitchFamily="2" charset="-122"/>
                </a:rPr>
                <a:t>5</a:t>
              </a:r>
              <a:r>
                <a:rPr lang="en-US" altLang="zh-CN" sz="2400">
                  <a:solidFill>
                    <a:srgbClr val="FF0000"/>
                  </a:solidFill>
                  <a:ea typeface="宋体" panose="02010600030101010101" pitchFamily="2" charset="-122"/>
                </a:rPr>
                <a:t> </a:t>
              </a: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</a:t>
              </a:r>
              <a:endParaRPr lang="en-US" altLang="zh-CN" sz="240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359938" name="Text Box 66"/>
            <p:cNvSpPr txBox="1">
              <a:spLocks noChangeArrowheads="1"/>
            </p:cNvSpPr>
            <p:nvPr/>
          </p:nvSpPr>
          <p:spPr bwMode="auto">
            <a:xfrm>
              <a:off x="4324" y="1422"/>
              <a:ext cx="624" cy="6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+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U</a:t>
              </a: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3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         </a:t>
              </a:r>
              <a:r>
                <a:rPr lang="en-US" altLang="zh-CN" sz="2400" baseline="-250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endParaRPr lang="en-US" altLang="zh-CN" sz="240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359939" name="Text Box 67"/>
            <p:cNvSpPr txBox="1">
              <a:spLocks noChangeArrowheads="1"/>
            </p:cNvSpPr>
            <p:nvPr/>
          </p:nvSpPr>
          <p:spPr bwMode="auto">
            <a:xfrm>
              <a:off x="4337" y="2344"/>
              <a:ext cx="1213" cy="6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   +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U</a:t>
              </a: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4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  </a:t>
              </a:r>
              <a:r>
                <a:rPr lang="en-US" altLang="zh-CN" sz="2400" baseline="-250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  </a:t>
              </a:r>
              <a:endParaRPr lang="en-US" altLang="zh-CN" sz="240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359940" name="Text Box 68"/>
            <p:cNvSpPr txBox="1">
              <a:spLocks noChangeArrowheads="1"/>
            </p:cNvSpPr>
            <p:nvPr/>
          </p:nvSpPr>
          <p:spPr bwMode="auto">
            <a:xfrm>
              <a:off x="2563" y="1451"/>
              <a:ext cx="960" cy="6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      +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U</a:t>
              </a: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1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       </a:t>
              </a:r>
              <a:r>
                <a:rPr lang="en-US" altLang="zh-CN" sz="2400" baseline="-250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endParaRPr lang="en-US" altLang="zh-CN" sz="240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359941" name="Text Box 69"/>
            <p:cNvSpPr txBox="1">
              <a:spLocks noChangeArrowheads="1"/>
            </p:cNvSpPr>
            <p:nvPr/>
          </p:nvSpPr>
          <p:spPr bwMode="auto">
            <a:xfrm>
              <a:off x="2644" y="2377"/>
              <a:ext cx="867" cy="6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+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U</a:t>
              </a: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6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               </a:t>
              </a:r>
              <a:r>
                <a:rPr lang="en-US" altLang="zh-CN" sz="2400" baseline="-250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 </a:t>
              </a:r>
              <a:endParaRPr lang="en-US" altLang="zh-CN" sz="240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359948" name="Text Box 76"/>
            <p:cNvSpPr txBox="1">
              <a:spLocks noChangeArrowheads="1"/>
            </p:cNvSpPr>
            <p:nvPr/>
          </p:nvSpPr>
          <p:spPr bwMode="auto">
            <a:xfrm>
              <a:off x="3655" y="1290"/>
              <a:ext cx="3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b="1">
                  <a:solidFill>
                    <a:srgbClr val="FFFF00"/>
                  </a:solidFill>
                  <a:ea typeface="宋体" panose="02010600030101010101" pitchFamily="2" charset="-122"/>
                </a:rPr>
                <a:t>3V</a:t>
              </a:r>
            </a:p>
          </p:txBody>
        </p:sp>
        <p:sp>
          <p:nvSpPr>
            <p:cNvPr id="1359949" name="Text Box 77"/>
            <p:cNvSpPr txBox="1">
              <a:spLocks noChangeArrowheads="1"/>
            </p:cNvSpPr>
            <p:nvPr/>
          </p:nvSpPr>
          <p:spPr bwMode="auto">
            <a:xfrm>
              <a:off x="3037" y="2455"/>
              <a:ext cx="3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b="1">
                  <a:solidFill>
                    <a:srgbClr val="FFFF00"/>
                  </a:solidFill>
                  <a:ea typeface="宋体" panose="02010600030101010101" pitchFamily="2" charset="-122"/>
                </a:rPr>
                <a:t>2V</a:t>
              </a:r>
              <a:endParaRPr lang="en-US" altLang="zh-CN" b="1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359950" name="Text Box 78"/>
            <p:cNvSpPr txBox="1">
              <a:spLocks noChangeArrowheads="1"/>
            </p:cNvSpPr>
            <p:nvPr/>
          </p:nvSpPr>
          <p:spPr bwMode="auto">
            <a:xfrm>
              <a:off x="3044" y="1674"/>
              <a:ext cx="3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b="1">
                  <a:solidFill>
                    <a:srgbClr val="FFFF00"/>
                  </a:solidFill>
                  <a:ea typeface="宋体" panose="02010600030101010101" pitchFamily="2" charset="-122"/>
                </a:rPr>
                <a:t>2V</a:t>
              </a:r>
              <a:endParaRPr lang="en-US" altLang="zh-CN" b="1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359952" name="Text Box 80"/>
            <p:cNvSpPr txBox="1">
              <a:spLocks noChangeArrowheads="1"/>
            </p:cNvSpPr>
            <p:nvPr/>
          </p:nvSpPr>
          <p:spPr bwMode="auto">
            <a:xfrm>
              <a:off x="4233" y="2432"/>
              <a:ext cx="3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b="1">
                  <a:solidFill>
                    <a:srgbClr val="FFFF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b="1">
                  <a:solidFill>
                    <a:srgbClr val="FFFF00"/>
                  </a:solidFill>
                  <a:ea typeface="宋体" panose="02010600030101010101" pitchFamily="2" charset="-122"/>
                </a:rPr>
                <a:t>7V</a:t>
              </a:r>
              <a:endParaRPr lang="en-US" altLang="zh-CN" b="1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359953" name="Text Box 81"/>
            <p:cNvSpPr txBox="1">
              <a:spLocks noChangeArrowheads="1"/>
            </p:cNvSpPr>
            <p:nvPr/>
          </p:nvSpPr>
          <p:spPr bwMode="auto">
            <a:xfrm>
              <a:off x="4269" y="1652"/>
              <a:ext cx="3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b="1">
                  <a:solidFill>
                    <a:srgbClr val="FFFF00"/>
                  </a:solidFill>
                  <a:ea typeface="宋体" panose="02010600030101010101" pitchFamily="2" charset="-122"/>
                </a:rPr>
                <a:t>3V</a:t>
              </a:r>
            </a:p>
          </p:txBody>
        </p:sp>
      </p:grpSp>
      <p:sp>
        <p:nvSpPr>
          <p:cNvPr id="1359955" name="Text Box 83"/>
          <p:cNvSpPr txBox="1">
            <a:spLocks noChangeArrowheads="1"/>
          </p:cNvSpPr>
          <p:nvPr/>
        </p:nvSpPr>
        <p:spPr bwMode="auto">
          <a:xfrm>
            <a:off x="1658938" y="209550"/>
            <a:ext cx="265906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求</a:t>
            </a:r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latin typeface="楷体_GB2312" panose="02010609030101010101" pitchFamily="49" charset="-122"/>
                <a:ea typeface="楷体_GB2312" panose="02010609030101010101" pitchFamily="49" charset="-122"/>
              </a:rPr>
              <a:t>5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的值。</a:t>
            </a:r>
          </a:p>
        </p:txBody>
      </p:sp>
      <p:grpSp>
        <p:nvGrpSpPr>
          <p:cNvPr id="1359959" name="Group 87"/>
          <p:cNvGrpSpPr/>
          <p:nvPr/>
        </p:nvGrpSpPr>
        <p:grpSpPr bwMode="auto">
          <a:xfrm>
            <a:off x="6327775" y="1201738"/>
            <a:ext cx="1395413" cy="1316037"/>
            <a:chOff x="1053" y="1846"/>
            <a:chExt cx="1192" cy="829"/>
          </a:xfrm>
        </p:grpSpPr>
        <p:sp>
          <p:nvSpPr>
            <p:cNvPr id="1359956" name="Arc 84"/>
            <p:cNvSpPr/>
            <p:nvPr/>
          </p:nvSpPr>
          <p:spPr bwMode="auto">
            <a:xfrm>
              <a:off x="1053" y="1846"/>
              <a:ext cx="1192" cy="829"/>
            </a:xfrm>
            <a:custGeom>
              <a:avLst/>
              <a:gdLst>
                <a:gd name="G0" fmla="+- 20157 0 0"/>
                <a:gd name="G1" fmla="+- 21600 0 0"/>
                <a:gd name="G2" fmla="+- 21600 0 0"/>
                <a:gd name="T0" fmla="*/ 0 w 40622"/>
                <a:gd name="T1" fmla="*/ 13837 h 21600"/>
                <a:gd name="T2" fmla="*/ 40622 w 40622"/>
                <a:gd name="T3" fmla="*/ 14691 h 21600"/>
                <a:gd name="T4" fmla="*/ 20157 w 4062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622" h="21600" fill="none" extrusionOk="0">
                  <a:moveTo>
                    <a:pt x="0" y="13837"/>
                  </a:moveTo>
                  <a:cubicBezTo>
                    <a:pt x="3211" y="5500"/>
                    <a:pt x="11223" y="-1"/>
                    <a:pt x="20157" y="0"/>
                  </a:cubicBezTo>
                  <a:cubicBezTo>
                    <a:pt x="29423" y="0"/>
                    <a:pt x="37658" y="5910"/>
                    <a:pt x="40622" y="14690"/>
                  </a:cubicBezTo>
                </a:path>
                <a:path w="40622" h="21600" stroke="0" extrusionOk="0">
                  <a:moveTo>
                    <a:pt x="0" y="13837"/>
                  </a:moveTo>
                  <a:cubicBezTo>
                    <a:pt x="3211" y="5500"/>
                    <a:pt x="11223" y="-1"/>
                    <a:pt x="20157" y="0"/>
                  </a:cubicBezTo>
                  <a:cubicBezTo>
                    <a:pt x="29423" y="0"/>
                    <a:pt x="37658" y="5910"/>
                    <a:pt x="40622" y="14690"/>
                  </a:cubicBezTo>
                  <a:lnTo>
                    <a:pt x="20157" y="21600"/>
                  </a:lnTo>
                  <a:close/>
                </a:path>
              </a:pathLst>
            </a:custGeom>
            <a:noFill/>
            <a:ln w="38100">
              <a:solidFill>
                <a:srgbClr val="FF000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zh-CN" altLang="zh-CN" sz="2400">
                <a:solidFill>
                  <a:schemeClr val="fol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359958" name="Line 86"/>
            <p:cNvSpPr>
              <a:spLocks noChangeShapeType="1"/>
            </p:cNvSpPr>
            <p:nvPr/>
          </p:nvSpPr>
          <p:spPr bwMode="auto">
            <a:xfrm>
              <a:off x="2233" y="2387"/>
              <a:ext cx="0" cy="212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59960" name="Group 88"/>
          <p:cNvGrpSpPr/>
          <p:nvPr/>
        </p:nvGrpSpPr>
        <p:grpSpPr bwMode="auto">
          <a:xfrm>
            <a:off x="6337300" y="1201738"/>
            <a:ext cx="1395413" cy="1316037"/>
            <a:chOff x="1053" y="1846"/>
            <a:chExt cx="1192" cy="829"/>
          </a:xfrm>
        </p:grpSpPr>
        <p:sp>
          <p:nvSpPr>
            <p:cNvPr id="1359961" name="Arc 89"/>
            <p:cNvSpPr/>
            <p:nvPr/>
          </p:nvSpPr>
          <p:spPr bwMode="auto">
            <a:xfrm>
              <a:off x="1053" y="1846"/>
              <a:ext cx="1192" cy="829"/>
            </a:xfrm>
            <a:custGeom>
              <a:avLst/>
              <a:gdLst>
                <a:gd name="G0" fmla="+- 20157 0 0"/>
                <a:gd name="G1" fmla="+- 21600 0 0"/>
                <a:gd name="G2" fmla="+- 21600 0 0"/>
                <a:gd name="T0" fmla="*/ 0 w 40622"/>
                <a:gd name="T1" fmla="*/ 13837 h 21600"/>
                <a:gd name="T2" fmla="*/ 40622 w 40622"/>
                <a:gd name="T3" fmla="*/ 14691 h 21600"/>
                <a:gd name="T4" fmla="*/ 20157 w 4062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622" h="21600" fill="none" extrusionOk="0">
                  <a:moveTo>
                    <a:pt x="0" y="13837"/>
                  </a:moveTo>
                  <a:cubicBezTo>
                    <a:pt x="3211" y="5500"/>
                    <a:pt x="11223" y="-1"/>
                    <a:pt x="20157" y="0"/>
                  </a:cubicBezTo>
                  <a:cubicBezTo>
                    <a:pt x="29423" y="0"/>
                    <a:pt x="37658" y="5910"/>
                    <a:pt x="40622" y="14690"/>
                  </a:cubicBezTo>
                </a:path>
                <a:path w="40622" h="21600" stroke="0" extrusionOk="0">
                  <a:moveTo>
                    <a:pt x="0" y="13837"/>
                  </a:moveTo>
                  <a:cubicBezTo>
                    <a:pt x="3211" y="5500"/>
                    <a:pt x="11223" y="-1"/>
                    <a:pt x="20157" y="0"/>
                  </a:cubicBezTo>
                  <a:cubicBezTo>
                    <a:pt x="29423" y="0"/>
                    <a:pt x="37658" y="5910"/>
                    <a:pt x="40622" y="14690"/>
                  </a:cubicBezTo>
                  <a:lnTo>
                    <a:pt x="20157" y="21600"/>
                  </a:lnTo>
                  <a:close/>
                </a:path>
              </a:pathLst>
            </a:custGeom>
            <a:noFill/>
            <a:ln w="19050">
              <a:solidFill>
                <a:srgbClr val="FF000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zh-CN" altLang="zh-CN" sz="2400">
                <a:solidFill>
                  <a:schemeClr val="fol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359962" name="Line 90"/>
            <p:cNvSpPr>
              <a:spLocks noChangeShapeType="1"/>
            </p:cNvSpPr>
            <p:nvPr/>
          </p:nvSpPr>
          <p:spPr bwMode="auto">
            <a:xfrm>
              <a:off x="2233" y="2387"/>
              <a:ext cx="0" cy="212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359963" name="Text Box 91"/>
          <p:cNvSpPr txBox="1">
            <a:spLocks noChangeArrowheads="1"/>
          </p:cNvSpPr>
          <p:nvPr/>
        </p:nvSpPr>
        <p:spPr bwMode="auto">
          <a:xfrm>
            <a:off x="230188" y="971550"/>
            <a:ext cx="3733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zh-CN" altLang="en-US" sz="3200">
                <a:solidFill>
                  <a:schemeClr val="folHlink"/>
                </a:solidFill>
              </a:rPr>
              <a:t>解：</a:t>
            </a:r>
            <a:r>
              <a:rPr lang="zh-CN" altLang="en-US" sz="3200">
                <a:ea typeface="楷体_GB2312" panose="02010609030101010101" pitchFamily="49" charset="-122"/>
              </a:rPr>
              <a:t>先画绕行方向</a:t>
            </a:r>
          </a:p>
        </p:txBody>
      </p:sp>
      <p:grpSp>
        <p:nvGrpSpPr>
          <p:cNvPr id="1359964" name="Group 92"/>
          <p:cNvGrpSpPr/>
          <p:nvPr/>
        </p:nvGrpSpPr>
        <p:grpSpPr bwMode="auto">
          <a:xfrm rot="-3513445">
            <a:off x="5922169" y="1405731"/>
            <a:ext cx="1403350" cy="655638"/>
            <a:chOff x="5942" y="1392"/>
            <a:chExt cx="884" cy="413"/>
          </a:xfrm>
        </p:grpSpPr>
        <p:sp>
          <p:nvSpPr>
            <p:cNvPr id="1359965" name="Line 93"/>
            <p:cNvSpPr>
              <a:spLocks noChangeShapeType="1"/>
            </p:cNvSpPr>
            <p:nvPr/>
          </p:nvSpPr>
          <p:spPr bwMode="auto">
            <a:xfrm>
              <a:off x="6048" y="1392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9966" name="Text Box 94"/>
            <p:cNvSpPr txBox="1">
              <a:spLocks noChangeArrowheads="1"/>
            </p:cNvSpPr>
            <p:nvPr/>
          </p:nvSpPr>
          <p:spPr bwMode="auto">
            <a:xfrm>
              <a:off x="5942" y="1440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电压升</a:t>
              </a:r>
            </a:p>
          </p:txBody>
        </p:sp>
      </p:grpSp>
      <p:grpSp>
        <p:nvGrpSpPr>
          <p:cNvPr id="1359967" name="Group 95"/>
          <p:cNvGrpSpPr/>
          <p:nvPr/>
        </p:nvGrpSpPr>
        <p:grpSpPr bwMode="auto">
          <a:xfrm rot="3393107">
            <a:off x="6855619" y="1527969"/>
            <a:ext cx="1403350" cy="655638"/>
            <a:chOff x="6048" y="2352"/>
            <a:chExt cx="884" cy="413"/>
          </a:xfrm>
        </p:grpSpPr>
        <p:sp>
          <p:nvSpPr>
            <p:cNvPr id="1359968" name="Line 96"/>
            <p:cNvSpPr>
              <a:spLocks noChangeShapeType="1"/>
            </p:cNvSpPr>
            <p:nvPr/>
          </p:nvSpPr>
          <p:spPr bwMode="auto">
            <a:xfrm>
              <a:off x="6154" y="2352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9969" name="Text Box 97"/>
            <p:cNvSpPr txBox="1">
              <a:spLocks noChangeArrowheads="1"/>
            </p:cNvSpPr>
            <p:nvPr/>
          </p:nvSpPr>
          <p:spPr bwMode="auto">
            <a:xfrm>
              <a:off x="6048" y="2400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电压降</a:t>
              </a:r>
            </a:p>
          </p:txBody>
        </p:sp>
      </p:grpSp>
      <p:grpSp>
        <p:nvGrpSpPr>
          <p:cNvPr id="1359970" name="Group 98"/>
          <p:cNvGrpSpPr/>
          <p:nvPr/>
        </p:nvGrpSpPr>
        <p:grpSpPr bwMode="auto">
          <a:xfrm rot="7050442">
            <a:off x="6703219" y="2075656"/>
            <a:ext cx="1403350" cy="655638"/>
            <a:chOff x="6048" y="2352"/>
            <a:chExt cx="884" cy="413"/>
          </a:xfrm>
        </p:grpSpPr>
        <p:sp>
          <p:nvSpPr>
            <p:cNvPr id="1359971" name="Line 99"/>
            <p:cNvSpPr>
              <a:spLocks noChangeShapeType="1"/>
            </p:cNvSpPr>
            <p:nvPr/>
          </p:nvSpPr>
          <p:spPr bwMode="auto">
            <a:xfrm>
              <a:off x="6154" y="2352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9972" name="Text Box 100"/>
            <p:cNvSpPr txBox="1">
              <a:spLocks noChangeArrowheads="1"/>
            </p:cNvSpPr>
            <p:nvPr/>
          </p:nvSpPr>
          <p:spPr bwMode="auto">
            <a:xfrm>
              <a:off x="6048" y="2400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电压降</a:t>
              </a:r>
            </a:p>
          </p:txBody>
        </p:sp>
      </p:grpSp>
      <p:grpSp>
        <p:nvGrpSpPr>
          <p:cNvPr id="1359976" name="Group 104"/>
          <p:cNvGrpSpPr/>
          <p:nvPr/>
        </p:nvGrpSpPr>
        <p:grpSpPr bwMode="auto">
          <a:xfrm>
            <a:off x="6456363" y="1063625"/>
            <a:ext cx="1403350" cy="655638"/>
            <a:chOff x="5942" y="1392"/>
            <a:chExt cx="884" cy="413"/>
          </a:xfrm>
        </p:grpSpPr>
        <p:sp>
          <p:nvSpPr>
            <p:cNvPr id="1359977" name="Line 105"/>
            <p:cNvSpPr>
              <a:spLocks noChangeShapeType="1"/>
            </p:cNvSpPr>
            <p:nvPr/>
          </p:nvSpPr>
          <p:spPr bwMode="auto">
            <a:xfrm>
              <a:off x="6048" y="1392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9978" name="Text Box 106"/>
            <p:cNvSpPr txBox="1">
              <a:spLocks noChangeArrowheads="1"/>
            </p:cNvSpPr>
            <p:nvPr/>
          </p:nvSpPr>
          <p:spPr bwMode="auto">
            <a:xfrm>
              <a:off x="5942" y="1440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电压降</a:t>
              </a:r>
            </a:p>
          </p:txBody>
        </p:sp>
      </p:grpSp>
      <p:grpSp>
        <p:nvGrpSpPr>
          <p:cNvPr id="1359985" name="Group 113"/>
          <p:cNvGrpSpPr/>
          <p:nvPr/>
        </p:nvGrpSpPr>
        <p:grpSpPr bwMode="auto">
          <a:xfrm>
            <a:off x="6378575" y="2278063"/>
            <a:ext cx="1403350" cy="620712"/>
            <a:chOff x="1500" y="1729"/>
            <a:chExt cx="884" cy="391"/>
          </a:xfrm>
        </p:grpSpPr>
        <p:sp>
          <p:nvSpPr>
            <p:cNvPr id="1359983" name="Line 111"/>
            <p:cNvSpPr>
              <a:spLocks noChangeShapeType="1"/>
            </p:cNvSpPr>
            <p:nvPr/>
          </p:nvSpPr>
          <p:spPr bwMode="auto">
            <a:xfrm rot="-10764191">
              <a:off x="1654" y="2119"/>
              <a:ext cx="576" cy="1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9984" name="Text Box 112"/>
            <p:cNvSpPr txBox="1">
              <a:spLocks noChangeArrowheads="1"/>
            </p:cNvSpPr>
            <p:nvPr/>
          </p:nvSpPr>
          <p:spPr bwMode="auto">
            <a:xfrm>
              <a:off x="1500" y="1729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电压升</a:t>
              </a:r>
            </a:p>
          </p:txBody>
        </p:sp>
      </p:grpSp>
      <p:grpSp>
        <p:nvGrpSpPr>
          <p:cNvPr id="1359986" name="Group 114"/>
          <p:cNvGrpSpPr/>
          <p:nvPr/>
        </p:nvGrpSpPr>
        <p:grpSpPr bwMode="auto">
          <a:xfrm rot="-18386949">
            <a:off x="5887244" y="1956594"/>
            <a:ext cx="1403350" cy="620712"/>
            <a:chOff x="1500" y="1729"/>
            <a:chExt cx="884" cy="391"/>
          </a:xfrm>
        </p:grpSpPr>
        <p:sp>
          <p:nvSpPr>
            <p:cNvPr id="1359987" name="Line 115"/>
            <p:cNvSpPr>
              <a:spLocks noChangeShapeType="1"/>
            </p:cNvSpPr>
            <p:nvPr/>
          </p:nvSpPr>
          <p:spPr bwMode="auto">
            <a:xfrm rot="-10764191">
              <a:off x="1654" y="2119"/>
              <a:ext cx="576" cy="1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9988" name="Text Box 116"/>
            <p:cNvSpPr txBox="1">
              <a:spLocks noChangeArrowheads="1"/>
            </p:cNvSpPr>
            <p:nvPr/>
          </p:nvSpPr>
          <p:spPr bwMode="auto">
            <a:xfrm>
              <a:off x="1500" y="1729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电压升</a:t>
              </a:r>
            </a:p>
          </p:txBody>
        </p:sp>
      </p:grpSp>
      <p:sp>
        <p:nvSpPr>
          <p:cNvPr id="1359989" name="Text Box 117"/>
          <p:cNvSpPr txBox="1">
            <a:spLocks noChangeArrowheads="1"/>
          </p:cNvSpPr>
          <p:nvPr/>
        </p:nvSpPr>
        <p:spPr bwMode="auto">
          <a:xfrm>
            <a:off x="77788" y="2505075"/>
            <a:ext cx="1219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-U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1</a:t>
            </a:r>
            <a:endParaRPr lang="en-US" altLang="zh-CN" sz="4000">
              <a:ea typeface="楷体_GB2312" panose="02010609030101010101" pitchFamily="49" charset="-122"/>
            </a:endParaRPr>
          </a:p>
        </p:txBody>
      </p:sp>
      <p:sp>
        <p:nvSpPr>
          <p:cNvPr id="1359990" name="Text Box 118"/>
          <p:cNvSpPr txBox="1">
            <a:spLocks noChangeArrowheads="1"/>
          </p:cNvSpPr>
          <p:nvPr/>
        </p:nvSpPr>
        <p:spPr bwMode="auto">
          <a:xfrm>
            <a:off x="457200" y="2505075"/>
            <a:ext cx="1828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2</a:t>
            </a:r>
            <a:endParaRPr lang="en-US" altLang="zh-CN" sz="3200" b="1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359991" name="Text Box 119"/>
          <p:cNvSpPr txBox="1">
            <a:spLocks noChangeArrowheads="1"/>
          </p:cNvSpPr>
          <p:nvPr/>
        </p:nvSpPr>
        <p:spPr bwMode="auto">
          <a:xfrm>
            <a:off x="3697288" y="2505075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-U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6</a:t>
            </a:r>
            <a:endParaRPr lang="en-US" altLang="zh-CN" sz="400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359992" name="Text Box 120"/>
          <p:cNvSpPr txBox="1">
            <a:spLocks noChangeArrowheads="1"/>
          </p:cNvSpPr>
          <p:nvPr/>
        </p:nvSpPr>
        <p:spPr bwMode="auto">
          <a:xfrm>
            <a:off x="2897188" y="2505075"/>
            <a:ext cx="1524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-U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5</a:t>
            </a:r>
            <a:endParaRPr lang="en-US" altLang="zh-CN" sz="400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359993" name="Text Box 121"/>
          <p:cNvSpPr txBox="1">
            <a:spLocks noChangeArrowheads="1"/>
          </p:cNvSpPr>
          <p:nvPr/>
        </p:nvSpPr>
        <p:spPr bwMode="auto">
          <a:xfrm>
            <a:off x="2286000" y="2505075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4</a:t>
            </a:r>
            <a:endParaRPr lang="en-US" altLang="zh-CN" sz="400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359994" name="Text Box 122"/>
          <p:cNvSpPr txBox="1">
            <a:spLocks noChangeArrowheads="1"/>
          </p:cNvSpPr>
          <p:nvPr/>
        </p:nvSpPr>
        <p:spPr bwMode="auto">
          <a:xfrm>
            <a:off x="1504950" y="2505075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3</a:t>
            </a:r>
            <a:endParaRPr lang="en-US" altLang="zh-CN" sz="400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359995" name="Text Box 123"/>
          <p:cNvSpPr txBox="1">
            <a:spLocks noChangeArrowheads="1"/>
          </p:cNvSpPr>
          <p:nvPr/>
        </p:nvSpPr>
        <p:spPr bwMode="auto">
          <a:xfrm>
            <a:off x="4279900" y="2505075"/>
            <a:ext cx="1371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= 0</a:t>
            </a:r>
          </a:p>
        </p:txBody>
      </p:sp>
      <p:sp>
        <p:nvSpPr>
          <p:cNvPr id="1359996" name="Text Box 124"/>
          <p:cNvSpPr txBox="1">
            <a:spLocks noChangeArrowheads="1"/>
          </p:cNvSpPr>
          <p:nvPr/>
        </p:nvSpPr>
        <p:spPr bwMode="auto">
          <a:xfrm>
            <a:off x="1017588" y="1701800"/>
            <a:ext cx="2286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根据</a:t>
            </a:r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KVL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：</a:t>
            </a:r>
            <a:endParaRPr lang="zh-CN" altLang="en-US" sz="3200">
              <a:ea typeface="楷体_GB2312" panose="02010609030101010101" pitchFamily="49" charset="-122"/>
            </a:endParaRPr>
          </a:p>
        </p:txBody>
      </p:sp>
      <p:sp>
        <p:nvSpPr>
          <p:cNvPr id="1360009" name="Text Box 137"/>
          <p:cNvSpPr txBox="1">
            <a:spLocks noChangeArrowheads="1"/>
          </p:cNvSpPr>
          <p:nvPr/>
        </p:nvSpPr>
        <p:spPr bwMode="auto">
          <a:xfrm>
            <a:off x="1481138" y="5792788"/>
            <a:ext cx="19050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zh-CN" altLang="en-US" sz="3600">
                <a:solidFill>
                  <a:srgbClr val="FFFF00"/>
                </a:solidFill>
                <a:ea typeface="楷体_GB2312" panose="02010609030101010101" pitchFamily="49" charset="-122"/>
              </a:rPr>
              <a:t>电压降</a:t>
            </a:r>
            <a:endParaRPr lang="zh-CN" altLang="en-US" sz="4000">
              <a:solidFill>
                <a:srgbClr val="FFFF00"/>
              </a:solidFill>
              <a:ea typeface="楷体_GB2312" panose="02010609030101010101" pitchFamily="49" charset="-122"/>
            </a:endParaRPr>
          </a:p>
        </p:txBody>
      </p:sp>
      <p:sp>
        <p:nvSpPr>
          <p:cNvPr id="1360010" name="Text Box 138"/>
          <p:cNvSpPr txBox="1">
            <a:spLocks noChangeArrowheads="1"/>
          </p:cNvSpPr>
          <p:nvPr/>
        </p:nvSpPr>
        <p:spPr bwMode="auto">
          <a:xfrm>
            <a:off x="4005263" y="5776913"/>
            <a:ext cx="17526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zh-CN" altLang="en-US" sz="3600">
                <a:solidFill>
                  <a:srgbClr val="FFFF00"/>
                </a:solidFill>
                <a:ea typeface="楷体_GB2312" panose="02010609030101010101" pitchFamily="49" charset="-122"/>
              </a:rPr>
              <a:t>电压升</a:t>
            </a:r>
          </a:p>
        </p:txBody>
      </p:sp>
      <p:sp>
        <p:nvSpPr>
          <p:cNvPr id="1360011" name="Text Box 139"/>
          <p:cNvSpPr txBox="1">
            <a:spLocks noChangeArrowheads="1"/>
          </p:cNvSpPr>
          <p:nvPr/>
        </p:nvSpPr>
        <p:spPr bwMode="auto">
          <a:xfrm>
            <a:off x="357188" y="5175250"/>
            <a:ext cx="12954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zh-CN" altLang="en-US" sz="3600">
                <a:ea typeface="楷体_GB2312" panose="02010609030101010101" pitchFamily="49" charset="-122"/>
              </a:rPr>
              <a:t>或：</a:t>
            </a:r>
            <a:endParaRPr lang="zh-CN" altLang="en-US" sz="4000">
              <a:ea typeface="楷体_GB2312" panose="02010609030101010101" pitchFamily="49" charset="-122"/>
            </a:endParaRPr>
          </a:p>
        </p:txBody>
      </p:sp>
      <p:sp>
        <p:nvSpPr>
          <p:cNvPr id="1360012" name="Line 140"/>
          <p:cNvSpPr>
            <a:spLocks noChangeShapeType="1"/>
          </p:cNvSpPr>
          <p:nvPr/>
        </p:nvSpPr>
        <p:spPr bwMode="auto">
          <a:xfrm>
            <a:off x="1481138" y="5792788"/>
            <a:ext cx="1925637" cy="0"/>
          </a:xfrm>
          <a:prstGeom prst="line">
            <a:avLst/>
          </a:prstGeom>
          <a:noFill/>
          <a:ln w="38100">
            <a:solidFill>
              <a:srgbClr val="F4002E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60013" name="Line 141"/>
          <p:cNvSpPr>
            <a:spLocks noChangeShapeType="1"/>
          </p:cNvSpPr>
          <p:nvPr/>
        </p:nvSpPr>
        <p:spPr bwMode="auto">
          <a:xfrm>
            <a:off x="4016375" y="5792788"/>
            <a:ext cx="1695450" cy="0"/>
          </a:xfrm>
          <a:prstGeom prst="line">
            <a:avLst/>
          </a:prstGeom>
          <a:noFill/>
          <a:ln w="38100">
            <a:solidFill>
              <a:srgbClr val="F4002E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60014" name="Text Box 142"/>
          <p:cNvSpPr txBox="1">
            <a:spLocks noChangeArrowheads="1"/>
          </p:cNvSpPr>
          <p:nvPr/>
        </p:nvSpPr>
        <p:spPr bwMode="auto">
          <a:xfrm>
            <a:off x="1376363" y="5175250"/>
            <a:ext cx="70643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2</a:t>
            </a:r>
            <a:endParaRPr lang="en-US" altLang="zh-CN" sz="3200" b="1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360015" name="Text Box 143"/>
          <p:cNvSpPr txBox="1">
            <a:spLocks noChangeArrowheads="1"/>
          </p:cNvSpPr>
          <p:nvPr/>
        </p:nvSpPr>
        <p:spPr bwMode="auto">
          <a:xfrm>
            <a:off x="1692275" y="5175250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3</a:t>
            </a:r>
            <a:endParaRPr lang="en-US" altLang="zh-CN" sz="400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360016" name="Text Box 144"/>
          <p:cNvSpPr txBox="1">
            <a:spLocks noChangeArrowheads="1"/>
          </p:cNvSpPr>
          <p:nvPr/>
        </p:nvSpPr>
        <p:spPr bwMode="auto">
          <a:xfrm>
            <a:off x="2435225" y="5175250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4</a:t>
            </a:r>
            <a:endParaRPr lang="en-US" altLang="zh-CN" sz="400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360017" name="Text Box 145"/>
          <p:cNvSpPr txBox="1">
            <a:spLocks noChangeArrowheads="1"/>
          </p:cNvSpPr>
          <p:nvPr/>
        </p:nvSpPr>
        <p:spPr bwMode="auto">
          <a:xfrm>
            <a:off x="4829175" y="5175250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6</a:t>
            </a:r>
            <a:endParaRPr lang="en-US" altLang="zh-CN" sz="400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360018" name="Text Box 146"/>
          <p:cNvSpPr txBox="1">
            <a:spLocks noChangeArrowheads="1"/>
          </p:cNvSpPr>
          <p:nvPr/>
        </p:nvSpPr>
        <p:spPr bwMode="auto">
          <a:xfrm>
            <a:off x="4005263" y="5175250"/>
            <a:ext cx="1524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5</a:t>
            </a:r>
            <a:endParaRPr lang="en-US" altLang="zh-CN" sz="400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360019" name="Text Box 147"/>
          <p:cNvSpPr txBox="1">
            <a:spLocks noChangeArrowheads="1"/>
          </p:cNvSpPr>
          <p:nvPr/>
        </p:nvSpPr>
        <p:spPr bwMode="auto">
          <a:xfrm>
            <a:off x="3292475" y="5175250"/>
            <a:ext cx="1219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=  U</a:t>
            </a:r>
            <a:r>
              <a:rPr lang="en-US" altLang="zh-CN" sz="3200" b="1" baseline="-25000">
                <a:solidFill>
                  <a:schemeClr val="folHlink"/>
                </a:solidFill>
                <a:ea typeface="楷体_GB2312" panose="02010609030101010101" pitchFamily="49" charset="-122"/>
              </a:rPr>
              <a:t>1</a:t>
            </a:r>
            <a:endParaRPr lang="en-US" altLang="zh-CN" sz="4000">
              <a:ea typeface="楷体_GB2312" panose="02010609030101010101" pitchFamily="49" charset="-122"/>
            </a:endParaRPr>
          </a:p>
        </p:txBody>
      </p:sp>
      <p:sp>
        <p:nvSpPr>
          <p:cNvPr id="1360020" name="Text Box 148"/>
          <p:cNvSpPr txBox="1">
            <a:spLocks noChangeArrowheads="1"/>
          </p:cNvSpPr>
          <p:nvPr/>
        </p:nvSpPr>
        <p:spPr bwMode="auto">
          <a:xfrm>
            <a:off x="357188" y="3821113"/>
            <a:ext cx="13525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2800" b="1">
                <a:ea typeface="宋体" panose="02010600030101010101" pitchFamily="2" charset="-122"/>
              </a:rPr>
              <a:t>（</a:t>
            </a:r>
            <a:r>
              <a:rPr lang="en-US" altLang="zh-CN" sz="2800" b="1">
                <a:ea typeface="宋体" panose="02010600030101010101" pitchFamily="2" charset="-122"/>
              </a:rPr>
              <a:t>2</a:t>
            </a:r>
            <a:r>
              <a:rPr lang="zh-CN" altLang="en-US" sz="2800" b="1">
                <a:ea typeface="宋体" panose="02010600030101010101" pitchFamily="2" charset="-122"/>
              </a:rPr>
              <a:t>）</a:t>
            </a:r>
          </a:p>
        </p:txBody>
      </p:sp>
      <p:sp>
        <p:nvSpPr>
          <p:cNvPr id="1360021" name="Text Box 149"/>
          <p:cNvSpPr txBox="1">
            <a:spLocks noChangeArrowheads="1"/>
          </p:cNvSpPr>
          <p:nvPr/>
        </p:nvSpPr>
        <p:spPr bwMode="auto">
          <a:xfrm>
            <a:off x="1393825" y="3821113"/>
            <a:ext cx="15430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ea typeface="宋体" panose="02010600030101010101" pitchFamily="2" charset="-122"/>
              </a:rPr>
              <a:t>+</a:t>
            </a:r>
            <a:r>
              <a:rPr lang="zh-CN" altLang="en-US" sz="2800" b="1">
                <a:ea typeface="宋体" panose="02010600030101010101" pitchFamily="2" charset="-122"/>
              </a:rPr>
              <a:t>（</a:t>
            </a:r>
            <a:r>
              <a:rPr lang="en-US" altLang="zh-CN" sz="2800" b="1">
                <a:ea typeface="宋体" panose="02010600030101010101" pitchFamily="2" charset="-122"/>
              </a:rPr>
              <a:t>3</a:t>
            </a:r>
            <a:r>
              <a:rPr lang="zh-CN" altLang="en-US" sz="2800" b="1">
                <a:ea typeface="宋体" panose="02010600030101010101" pitchFamily="2" charset="-122"/>
              </a:rPr>
              <a:t>）</a:t>
            </a:r>
          </a:p>
        </p:txBody>
      </p:sp>
      <p:sp>
        <p:nvSpPr>
          <p:cNvPr id="1360022" name="Text Box 150"/>
          <p:cNvSpPr txBox="1">
            <a:spLocks noChangeArrowheads="1"/>
          </p:cNvSpPr>
          <p:nvPr/>
        </p:nvSpPr>
        <p:spPr bwMode="auto">
          <a:xfrm>
            <a:off x="2478088" y="3821113"/>
            <a:ext cx="13350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ea typeface="宋体" panose="02010600030101010101" pitchFamily="2" charset="-122"/>
              </a:rPr>
              <a:t>+</a:t>
            </a:r>
            <a:r>
              <a:rPr lang="zh-CN" altLang="en-US" sz="2800" b="1">
                <a:ea typeface="宋体" panose="02010600030101010101" pitchFamily="2" charset="-122"/>
              </a:rPr>
              <a:t>（</a:t>
            </a:r>
            <a:r>
              <a:rPr lang="en-US" altLang="zh-CN" sz="2800" b="1">
                <a:ea typeface="宋体" panose="02010600030101010101" pitchFamily="2" charset="-122"/>
              </a:rPr>
              <a:t>3</a:t>
            </a:r>
            <a:r>
              <a:rPr lang="zh-CN" altLang="en-US" sz="2800" b="1">
                <a:ea typeface="宋体" panose="02010600030101010101" pitchFamily="2" charset="-122"/>
              </a:rPr>
              <a:t>）</a:t>
            </a:r>
          </a:p>
        </p:txBody>
      </p:sp>
      <p:sp>
        <p:nvSpPr>
          <p:cNvPr id="1360023" name="Text Box 151"/>
          <p:cNvSpPr txBox="1">
            <a:spLocks noChangeArrowheads="1"/>
          </p:cNvSpPr>
          <p:nvPr/>
        </p:nvSpPr>
        <p:spPr bwMode="auto">
          <a:xfrm>
            <a:off x="3543300" y="3821113"/>
            <a:ext cx="174148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ea typeface="宋体" panose="02010600030101010101" pitchFamily="2" charset="-122"/>
              </a:rPr>
              <a:t>+</a:t>
            </a:r>
            <a:r>
              <a:rPr lang="zh-CN" altLang="en-US" sz="2800" b="1">
                <a:ea typeface="宋体" panose="02010600030101010101" pitchFamily="2" charset="-122"/>
              </a:rPr>
              <a:t>（</a:t>
            </a:r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800" b="1">
                <a:ea typeface="宋体" panose="02010600030101010101" pitchFamily="2" charset="-122"/>
              </a:rPr>
              <a:t>7</a:t>
            </a:r>
            <a:r>
              <a:rPr lang="zh-CN" altLang="en-US" sz="2800" b="1">
                <a:ea typeface="宋体" panose="02010600030101010101" pitchFamily="2" charset="-122"/>
              </a:rPr>
              <a:t>）</a:t>
            </a:r>
          </a:p>
        </p:txBody>
      </p:sp>
      <p:sp>
        <p:nvSpPr>
          <p:cNvPr id="1360024" name="Text Box 152"/>
          <p:cNvSpPr txBox="1">
            <a:spLocks noChangeArrowheads="1"/>
          </p:cNvSpPr>
          <p:nvPr/>
        </p:nvSpPr>
        <p:spPr bwMode="auto">
          <a:xfrm>
            <a:off x="4779963" y="3821113"/>
            <a:ext cx="133826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en-US" altLang="zh-CN" sz="2800" b="1">
                <a:ea typeface="宋体" panose="02010600030101010101" pitchFamily="2" charset="-122"/>
              </a:rPr>
              <a:t>U</a:t>
            </a:r>
            <a:r>
              <a:rPr lang="en-US" altLang="zh-CN" sz="2800" b="1" baseline="-25000">
                <a:ea typeface="宋体" panose="02010600030101010101" pitchFamily="2" charset="-122"/>
              </a:rPr>
              <a:t>5</a:t>
            </a:r>
            <a:endParaRPr lang="en-US" altLang="zh-CN" sz="2800" b="1">
              <a:ea typeface="宋体" panose="02010600030101010101" pitchFamily="2" charset="-122"/>
            </a:endParaRPr>
          </a:p>
        </p:txBody>
      </p:sp>
      <p:sp>
        <p:nvSpPr>
          <p:cNvPr id="1360025" name="Text Box 153"/>
          <p:cNvSpPr txBox="1">
            <a:spLocks noChangeArrowheads="1"/>
          </p:cNvSpPr>
          <p:nvPr/>
        </p:nvSpPr>
        <p:spPr bwMode="auto">
          <a:xfrm>
            <a:off x="5583238" y="3821113"/>
            <a:ext cx="16144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2800" b="1">
                <a:ea typeface="宋体" panose="02010600030101010101" pitchFamily="2" charset="-122"/>
              </a:rPr>
              <a:t>（</a:t>
            </a:r>
            <a:r>
              <a:rPr lang="en-US" altLang="zh-CN" sz="2800" b="1">
                <a:ea typeface="宋体" panose="02010600030101010101" pitchFamily="2" charset="-122"/>
              </a:rPr>
              <a:t>2</a:t>
            </a:r>
            <a:r>
              <a:rPr lang="zh-CN" altLang="en-US" sz="2800" b="1">
                <a:ea typeface="宋体" panose="02010600030101010101" pitchFamily="2" charset="-122"/>
              </a:rPr>
              <a:t>）</a:t>
            </a:r>
          </a:p>
        </p:txBody>
      </p:sp>
      <p:sp>
        <p:nvSpPr>
          <p:cNvPr id="1360026" name="Text Box 154"/>
          <p:cNvSpPr txBox="1">
            <a:spLocks noChangeArrowheads="1"/>
          </p:cNvSpPr>
          <p:nvPr/>
        </p:nvSpPr>
        <p:spPr bwMode="auto">
          <a:xfrm>
            <a:off x="6661150" y="3821113"/>
            <a:ext cx="113188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ea typeface="宋体" panose="02010600030101010101" pitchFamily="2" charset="-122"/>
              </a:rPr>
              <a:t>= 0</a:t>
            </a:r>
          </a:p>
        </p:txBody>
      </p:sp>
      <p:sp>
        <p:nvSpPr>
          <p:cNvPr id="1360027" name="Text Box 155"/>
          <p:cNvSpPr txBox="1">
            <a:spLocks noChangeArrowheads="1"/>
          </p:cNvSpPr>
          <p:nvPr/>
        </p:nvSpPr>
        <p:spPr bwMode="auto">
          <a:xfrm>
            <a:off x="2262188" y="4506913"/>
            <a:ext cx="27701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ea typeface="宋体" panose="02010600030101010101" pitchFamily="2" charset="-122"/>
              </a:rPr>
              <a:t>∴U</a:t>
            </a:r>
            <a:r>
              <a:rPr lang="en-US" altLang="zh-CN" sz="2800" b="1" baseline="-25000">
                <a:ea typeface="宋体" panose="02010600030101010101" pitchFamily="2" charset="-122"/>
              </a:rPr>
              <a:t>5 </a:t>
            </a:r>
            <a:r>
              <a:rPr lang="en-US" altLang="zh-CN" sz="2800" b="1">
                <a:ea typeface="宋体" panose="02010600030101010101" pitchFamily="2" charset="-122"/>
              </a:rPr>
              <a:t>= </a:t>
            </a:r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en-US" altLang="zh-CN" sz="2800" b="1">
                <a:ea typeface="宋体" panose="02010600030101010101" pitchFamily="2" charset="-122"/>
              </a:rPr>
              <a:t>5V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598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598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1359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59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599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599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59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500"/>
                                        <p:tgtEl>
                                          <p:spTgt spid="135995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59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9" dur="500"/>
                                        <p:tgtEl>
                                          <p:spTgt spid="1359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359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35996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59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359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35997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59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359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35996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59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359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35997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59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359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135998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59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359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8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94" dur="500"/>
                                        <p:tgtEl>
                                          <p:spTgt spid="135998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59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359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359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1360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360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1360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360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1360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1360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1360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1360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1360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1360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1360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1360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1360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1360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500"/>
                                        <p:tgtEl>
                                          <p:spTgt spid="1360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1360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360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0"/>
                                        <p:tgtEl>
                                          <p:spTgt spid="1360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1360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9874" grpId="0" autoUpdateAnimBg="0"/>
      <p:bldP spid="1359942" grpId="0" autoUpdateAnimBg="0"/>
      <p:bldP spid="1359955" grpId="0" autoUpdateAnimBg="0"/>
      <p:bldP spid="1359963" grpId="0" autoUpdateAnimBg="0"/>
      <p:bldP spid="1359989" grpId="0" autoUpdateAnimBg="0"/>
      <p:bldP spid="1359990" grpId="0" autoUpdateAnimBg="0"/>
      <p:bldP spid="1359991" grpId="0" autoUpdateAnimBg="0"/>
      <p:bldP spid="1359992" grpId="0" autoUpdateAnimBg="0"/>
      <p:bldP spid="1359993" grpId="0" autoUpdateAnimBg="0"/>
      <p:bldP spid="1359994" grpId="0" autoUpdateAnimBg="0"/>
      <p:bldP spid="1359995" grpId="0" autoUpdateAnimBg="0"/>
      <p:bldP spid="1359996" grpId="0" autoUpdateAnimBg="0"/>
      <p:bldP spid="1360009" grpId="0" autoUpdateAnimBg="0"/>
      <p:bldP spid="1360010" grpId="0" autoUpdateAnimBg="0"/>
      <p:bldP spid="1360011" grpId="0" autoUpdateAnimBg="0"/>
      <p:bldP spid="1360012" grpId="0" animBg="1"/>
      <p:bldP spid="1360013" grpId="0" animBg="1"/>
      <p:bldP spid="1360014" grpId="0" autoUpdateAnimBg="0"/>
      <p:bldP spid="1360015" grpId="0" autoUpdateAnimBg="0"/>
      <p:bldP spid="1360016" grpId="0" autoUpdateAnimBg="0"/>
      <p:bldP spid="1360017" grpId="0" autoUpdateAnimBg="0"/>
      <p:bldP spid="1360018" grpId="0" autoUpdateAnimBg="0"/>
      <p:bldP spid="1360019" grpId="0" autoUpdateAnimBg="0"/>
      <p:bldP spid="1360020" grpId="0" autoUpdateAnimBg="0"/>
      <p:bldP spid="1360021" grpId="0" autoUpdateAnimBg="0"/>
      <p:bldP spid="1360022" grpId="0" autoUpdateAnimBg="0"/>
      <p:bldP spid="1360023" grpId="0" autoUpdateAnimBg="0"/>
      <p:bldP spid="1360024" grpId="0" autoUpdateAnimBg="0"/>
      <p:bldP spid="1360025" grpId="0" autoUpdateAnimBg="0"/>
      <p:bldP spid="1360026" grpId="0" autoUpdateAnimBg="0"/>
      <p:bldP spid="1360027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2186" name="Group 266"/>
          <p:cNvGrpSpPr/>
          <p:nvPr/>
        </p:nvGrpSpPr>
        <p:grpSpPr bwMode="auto">
          <a:xfrm>
            <a:off x="4821238" y="503238"/>
            <a:ext cx="4741862" cy="3636962"/>
            <a:chOff x="2773" y="89"/>
            <a:chExt cx="2987" cy="2291"/>
          </a:xfrm>
        </p:grpSpPr>
        <p:grpSp>
          <p:nvGrpSpPr>
            <p:cNvPr id="1362187" name="Group 267"/>
            <p:cNvGrpSpPr/>
            <p:nvPr/>
          </p:nvGrpSpPr>
          <p:grpSpPr bwMode="auto">
            <a:xfrm>
              <a:off x="3142" y="204"/>
              <a:ext cx="2108" cy="2131"/>
              <a:chOff x="220" y="1685"/>
              <a:chExt cx="2108" cy="2131"/>
            </a:xfrm>
          </p:grpSpPr>
          <p:grpSp>
            <p:nvGrpSpPr>
              <p:cNvPr id="1362188" name="Group 268"/>
              <p:cNvGrpSpPr/>
              <p:nvPr/>
            </p:nvGrpSpPr>
            <p:grpSpPr bwMode="auto">
              <a:xfrm>
                <a:off x="384" y="1872"/>
                <a:ext cx="1440" cy="1732"/>
                <a:chOff x="384" y="1872"/>
                <a:chExt cx="1440" cy="1732"/>
              </a:xfrm>
            </p:grpSpPr>
            <p:grpSp>
              <p:nvGrpSpPr>
                <p:cNvPr id="1362189" name="Group 269"/>
                <p:cNvGrpSpPr/>
                <p:nvPr/>
              </p:nvGrpSpPr>
              <p:grpSpPr bwMode="auto">
                <a:xfrm>
                  <a:off x="687" y="1872"/>
                  <a:ext cx="814" cy="211"/>
                  <a:chOff x="732" y="1872"/>
                  <a:chExt cx="936" cy="216"/>
                </a:xfrm>
              </p:grpSpPr>
              <p:grpSp>
                <p:nvGrpSpPr>
                  <p:cNvPr id="1362190" name="Group 270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62191" name="Rectangle 27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192" name="Line 272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193" name="Line 273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62194" name="Line 274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62195" name="Group 275"/>
                <p:cNvGrpSpPr/>
                <p:nvPr/>
              </p:nvGrpSpPr>
              <p:grpSpPr bwMode="auto">
                <a:xfrm rot="-3616281">
                  <a:off x="21" y="2269"/>
                  <a:ext cx="913" cy="188"/>
                  <a:chOff x="732" y="1872"/>
                  <a:chExt cx="936" cy="216"/>
                </a:xfrm>
              </p:grpSpPr>
              <p:grpSp>
                <p:nvGrpSpPr>
                  <p:cNvPr id="1362196" name="Group 276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62197" name="Rectangle 27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198" name="Line 27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199" name="Line 27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62200" name="Line 280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62201" name="Group 281"/>
                <p:cNvGrpSpPr/>
                <p:nvPr/>
              </p:nvGrpSpPr>
              <p:grpSpPr bwMode="auto">
                <a:xfrm rot="3253006">
                  <a:off x="40" y="3043"/>
                  <a:ext cx="913" cy="188"/>
                  <a:chOff x="732" y="1872"/>
                  <a:chExt cx="936" cy="216"/>
                </a:xfrm>
              </p:grpSpPr>
              <p:grpSp>
                <p:nvGrpSpPr>
                  <p:cNvPr id="1362202" name="Group 282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62203" name="Rectangle 28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204" name="Line 284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205" name="Line 28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62206" name="Line 286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62207" name="Group 287"/>
                <p:cNvGrpSpPr/>
                <p:nvPr/>
              </p:nvGrpSpPr>
              <p:grpSpPr bwMode="auto">
                <a:xfrm rot="-3572576">
                  <a:off x="1273" y="3011"/>
                  <a:ext cx="913" cy="188"/>
                  <a:chOff x="732" y="1872"/>
                  <a:chExt cx="936" cy="216"/>
                </a:xfrm>
              </p:grpSpPr>
              <p:grpSp>
                <p:nvGrpSpPr>
                  <p:cNvPr id="1362208" name="Group 288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62209" name="Rectangle 28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210" name="Line 290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211" name="Line 291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62212" name="Line 292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62213" name="Group 293"/>
                <p:cNvGrpSpPr/>
                <p:nvPr/>
              </p:nvGrpSpPr>
              <p:grpSpPr bwMode="auto">
                <a:xfrm rot="3420593">
                  <a:off x="1252" y="2246"/>
                  <a:ext cx="913" cy="188"/>
                  <a:chOff x="732" y="1872"/>
                  <a:chExt cx="936" cy="216"/>
                </a:xfrm>
              </p:grpSpPr>
              <p:grpSp>
                <p:nvGrpSpPr>
                  <p:cNvPr id="1362214" name="Group 294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62215" name="Rectangle 29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216" name="Line 296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217" name="Line 297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62218" name="Line 298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1362219" name="Group 299"/>
                <p:cNvGrpSpPr/>
                <p:nvPr/>
              </p:nvGrpSpPr>
              <p:grpSpPr bwMode="auto">
                <a:xfrm>
                  <a:off x="739" y="3393"/>
                  <a:ext cx="814" cy="211"/>
                  <a:chOff x="732" y="1872"/>
                  <a:chExt cx="936" cy="216"/>
                </a:xfrm>
              </p:grpSpPr>
              <p:grpSp>
                <p:nvGrpSpPr>
                  <p:cNvPr id="1362220" name="Group 300"/>
                  <p:cNvGrpSpPr/>
                  <p:nvPr/>
                </p:nvGrpSpPr>
                <p:grpSpPr bwMode="auto">
                  <a:xfrm>
                    <a:off x="732" y="1872"/>
                    <a:ext cx="936" cy="216"/>
                    <a:chOff x="732" y="1872"/>
                    <a:chExt cx="936" cy="216"/>
                  </a:xfrm>
                </p:grpSpPr>
                <p:sp>
                  <p:nvSpPr>
                    <p:cNvPr id="1362221" name="Rectangle 30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068" y="1872"/>
                      <a:ext cx="264" cy="216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222" name="Line 302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362223" name="Line 303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732" y="198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362224" name="Line 304"/>
                  <p:cNvSpPr>
                    <a:spLocks noChangeShapeType="1"/>
                  </p:cNvSpPr>
                  <p:nvPr/>
                </p:nvSpPr>
                <p:spPr bwMode="auto">
                  <a:xfrm>
                    <a:off x="1332" y="1980"/>
                    <a:ext cx="336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1362225" name="Oval 305"/>
              <p:cNvSpPr>
                <a:spLocks noChangeArrowheads="1"/>
              </p:cNvSpPr>
              <p:nvPr/>
            </p:nvSpPr>
            <p:spPr bwMode="auto">
              <a:xfrm>
                <a:off x="1461" y="3444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62226" name="Oval 306"/>
              <p:cNvSpPr>
                <a:spLocks noChangeArrowheads="1"/>
              </p:cNvSpPr>
              <p:nvPr/>
            </p:nvSpPr>
            <p:spPr bwMode="auto">
              <a:xfrm>
                <a:off x="220" y="2738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62227" name="Oval 307"/>
              <p:cNvSpPr>
                <a:spLocks noChangeArrowheads="1"/>
              </p:cNvSpPr>
              <p:nvPr/>
            </p:nvSpPr>
            <p:spPr bwMode="auto">
              <a:xfrm>
                <a:off x="687" y="3444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62228" name="Oval 308"/>
              <p:cNvSpPr>
                <a:spLocks noChangeArrowheads="1"/>
              </p:cNvSpPr>
              <p:nvPr/>
            </p:nvSpPr>
            <p:spPr bwMode="auto">
              <a:xfrm>
                <a:off x="1889" y="2668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62229" name="Oval 309"/>
              <p:cNvSpPr>
                <a:spLocks noChangeArrowheads="1"/>
              </p:cNvSpPr>
              <p:nvPr/>
            </p:nvSpPr>
            <p:spPr bwMode="auto">
              <a:xfrm>
                <a:off x="651" y="1944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62230" name="Oval 310"/>
              <p:cNvSpPr>
                <a:spLocks noChangeArrowheads="1"/>
              </p:cNvSpPr>
              <p:nvPr/>
            </p:nvSpPr>
            <p:spPr bwMode="auto">
              <a:xfrm>
                <a:off x="1445" y="1945"/>
                <a:ext cx="88" cy="67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62231" name="Line 311"/>
              <p:cNvSpPr>
                <a:spLocks noChangeShapeType="1"/>
              </p:cNvSpPr>
              <p:nvPr/>
            </p:nvSpPr>
            <p:spPr bwMode="auto">
              <a:xfrm>
                <a:off x="1953" y="2699"/>
                <a:ext cx="375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62232" name="Line 312"/>
              <p:cNvSpPr>
                <a:spLocks noChangeShapeType="1"/>
              </p:cNvSpPr>
              <p:nvPr/>
            </p:nvSpPr>
            <p:spPr bwMode="auto">
              <a:xfrm rot="2862481">
                <a:off x="403" y="1872"/>
                <a:ext cx="375" cy="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62233" name="Line 313"/>
              <p:cNvSpPr>
                <a:spLocks noChangeShapeType="1"/>
              </p:cNvSpPr>
              <p:nvPr/>
            </p:nvSpPr>
            <p:spPr bwMode="auto">
              <a:xfrm rot="3278752">
                <a:off x="1418" y="3628"/>
                <a:ext cx="375" cy="1"/>
              </a:xfrm>
              <a:prstGeom prst="line">
                <a:avLst/>
              </a:prstGeom>
              <a:noFill/>
              <a:ln w="5715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362234" name="Text Box 314"/>
            <p:cNvSpPr txBox="1">
              <a:spLocks noChangeArrowheads="1"/>
            </p:cNvSpPr>
            <p:nvPr/>
          </p:nvSpPr>
          <p:spPr bwMode="auto">
            <a:xfrm>
              <a:off x="3597" y="89"/>
              <a:ext cx="91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+   U</a:t>
              </a: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2</a:t>
              </a: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</a:t>
              </a:r>
              <a:r>
                <a:rPr lang="en-US" altLang="zh-CN" sz="24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1362235" name="Text Box 315"/>
            <p:cNvSpPr txBox="1">
              <a:spLocks noChangeArrowheads="1"/>
            </p:cNvSpPr>
            <p:nvPr/>
          </p:nvSpPr>
          <p:spPr bwMode="auto">
            <a:xfrm>
              <a:off x="4534" y="492"/>
              <a:ext cx="624" cy="6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+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U</a:t>
              </a: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3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         </a:t>
              </a:r>
              <a:r>
                <a:rPr lang="en-US" altLang="zh-CN" sz="2400" baseline="-250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endParaRPr lang="en-US" altLang="zh-CN" sz="240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362236" name="Text Box 316"/>
            <p:cNvSpPr txBox="1">
              <a:spLocks noChangeArrowheads="1"/>
            </p:cNvSpPr>
            <p:nvPr/>
          </p:nvSpPr>
          <p:spPr bwMode="auto">
            <a:xfrm>
              <a:off x="4547" y="1414"/>
              <a:ext cx="1213" cy="6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   +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U</a:t>
              </a: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4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  </a:t>
              </a:r>
              <a:r>
                <a:rPr lang="en-US" altLang="zh-CN" sz="2400" baseline="-250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  </a:t>
              </a:r>
              <a:endParaRPr lang="en-US" altLang="zh-CN" sz="240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362237" name="Text Box 317"/>
            <p:cNvSpPr txBox="1">
              <a:spLocks noChangeArrowheads="1"/>
            </p:cNvSpPr>
            <p:nvPr/>
          </p:nvSpPr>
          <p:spPr bwMode="auto">
            <a:xfrm>
              <a:off x="2773" y="521"/>
              <a:ext cx="960" cy="6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      +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U</a:t>
              </a: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1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       </a:t>
              </a:r>
              <a:r>
                <a:rPr lang="en-US" altLang="zh-CN" sz="2400" baseline="-250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endParaRPr lang="en-US" altLang="zh-CN" sz="240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362238" name="Text Box 318"/>
            <p:cNvSpPr txBox="1">
              <a:spLocks noChangeArrowheads="1"/>
            </p:cNvSpPr>
            <p:nvPr/>
          </p:nvSpPr>
          <p:spPr bwMode="auto">
            <a:xfrm>
              <a:off x="2854" y="1447"/>
              <a:ext cx="867" cy="6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+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 U</a:t>
              </a: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6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               </a:t>
              </a:r>
              <a:r>
                <a:rPr lang="en-US" altLang="zh-CN" sz="2400" baseline="-250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 </a:t>
              </a:r>
              <a:endParaRPr lang="en-US" altLang="zh-CN" sz="240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362239" name="Text Box 319"/>
            <p:cNvSpPr txBox="1">
              <a:spLocks noChangeArrowheads="1"/>
            </p:cNvSpPr>
            <p:nvPr/>
          </p:nvSpPr>
          <p:spPr bwMode="auto">
            <a:xfrm>
              <a:off x="3865" y="360"/>
              <a:ext cx="3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b="1">
                  <a:solidFill>
                    <a:srgbClr val="FFFF00"/>
                  </a:solidFill>
                  <a:ea typeface="宋体" panose="02010600030101010101" pitchFamily="2" charset="-122"/>
                </a:rPr>
                <a:t>3V</a:t>
              </a:r>
              <a:endParaRPr lang="en-US" altLang="zh-CN" b="1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362240" name="Text Box 320"/>
            <p:cNvSpPr txBox="1">
              <a:spLocks noChangeArrowheads="1"/>
            </p:cNvSpPr>
            <p:nvPr/>
          </p:nvSpPr>
          <p:spPr bwMode="auto">
            <a:xfrm>
              <a:off x="3247" y="1525"/>
              <a:ext cx="3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b="1">
                  <a:solidFill>
                    <a:srgbClr val="FFFF00"/>
                  </a:solidFill>
                  <a:ea typeface="宋体" panose="02010600030101010101" pitchFamily="2" charset="-122"/>
                </a:rPr>
                <a:t>2V</a:t>
              </a:r>
            </a:p>
          </p:txBody>
        </p:sp>
        <p:sp>
          <p:nvSpPr>
            <p:cNvPr id="1362241" name="Text Box 321"/>
            <p:cNvSpPr txBox="1">
              <a:spLocks noChangeArrowheads="1"/>
            </p:cNvSpPr>
            <p:nvPr/>
          </p:nvSpPr>
          <p:spPr bwMode="auto">
            <a:xfrm>
              <a:off x="3254" y="744"/>
              <a:ext cx="3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b="1">
                  <a:solidFill>
                    <a:srgbClr val="FFFF00"/>
                  </a:solidFill>
                  <a:ea typeface="宋体" panose="02010600030101010101" pitchFamily="2" charset="-122"/>
                </a:rPr>
                <a:t>2V</a:t>
              </a:r>
            </a:p>
          </p:txBody>
        </p:sp>
        <p:sp>
          <p:nvSpPr>
            <p:cNvPr id="1362242" name="Text Box 322"/>
            <p:cNvSpPr txBox="1">
              <a:spLocks noChangeArrowheads="1"/>
            </p:cNvSpPr>
            <p:nvPr/>
          </p:nvSpPr>
          <p:spPr bwMode="auto">
            <a:xfrm>
              <a:off x="4443" y="1502"/>
              <a:ext cx="3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b="1">
                  <a:solidFill>
                    <a:srgbClr val="FFFF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b="1">
                  <a:solidFill>
                    <a:srgbClr val="FFFF00"/>
                  </a:solidFill>
                  <a:ea typeface="宋体" panose="02010600030101010101" pitchFamily="2" charset="-122"/>
                </a:rPr>
                <a:t>7V</a:t>
              </a:r>
            </a:p>
          </p:txBody>
        </p:sp>
        <p:sp>
          <p:nvSpPr>
            <p:cNvPr id="1362243" name="Text Box 323"/>
            <p:cNvSpPr txBox="1">
              <a:spLocks noChangeArrowheads="1"/>
            </p:cNvSpPr>
            <p:nvPr/>
          </p:nvSpPr>
          <p:spPr bwMode="auto">
            <a:xfrm>
              <a:off x="4479" y="722"/>
              <a:ext cx="3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b="1">
                  <a:solidFill>
                    <a:srgbClr val="FFFF00"/>
                  </a:solidFill>
                  <a:ea typeface="宋体" panose="02010600030101010101" pitchFamily="2" charset="-122"/>
                </a:rPr>
                <a:t>3V</a:t>
              </a:r>
            </a:p>
          </p:txBody>
        </p:sp>
        <p:sp>
          <p:nvSpPr>
            <p:cNvPr id="1362244" name="Text Box 324"/>
            <p:cNvSpPr txBox="1">
              <a:spLocks noChangeArrowheads="1"/>
            </p:cNvSpPr>
            <p:nvPr/>
          </p:nvSpPr>
          <p:spPr bwMode="auto">
            <a:xfrm>
              <a:off x="3695" y="2092"/>
              <a:ext cx="122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+   U</a:t>
              </a:r>
              <a:r>
                <a:rPr lang="en-US" altLang="zh-CN" sz="2400" baseline="-25000">
                  <a:solidFill>
                    <a:schemeClr val="folHlink"/>
                  </a:solidFill>
                  <a:ea typeface="宋体" panose="02010600030101010101" pitchFamily="2" charset="-122"/>
                </a:rPr>
                <a:t>5</a:t>
              </a:r>
              <a:r>
                <a: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rPr>
                <a:t>   </a:t>
              </a:r>
              <a:r>
                <a:rPr lang="en-US" altLang="zh-CN" sz="24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1362245" name="Text Box 325"/>
            <p:cNvSpPr txBox="1">
              <a:spLocks noChangeArrowheads="1"/>
            </p:cNvSpPr>
            <p:nvPr/>
          </p:nvSpPr>
          <p:spPr bwMode="auto">
            <a:xfrm>
              <a:off x="2914" y="1093"/>
              <a:ext cx="22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rgbClr val="FFFF00"/>
                  </a:solidFill>
                  <a:ea typeface="宋体" panose="02010600030101010101" pitchFamily="2" charset="-122"/>
                </a:rPr>
                <a:t>a</a:t>
              </a:r>
            </a:p>
          </p:txBody>
        </p:sp>
        <p:sp>
          <p:nvSpPr>
            <p:cNvPr id="1362246" name="Text Box 326"/>
            <p:cNvSpPr txBox="1">
              <a:spLocks noChangeArrowheads="1"/>
            </p:cNvSpPr>
            <p:nvPr/>
          </p:nvSpPr>
          <p:spPr bwMode="auto">
            <a:xfrm>
              <a:off x="4430" y="192"/>
              <a:ext cx="241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solidFill>
                    <a:srgbClr val="FFFF00"/>
                  </a:solidFill>
                  <a:ea typeface="宋体" panose="02010600030101010101" pitchFamily="2" charset="-122"/>
                </a:rPr>
                <a:t>b</a:t>
              </a:r>
            </a:p>
          </p:txBody>
        </p:sp>
        <p:sp>
          <p:nvSpPr>
            <p:cNvPr id="1362247" name="Text Box 327"/>
            <p:cNvSpPr txBox="1">
              <a:spLocks noChangeArrowheads="1"/>
            </p:cNvSpPr>
            <p:nvPr/>
          </p:nvSpPr>
          <p:spPr bwMode="auto">
            <a:xfrm>
              <a:off x="3889" y="1873"/>
              <a:ext cx="39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b="1">
                  <a:solidFill>
                    <a:srgbClr val="FF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en-US" altLang="zh-CN" b="1">
                  <a:solidFill>
                    <a:srgbClr val="FFFF00"/>
                  </a:solidFill>
                  <a:ea typeface="宋体" panose="02010600030101010101" pitchFamily="2" charset="-122"/>
                </a:rPr>
                <a:t>5V</a:t>
              </a:r>
              <a:endParaRPr lang="en-US" altLang="zh-CN" b="1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1361922" name="Rectangle 2"/>
          <p:cNvSpPr>
            <a:spLocks noGrp="1" noChangeArrowheads="1"/>
          </p:cNvSpPr>
          <p:nvPr>
            <p:ph type="title"/>
          </p:nvPr>
        </p:nvSpPr>
        <p:spPr>
          <a:xfrm>
            <a:off x="266700" y="-19050"/>
            <a:ext cx="2625725" cy="1143000"/>
          </a:xfrm>
        </p:spPr>
        <p:txBody>
          <a:bodyPr/>
          <a:lstStyle/>
          <a:p>
            <a:pPr algn="l"/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lang="en-US" altLang="zh-CN" sz="2800" b="1">
                <a:solidFill>
                  <a:schemeClr val="folHlink"/>
                </a:solidFill>
                <a:latin typeface="宋体" panose="02010600030101010101" pitchFamily="2" charset="-122"/>
              </a:rPr>
              <a:t>9:</a:t>
            </a:r>
          </a:p>
        </p:txBody>
      </p:sp>
      <p:sp>
        <p:nvSpPr>
          <p:cNvPr id="1361985" name="Text Box 65"/>
          <p:cNvSpPr txBox="1">
            <a:spLocks noChangeArrowheads="1"/>
          </p:cNvSpPr>
          <p:nvPr/>
        </p:nvSpPr>
        <p:spPr bwMode="auto">
          <a:xfrm>
            <a:off x="1660525" y="209550"/>
            <a:ext cx="51212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求</a:t>
            </a:r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a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、</a:t>
            </a:r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b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两点间的电压。</a:t>
            </a:r>
          </a:p>
        </p:txBody>
      </p:sp>
      <p:sp>
        <p:nvSpPr>
          <p:cNvPr id="1361992" name="Text Box 72"/>
          <p:cNvSpPr txBox="1">
            <a:spLocks noChangeArrowheads="1"/>
          </p:cNvSpPr>
          <p:nvPr/>
        </p:nvSpPr>
        <p:spPr bwMode="auto">
          <a:xfrm>
            <a:off x="231775" y="971550"/>
            <a:ext cx="3733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</a:rPr>
              <a:t>解</a:t>
            </a:r>
            <a:r>
              <a:rPr lang="en-US" altLang="zh-CN" sz="3200">
                <a:solidFill>
                  <a:schemeClr val="folHlink"/>
                </a:solidFill>
              </a:rPr>
              <a:t>:</a:t>
            </a:r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  <a:sym typeface="Wingdings" panose="05000000000000000000" pitchFamily="2" charset="2"/>
              </a:rPr>
              <a:t>(1)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  <a:sym typeface="Wingdings" panose="05000000000000000000" pitchFamily="2" charset="2"/>
              </a:rPr>
              <a:t>沿上边路径</a:t>
            </a:r>
            <a:endParaRPr lang="zh-CN" altLang="en-US" sz="3200"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grpSp>
        <p:nvGrpSpPr>
          <p:cNvPr id="1361993" name="Group 73"/>
          <p:cNvGrpSpPr/>
          <p:nvPr/>
        </p:nvGrpSpPr>
        <p:grpSpPr bwMode="auto">
          <a:xfrm rot="-3513445">
            <a:off x="5657057" y="1767681"/>
            <a:ext cx="1403350" cy="655637"/>
            <a:chOff x="5942" y="1392"/>
            <a:chExt cx="884" cy="413"/>
          </a:xfrm>
        </p:grpSpPr>
        <p:sp>
          <p:nvSpPr>
            <p:cNvPr id="1361994" name="Line 74"/>
            <p:cNvSpPr>
              <a:spLocks noChangeShapeType="1"/>
            </p:cNvSpPr>
            <p:nvPr/>
          </p:nvSpPr>
          <p:spPr bwMode="auto">
            <a:xfrm>
              <a:off x="6048" y="1392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61995" name="Text Box 75"/>
            <p:cNvSpPr txBox="1">
              <a:spLocks noChangeArrowheads="1"/>
            </p:cNvSpPr>
            <p:nvPr/>
          </p:nvSpPr>
          <p:spPr bwMode="auto">
            <a:xfrm>
              <a:off x="5942" y="1440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电压升</a:t>
              </a:r>
            </a:p>
          </p:txBody>
        </p:sp>
      </p:grpSp>
      <p:grpSp>
        <p:nvGrpSpPr>
          <p:cNvPr id="1362109" name="Group 189"/>
          <p:cNvGrpSpPr/>
          <p:nvPr/>
        </p:nvGrpSpPr>
        <p:grpSpPr bwMode="auto">
          <a:xfrm>
            <a:off x="6972300" y="1471613"/>
            <a:ext cx="579438" cy="1422400"/>
            <a:chOff x="6168" y="1576"/>
            <a:chExt cx="365" cy="896"/>
          </a:xfrm>
        </p:grpSpPr>
        <p:sp>
          <p:nvSpPr>
            <p:cNvPr id="1361997" name="Line 77"/>
            <p:cNvSpPr>
              <a:spLocks noChangeShapeType="1"/>
            </p:cNvSpPr>
            <p:nvPr/>
          </p:nvSpPr>
          <p:spPr bwMode="auto">
            <a:xfrm rot="-7406893">
              <a:off x="6232" y="1863"/>
              <a:ext cx="576" cy="1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61998" name="Text Box 78"/>
            <p:cNvSpPr txBox="1">
              <a:spLocks noChangeArrowheads="1"/>
            </p:cNvSpPr>
            <p:nvPr/>
          </p:nvSpPr>
          <p:spPr bwMode="auto">
            <a:xfrm rot="3393107">
              <a:off x="5909" y="1847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电压升</a:t>
              </a:r>
            </a:p>
          </p:txBody>
        </p:sp>
      </p:grpSp>
      <p:grpSp>
        <p:nvGrpSpPr>
          <p:cNvPr id="1362110" name="Group 190"/>
          <p:cNvGrpSpPr/>
          <p:nvPr/>
        </p:nvGrpSpPr>
        <p:grpSpPr bwMode="auto">
          <a:xfrm>
            <a:off x="7010400" y="1943100"/>
            <a:ext cx="579438" cy="1403350"/>
            <a:chOff x="6312" y="2531"/>
            <a:chExt cx="365" cy="884"/>
          </a:xfrm>
        </p:grpSpPr>
        <p:sp>
          <p:nvSpPr>
            <p:cNvPr id="1362000" name="Line 80"/>
            <p:cNvSpPr>
              <a:spLocks noChangeShapeType="1"/>
            </p:cNvSpPr>
            <p:nvPr/>
          </p:nvSpPr>
          <p:spPr bwMode="auto">
            <a:xfrm rot="-3737621">
              <a:off x="6377" y="3052"/>
              <a:ext cx="576" cy="1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62001" name="Text Box 81"/>
            <p:cNvSpPr txBox="1">
              <a:spLocks noChangeArrowheads="1"/>
            </p:cNvSpPr>
            <p:nvPr/>
          </p:nvSpPr>
          <p:spPr bwMode="auto">
            <a:xfrm rot="7050442">
              <a:off x="6053" y="2790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电压升</a:t>
              </a:r>
            </a:p>
          </p:txBody>
        </p:sp>
      </p:grpSp>
      <p:grpSp>
        <p:nvGrpSpPr>
          <p:cNvPr id="1362002" name="Group 82"/>
          <p:cNvGrpSpPr/>
          <p:nvPr/>
        </p:nvGrpSpPr>
        <p:grpSpPr bwMode="auto">
          <a:xfrm>
            <a:off x="6191250" y="1425575"/>
            <a:ext cx="1403350" cy="655638"/>
            <a:chOff x="5942" y="1392"/>
            <a:chExt cx="884" cy="413"/>
          </a:xfrm>
        </p:grpSpPr>
        <p:sp>
          <p:nvSpPr>
            <p:cNvPr id="1362003" name="Line 83"/>
            <p:cNvSpPr>
              <a:spLocks noChangeShapeType="1"/>
            </p:cNvSpPr>
            <p:nvPr/>
          </p:nvSpPr>
          <p:spPr bwMode="auto">
            <a:xfrm>
              <a:off x="6048" y="1392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62004" name="Text Box 84"/>
            <p:cNvSpPr txBox="1">
              <a:spLocks noChangeArrowheads="1"/>
            </p:cNvSpPr>
            <p:nvPr/>
          </p:nvSpPr>
          <p:spPr bwMode="auto">
            <a:xfrm>
              <a:off x="5942" y="1440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电压降</a:t>
              </a:r>
            </a:p>
          </p:txBody>
        </p:sp>
      </p:grpSp>
      <p:grpSp>
        <p:nvGrpSpPr>
          <p:cNvPr id="1362108" name="Group 188"/>
          <p:cNvGrpSpPr/>
          <p:nvPr/>
        </p:nvGrpSpPr>
        <p:grpSpPr bwMode="auto">
          <a:xfrm>
            <a:off x="6218238" y="2603500"/>
            <a:ext cx="1403350" cy="620713"/>
            <a:chOff x="4804" y="2693"/>
            <a:chExt cx="884" cy="391"/>
          </a:xfrm>
        </p:grpSpPr>
        <p:sp>
          <p:nvSpPr>
            <p:cNvPr id="1362006" name="Line 86"/>
            <p:cNvSpPr>
              <a:spLocks noChangeShapeType="1"/>
            </p:cNvSpPr>
            <p:nvPr/>
          </p:nvSpPr>
          <p:spPr bwMode="auto">
            <a:xfrm rot="23872">
              <a:off x="4958" y="3083"/>
              <a:ext cx="576" cy="1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62007" name="Text Box 87"/>
            <p:cNvSpPr txBox="1">
              <a:spLocks noChangeArrowheads="1"/>
            </p:cNvSpPr>
            <p:nvPr/>
          </p:nvSpPr>
          <p:spPr bwMode="auto">
            <a:xfrm>
              <a:off x="4804" y="2693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电压降</a:t>
              </a:r>
            </a:p>
          </p:txBody>
        </p:sp>
      </p:grpSp>
      <p:grpSp>
        <p:nvGrpSpPr>
          <p:cNvPr id="1362107" name="Group 187"/>
          <p:cNvGrpSpPr/>
          <p:nvPr/>
        </p:nvGrpSpPr>
        <p:grpSpPr bwMode="auto">
          <a:xfrm>
            <a:off x="6062663" y="1965325"/>
            <a:ext cx="579437" cy="1403350"/>
            <a:chOff x="3953" y="2269"/>
            <a:chExt cx="365" cy="884"/>
          </a:xfrm>
        </p:grpSpPr>
        <p:sp>
          <p:nvSpPr>
            <p:cNvPr id="1362009" name="Line 89"/>
            <p:cNvSpPr>
              <a:spLocks noChangeShapeType="1"/>
            </p:cNvSpPr>
            <p:nvPr/>
          </p:nvSpPr>
          <p:spPr bwMode="auto">
            <a:xfrm rot="-18411026">
              <a:off x="3683" y="2833"/>
              <a:ext cx="576" cy="1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62010" name="Text Box 90"/>
            <p:cNvSpPr txBox="1">
              <a:spLocks noChangeArrowheads="1"/>
            </p:cNvSpPr>
            <p:nvPr/>
          </p:nvSpPr>
          <p:spPr bwMode="auto">
            <a:xfrm rot="-18386949">
              <a:off x="3694" y="2528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电压降</a:t>
              </a:r>
            </a:p>
          </p:txBody>
        </p:sp>
      </p:grpSp>
      <p:sp>
        <p:nvSpPr>
          <p:cNvPr id="1362011" name="Text Box 91"/>
          <p:cNvSpPr txBox="1">
            <a:spLocks noChangeArrowheads="1"/>
          </p:cNvSpPr>
          <p:nvPr/>
        </p:nvSpPr>
        <p:spPr bwMode="auto">
          <a:xfrm>
            <a:off x="1487488" y="1647825"/>
            <a:ext cx="1219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rgbClr val="33CC33"/>
                </a:solidFill>
                <a:ea typeface="楷体_GB2312" panose="02010609030101010101" pitchFamily="49" charset="-122"/>
              </a:rPr>
              <a:t>-U</a:t>
            </a:r>
            <a:r>
              <a:rPr lang="en-US" altLang="zh-CN" sz="3200" b="1" baseline="-25000">
                <a:solidFill>
                  <a:srgbClr val="33CC33"/>
                </a:solidFill>
                <a:ea typeface="楷体_GB2312" panose="02010609030101010101" pitchFamily="49" charset="-122"/>
              </a:rPr>
              <a:t>1</a:t>
            </a:r>
            <a:endParaRPr lang="en-US" altLang="zh-CN" sz="4000">
              <a:solidFill>
                <a:srgbClr val="33CC33"/>
              </a:solidFill>
              <a:ea typeface="楷体_GB2312" panose="02010609030101010101" pitchFamily="49" charset="-122"/>
            </a:endParaRPr>
          </a:p>
        </p:txBody>
      </p:sp>
      <p:sp>
        <p:nvSpPr>
          <p:cNvPr id="1362012" name="Text Box 92"/>
          <p:cNvSpPr txBox="1">
            <a:spLocks noChangeArrowheads="1"/>
          </p:cNvSpPr>
          <p:nvPr/>
        </p:nvSpPr>
        <p:spPr bwMode="auto">
          <a:xfrm>
            <a:off x="1914525" y="1649413"/>
            <a:ext cx="1828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rgbClr val="33CC33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>
                <a:solidFill>
                  <a:srgbClr val="33CC33"/>
                </a:solidFill>
                <a:ea typeface="楷体_GB2312" panose="02010609030101010101" pitchFamily="49" charset="-122"/>
              </a:rPr>
              <a:t>2</a:t>
            </a:r>
            <a:endParaRPr lang="en-US" altLang="zh-CN" sz="3200" b="1">
              <a:solidFill>
                <a:srgbClr val="33CC33"/>
              </a:solidFill>
              <a:ea typeface="楷体_GB2312" panose="02010609030101010101" pitchFamily="49" charset="-122"/>
            </a:endParaRPr>
          </a:p>
        </p:txBody>
      </p:sp>
      <p:sp>
        <p:nvSpPr>
          <p:cNvPr id="1362013" name="Text Box 93"/>
          <p:cNvSpPr txBox="1">
            <a:spLocks noChangeArrowheads="1"/>
          </p:cNvSpPr>
          <p:nvPr/>
        </p:nvSpPr>
        <p:spPr bwMode="auto">
          <a:xfrm>
            <a:off x="1411288" y="3838575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accent1"/>
                </a:solidFill>
                <a:ea typeface="楷体_GB2312" panose="02010609030101010101" pitchFamily="49" charset="-122"/>
              </a:rPr>
              <a:t>U</a:t>
            </a:r>
            <a:r>
              <a:rPr lang="en-US" altLang="zh-CN" sz="3200" b="1" baseline="-25000">
                <a:solidFill>
                  <a:schemeClr val="accent1"/>
                </a:solidFill>
                <a:ea typeface="楷体_GB2312" panose="02010609030101010101" pitchFamily="49" charset="-122"/>
              </a:rPr>
              <a:t>6</a:t>
            </a:r>
            <a:endParaRPr lang="en-US" altLang="zh-CN" sz="4000">
              <a:solidFill>
                <a:schemeClr val="accent1"/>
              </a:solidFill>
              <a:ea typeface="楷体_GB2312" panose="02010609030101010101" pitchFamily="49" charset="-122"/>
            </a:endParaRPr>
          </a:p>
        </p:txBody>
      </p:sp>
      <p:sp>
        <p:nvSpPr>
          <p:cNvPr id="1362014" name="Text Box 94"/>
          <p:cNvSpPr txBox="1">
            <a:spLocks noChangeArrowheads="1"/>
          </p:cNvSpPr>
          <p:nvPr/>
        </p:nvSpPr>
        <p:spPr bwMode="auto">
          <a:xfrm>
            <a:off x="1990725" y="3838575"/>
            <a:ext cx="1524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accent1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>
                <a:solidFill>
                  <a:schemeClr val="accent1"/>
                </a:solidFill>
                <a:ea typeface="楷体_GB2312" panose="02010609030101010101" pitchFamily="49" charset="-122"/>
              </a:rPr>
              <a:t>5</a:t>
            </a:r>
            <a:endParaRPr lang="en-US" altLang="zh-CN" sz="4000">
              <a:solidFill>
                <a:schemeClr val="accent1"/>
              </a:solidFill>
              <a:ea typeface="楷体_GB2312" panose="02010609030101010101" pitchFamily="49" charset="-122"/>
            </a:endParaRPr>
          </a:p>
        </p:txBody>
      </p:sp>
      <p:sp>
        <p:nvSpPr>
          <p:cNvPr id="1362015" name="Text Box 95"/>
          <p:cNvSpPr txBox="1">
            <a:spLocks noChangeArrowheads="1"/>
          </p:cNvSpPr>
          <p:nvPr/>
        </p:nvSpPr>
        <p:spPr bwMode="auto">
          <a:xfrm>
            <a:off x="2892425" y="3838575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b="1">
                <a:solidFill>
                  <a:schemeClr val="accent1"/>
                </a:solidFill>
                <a:ea typeface="楷体_GB2312" panose="02010609030101010101" pitchFamily="49" charset="-122"/>
              </a:rPr>
              <a:t>U</a:t>
            </a:r>
            <a:r>
              <a:rPr lang="en-US" altLang="zh-CN" sz="3200" b="1" baseline="-25000">
                <a:solidFill>
                  <a:schemeClr val="accent1"/>
                </a:solidFill>
                <a:ea typeface="楷体_GB2312" panose="02010609030101010101" pitchFamily="49" charset="-122"/>
              </a:rPr>
              <a:t>4</a:t>
            </a:r>
            <a:endParaRPr lang="en-US" altLang="zh-CN" sz="4000">
              <a:solidFill>
                <a:schemeClr val="accent1"/>
              </a:solidFill>
              <a:ea typeface="楷体_GB2312" panose="02010609030101010101" pitchFamily="49" charset="-122"/>
            </a:endParaRPr>
          </a:p>
        </p:txBody>
      </p:sp>
      <p:sp>
        <p:nvSpPr>
          <p:cNvPr id="1362016" name="Text Box 96"/>
          <p:cNvSpPr txBox="1">
            <a:spLocks noChangeArrowheads="1"/>
          </p:cNvSpPr>
          <p:nvPr/>
        </p:nvSpPr>
        <p:spPr bwMode="auto">
          <a:xfrm>
            <a:off x="3617913" y="3838575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b="1">
                <a:solidFill>
                  <a:schemeClr val="accent1"/>
                </a:solidFill>
                <a:ea typeface="楷体_GB2312" panose="02010609030101010101" pitchFamily="49" charset="-122"/>
              </a:rPr>
              <a:t>U</a:t>
            </a:r>
            <a:r>
              <a:rPr lang="en-US" altLang="zh-CN" sz="3200" b="1" baseline="-25000">
                <a:solidFill>
                  <a:schemeClr val="accent1"/>
                </a:solidFill>
                <a:ea typeface="楷体_GB2312" panose="02010609030101010101" pitchFamily="49" charset="-122"/>
              </a:rPr>
              <a:t>3</a:t>
            </a:r>
            <a:endParaRPr lang="en-US" altLang="zh-CN" sz="4000">
              <a:solidFill>
                <a:schemeClr val="accent1"/>
              </a:solidFill>
              <a:ea typeface="楷体_GB2312" panose="02010609030101010101" pitchFamily="49" charset="-122"/>
            </a:endParaRPr>
          </a:p>
        </p:txBody>
      </p:sp>
      <p:sp>
        <p:nvSpPr>
          <p:cNvPr id="1362042" name="Line 122"/>
          <p:cNvSpPr>
            <a:spLocks noChangeShapeType="1"/>
          </p:cNvSpPr>
          <p:nvPr/>
        </p:nvSpPr>
        <p:spPr bwMode="auto">
          <a:xfrm rot="140716" flipV="1">
            <a:off x="5507038" y="1143000"/>
            <a:ext cx="606425" cy="1249363"/>
          </a:xfrm>
          <a:prstGeom prst="line">
            <a:avLst/>
          </a:prstGeom>
          <a:noFill/>
          <a:ln w="76200">
            <a:solidFill>
              <a:srgbClr val="33CC33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043" name="Line 123"/>
          <p:cNvSpPr>
            <a:spLocks noChangeShapeType="1"/>
          </p:cNvSpPr>
          <p:nvPr/>
        </p:nvSpPr>
        <p:spPr bwMode="auto">
          <a:xfrm flipV="1">
            <a:off x="6113463" y="1143000"/>
            <a:ext cx="1281112" cy="7938"/>
          </a:xfrm>
          <a:prstGeom prst="line">
            <a:avLst/>
          </a:prstGeom>
          <a:noFill/>
          <a:ln w="76200">
            <a:solidFill>
              <a:srgbClr val="33CC33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044" name="Text Box 124"/>
          <p:cNvSpPr txBox="1">
            <a:spLocks noChangeArrowheads="1"/>
          </p:cNvSpPr>
          <p:nvPr/>
        </p:nvSpPr>
        <p:spPr bwMode="auto">
          <a:xfrm>
            <a:off x="823913" y="1677988"/>
            <a:ext cx="1719262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 b="1">
                <a:solidFill>
                  <a:srgbClr val="33CC33"/>
                </a:solidFill>
                <a:ea typeface="宋体" panose="02010600030101010101" pitchFamily="2" charset="-122"/>
              </a:rPr>
              <a:t>U</a:t>
            </a:r>
            <a:r>
              <a:rPr lang="en-US" altLang="zh-CN" sz="3200" b="1" baseline="-25000">
                <a:solidFill>
                  <a:srgbClr val="33CC33"/>
                </a:solidFill>
                <a:ea typeface="宋体" panose="02010600030101010101" pitchFamily="2" charset="-122"/>
              </a:rPr>
              <a:t>ab</a:t>
            </a:r>
            <a:r>
              <a:rPr lang="en-US" altLang="zh-CN" sz="3200" b="1">
                <a:solidFill>
                  <a:srgbClr val="33CC33"/>
                </a:solidFill>
                <a:ea typeface="宋体" panose="02010600030101010101" pitchFamily="2" charset="-122"/>
              </a:rPr>
              <a:t>= </a:t>
            </a:r>
            <a:endParaRPr lang="en-US" altLang="zh-CN" sz="4000" b="1">
              <a:solidFill>
                <a:srgbClr val="33CC33"/>
              </a:solidFill>
              <a:ea typeface="宋体" panose="02010600030101010101" pitchFamily="2" charset="-122"/>
            </a:endParaRPr>
          </a:p>
        </p:txBody>
      </p:sp>
      <p:sp>
        <p:nvSpPr>
          <p:cNvPr id="1362111" name="Text Box 191"/>
          <p:cNvSpPr txBox="1">
            <a:spLocks noChangeArrowheads="1"/>
          </p:cNvSpPr>
          <p:nvPr/>
        </p:nvSpPr>
        <p:spPr bwMode="auto">
          <a:xfrm>
            <a:off x="1420813" y="2454275"/>
            <a:ext cx="330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400">
                <a:ea typeface="宋体" panose="02010600030101010101" pitchFamily="2" charset="-122"/>
              </a:rPr>
              <a:t>= 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2400">
                <a:ea typeface="宋体" panose="02010600030101010101" pitchFamily="2" charset="-122"/>
              </a:rPr>
              <a:t>（</a:t>
            </a:r>
            <a:r>
              <a:rPr lang="en-US" altLang="zh-CN" sz="2400">
                <a:ea typeface="宋体" panose="02010600030101010101" pitchFamily="2" charset="-122"/>
              </a:rPr>
              <a:t>2</a:t>
            </a:r>
            <a:r>
              <a:rPr lang="zh-CN" altLang="en-US" sz="2400">
                <a:ea typeface="宋体" panose="02010600030101010101" pitchFamily="2" charset="-122"/>
              </a:rPr>
              <a:t>）</a:t>
            </a:r>
            <a:r>
              <a:rPr lang="en-US" altLang="zh-CN" sz="2400">
                <a:ea typeface="宋体" panose="02010600030101010101" pitchFamily="2" charset="-122"/>
              </a:rPr>
              <a:t>+</a:t>
            </a:r>
            <a:r>
              <a:rPr lang="zh-CN" altLang="en-US" sz="2400">
                <a:ea typeface="宋体" panose="02010600030101010101" pitchFamily="2" charset="-122"/>
              </a:rPr>
              <a:t>（</a:t>
            </a:r>
            <a:r>
              <a:rPr lang="en-US" altLang="zh-CN" sz="2400">
                <a:ea typeface="宋体" panose="02010600030101010101" pitchFamily="2" charset="-122"/>
              </a:rPr>
              <a:t>3</a:t>
            </a:r>
            <a:r>
              <a:rPr lang="zh-CN" altLang="en-US" sz="2400">
                <a:ea typeface="宋体" panose="02010600030101010101" pitchFamily="2" charset="-122"/>
              </a:rPr>
              <a:t>）</a:t>
            </a:r>
            <a:r>
              <a:rPr lang="en-US" altLang="zh-CN" sz="2400">
                <a:ea typeface="宋体" panose="02010600030101010101" pitchFamily="2" charset="-122"/>
              </a:rPr>
              <a:t>= 1V</a:t>
            </a:r>
          </a:p>
        </p:txBody>
      </p:sp>
      <p:sp>
        <p:nvSpPr>
          <p:cNvPr id="1362113" name="Line 193"/>
          <p:cNvSpPr>
            <a:spLocks noChangeShapeType="1"/>
          </p:cNvSpPr>
          <p:nvPr/>
        </p:nvSpPr>
        <p:spPr bwMode="auto">
          <a:xfrm>
            <a:off x="5487988" y="2422525"/>
            <a:ext cx="777875" cy="1143000"/>
          </a:xfrm>
          <a:prstGeom prst="line">
            <a:avLst/>
          </a:prstGeom>
          <a:noFill/>
          <a:ln w="76200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114" name="Line 194"/>
          <p:cNvSpPr>
            <a:spLocks noChangeShapeType="1"/>
          </p:cNvSpPr>
          <p:nvPr/>
        </p:nvSpPr>
        <p:spPr bwMode="auto">
          <a:xfrm>
            <a:off x="6265863" y="3565525"/>
            <a:ext cx="1225550" cy="0"/>
          </a:xfrm>
          <a:prstGeom prst="line">
            <a:avLst/>
          </a:prstGeom>
          <a:noFill/>
          <a:ln w="76200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115" name="Line 195"/>
          <p:cNvSpPr>
            <a:spLocks noChangeShapeType="1"/>
          </p:cNvSpPr>
          <p:nvPr/>
        </p:nvSpPr>
        <p:spPr bwMode="auto">
          <a:xfrm flipV="1">
            <a:off x="7467600" y="2314575"/>
            <a:ext cx="728663" cy="1250950"/>
          </a:xfrm>
          <a:prstGeom prst="line">
            <a:avLst/>
          </a:prstGeom>
          <a:noFill/>
          <a:ln w="76200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116" name="Line 196"/>
          <p:cNvSpPr>
            <a:spLocks noChangeShapeType="1"/>
          </p:cNvSpPr>
          <p:nvPr/>
        </p:nvSpPr>
        <p:spPr bwMode="auto">
          <a:xfrm flipH="1" flipV="1">
            <a:off x="7453313" y="1150938"/>
            <a:ext cx="742950" cy="1163637"/>
          </a:xfrm>
          <a:prstGeom prst="line">
            <a:avLst/>
          </a:prstGeom>
          <a:noFill/>
          <a:ln w="76200">
            <a:solidFill>
              <a:schemeClr val="accent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118" name="Text Box 198"/>
          <p:cNvSpPr txBox="1">
            <a:spLocks noChangeArrowheads="1"/>
          </p:cNvSpPr>
          <p:nvPr/>
        </p:nvSpPr>
        <p:spPr bwMode="auto">
          <a:xfrm>
            <a:off x="841375" y="3838575"/>
            <a:ext cx="1073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 b="1">
                <a:solidFill>
                  <a:schemeClr val="accent1"/>
                </a:solidFill>
                <a:ea typeface="宋体" panose="02010600030101010101" pitchFamily="2" charset="-122"/>
              </a:rPr>
              <a:t>U</a:t>
            </a:r>
            <a:r>
              <a:rPr lang="en-US" altLang="zh-CN" sz="3200" b="1" baseline="-25000">
                <a:solidFill>
                  <a:schemeClr val="accent1"/>
                </a:solidFill>
                <a:ea typeface="宋体" panose="02010600030101010101" pitchFamily="2" charset="-122"/>
              </a:rPr>
              <a:t>ab</a:t>
            </a:r>
            <a:r>
              <a:rPr lang="en-US" altLang="zh-CN" sz="3200" b="1">
                <a:solidFill>
                  <a:schemeClr val="accent1"/>
                </a:solidFill>
                <a:ea typeface="宋体" panose="02010600030101010101" pitchFamily="2" charset="-122"/>
              </a:rPr>
              <a:t>=</a:t>
            </a:r>
          </a:p>
        </p:txBody>
      </p:sp>
      <p:sp>
        <p:nvSpPr>
          <p:cNvPr id="1362119" name="Text Box 199"/>
          <p:cNvSpPr txBox="1">
            <a:spLocks noChangeArrowheads="1"/>
          </p:cNvSpPr>
          <p:nvPr/>
        </p:nvSpPr>
        <p:spPr bwMode="auto">
          <a:xfrm>
            <a:off x="1446213" y="4583113"/>
            <a:ext cx="53355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>
                <a:ea typeface="宋体" panose="02010600030101010101" pitchFamily="2" charset="-122"/>
              </a:rPr>
              <a:t>= (2) + (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800">
                <a:ea typeface="宋体" panose="02010600030101010101" pitchFamily="2" charset="-122"/>
              </a:rPr>
              <a:t>5) 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en-US" altLang="zh-CN" sz="2800">
                <a:ea typeface="宋体" panose="02010600030101010101" pitchFamily="2" charset="-122"/>
              </a:rPr>
              <a:t>(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800">
                <a:ea typeface="宋体" panose="02010600030101010101" pitchFamily="2" charset="-122"/>
              </a:rPr>
              <a:t>7) 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en-US" altLang="zh-CN" sz="2800">
                <a:ea typeface="宋体" panose="02010600030101010101" pitchFamily="2" charset="-122"/>
              </a:rPr>
              <a:t>(3) = 1V</a:t>
            </a:r>
          </a:p>
        </p:txBody>
      </p:sp>
      <p:sp>
        <p:nvSpPr>
          <p:cNvPr id="1362182" name="Text Box 262"/>
          <p:cNvSpPr txBox="1">
            <a:spLocks noChangeArrowheads="1"/>
          </p:cNvSpPr>
          <p:nvPr/>
        </p:nvSpPr>
        <p:spPr bwMode="auto">
          <a:xfrm>
            <a:off x="2252663" y="5781675"/>
            <a:ext cx="3124200" cy="617538"/>
          </a:xfrm>
          <a:prstGeom prst="rect">
            <a:avLst/>
          </a:prstGeom>
          <a:noFill/>
          <a:ln w="38100">
            <a:solidFill>
              <a:srgbClr val="F4002E"/>
            </a:solidFill>
            <a:miter lim="800000"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电压和路径无关</a:t>
            </a:r>
          </a:p>
        </p:txBody>
      </p:sp>
      <p:sp>
        <p:nvSpPr>
          <p:cNvPr id="1362248" name="Text Box 328"/>
          <p:cNvSpPr txBox="1">
            <a:spLocks noChangeArrowheads="1"/>
          </p:cNvSpPr>
          <p:nvPr/>
        </p:nvSpPr>
        <p:spPr bwMode="auto">
          <a:xfrm>
            <a:off x="666750" y="3035300"/>
            <a:ext cx="47974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  <a:sym typeface="Wingdings" panose="05000000000000000000" pitchFamily="2" charset="2"/>
              </a:rPr>
              <a:t>(2)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  <a:sym typeface="Wingdings" panose="05000000000000000000" pitchFamily="2" charset="2"/>
              </a:rPr>
              <a:t>沿下边路径</a:t>
            </a:r>
            <a:endParaRPr lang="zh-CN" altLang="en-US" sz="2400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619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619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1362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61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61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36204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36204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62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36199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61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362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36200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6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362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362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362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13621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3621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3621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13621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362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136210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62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1362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36210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62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1362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13621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62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00"/>
                            </p:stCondLst>
                            <p:childTnLst>
                              <p:par>
                                <p:cTn id="116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1362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136210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62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2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1362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362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1362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1922" grpId="0" autoUpdateAnimBg="0"/>
      <p:bldP spid="1361985" grpId="0" autoUpdateAnimBg="0"/>
      <p:bldP spid="1361992" grpId="0" autoUpdateAnimBg="0"/>
      <p:bldP spid="1362011" grpId="0" autoUpdateAnimBg="0"/>
      <p:bldP spid="1362012" grpId="0" autoUpdateAnimBg="0"/>
      <p:bldP spid="1362013" grpId="0" autoUpdateAnimBg="0"/>
      <p:bldP spid="1362014" grpId="0" autoUpdateAnimBg="0"/>
      <p:bldP spid="1362015" grpId="0" autoUpdateAnimBg="0"/>
      <p:bldP spid="1362016" grpId="0" autoUpdateAnimBg="0"/>
      <p:bldP spid="1362042" grpId="0" animBg="1"/>
      <p:bldP spid="1362043" grpId="0" animBg="1"/>
      <p:bldP spid="1362044" grpId="0" autoUpdateAnimBg="0"/>
      <p:bldP spid="1362111" grpId="0" autoUpdateAnimBg="0"/>
      <p:bldP spid="1362113" grpId="0" animBg="1"/>
      <p:bldP spid="1362114" grpId="0" animBg="1"/>
      <p:bldP spid="1362115" grpId="0" animBg="1"/>
      <p:bldP spid="1362116" grpId="0" animBg="1"/>
      <p:bldP spid="1362118" grpId="0" autoUpdateAnimBg="0"/>
      <p:bldP spid="1362119" grpId="0" autoUpdateAnimBg="0"/>
      <p:bldP spid="1362182" grpId="0" animBg="1" autoUpdateAnimBg="0"/>
      <p:bldP spid="1362248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295400" y="-95250"/>
            <a:ext cx="6629400" cy="1143000"/>
          </a:xfrm>
        </p:spPr>
        <p:txBody>
          <a:bodyPr/>
          <a:lstStyle/>
          <a:p>
            <a:r>
              <a:rPr lang="en-US" altLang="zh-CN" sz="3600" b="1">
                <a:solidFill>
                  <a:schemeClr val="folHlink"/>
                </a:solidFill>
                <a:latin typeface="宋体" panose="02010600030101010101" pitchFamily="2" charset="-122"/>
              </a:rPr>
              <a:t>1.4 </a:t>
            </a:r>
            <a:r>
              <a:rPr lang="zh-CN" altLang="en-US" sz="3600" b="1">
                <a:solidFill>
                  <a:schemeClr val="folHlink"/>
                </a:solidFill>
                <a:latin typeface="宋体" panose="02010600030101010101" pitchFamily="2" charset="-122"/>
              </a:rPr>
              <a:t>电阻元件</a:t>
            </a:r>
          </a:p>
        </p:txBody>
      </p:sp>
      <p:grpSp>
        <p:nvGrpSpPr>
          <p:cNvPr id="24619" name="Group 43"/>
          <p:cNvGrpSpPr/>
          <p:nvPr/>
        </p:nvGrpSpPr>
        <p:grpSpPr bwMode="auto">
          <a:xfrm>
            <a:off x="1295400" y="3276600"/>
            <a:ext cx="3124200" cy="2743200"/>
            <a:chOff x="912" y="2160"/>
            <a:chExt cx="1968" cy="1728"/>
          </a:xfrm>
        </p:grpSpPr>
        <p:sp>
          <p:nvSpPr>
            <p:cNvPr id="24588" name="Text Box 12"/>
            <p:cNvSpPr txBox="1">
              <a:spLocks noChangeArrowheads="1"/>
            </p:cNvSpPr>
            <p:nvPr/>
          </p:nvSpPr>
          <p:spPr bwMode="auto">
            <a:xfrm>
              <a:off x="1728" y="2160"/>
              <a:ext cx="480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u</a:t>
              </a:r>
            </a:p>
          </p:txBody>
        </p:sp>
        <p:grpSp>
          <p:nvGrpSpPr>
            <p:cNvPr id="24616" name="Group 40"/>
            <p:cNvGrpSpPr/>
            <p:nvPr/>
          </p:nvGrpSpPr>
          <p:grpSpPr bwMode="auto">
            <a:xfrm>
              <a:off x="912" y="2304"/>
              <a:ext cx="1968" cy="1584"/>
              <a:chOff x="912" y="2304"/>
              <a:chExt cx="1968" cy="1584"/>
            </a:xfrm>
          </p:grpSpPr>
          <p:sp>
            <p:nvSpPr>
              <p:cNvPr id="24580" name="Line 4"/>
              <p:cNvSpPr>
                <a:spLocks noChangeShapeType="1"/>
              </p:cNvSpPr>
              <p:nvPr/>
            </p:nvSpPr>
            <p:spPr bwMode="auto">
              <a:xfrm>
                <a:off x="912" y="3072"/>
                <a:ext cx="168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4582" name="Line 6"/>
              <p:cNvSpPr>
                <a:spLocks noChangeShapeType="1"/>
              </p:cNvSpPr>
              <p:nvPr/>
            </p:nvSpPr>
            <p:spPr bwMode="auto">
              <a:xfrm rot="16200000">
                <a:off x="937" y="3095"/>
                <a:ext cx="1584" cy="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4587" name="Text Box 11"/>
              <p:cNvSpPr txBox="1">
                <a:spLocks noChangeArrowheads="1"/>
              </p:cNvSpPr>
              <p:nvPr/>
            </p:nvSpPr>
            <p:spPr bwMode="auto">
              <a:xfrm>
                <a:off x="2208" y="3072"/>
                <a:ext cx="672" cy="44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4000">
                    <a:ea typeface="楷体_GB2312" panose="02010609030101010101" pitchFamily="49" charset="-122"/>
                  </a:rPr>
                  <a:t>i</a:t>
                </a:r>
              </a:p>
            </p:txBody>
          </p:sp>
          <p:sp>
            <p:nvSpPr>
              <p:cNvPr id="24589" name="Text Box 13"/>
              <p:cNvSpPr txBox="1">
                <a:spLocks noChangeArrowheads="1"/>
              </p:cNvSpPr>
              <p:nvPr/>
            </p:nvSpPr>
            <p:spPr bwMode="auto">
              <a:xfrm>
                <a:off x="1680" y="2976"/>
                <a:ext cx="288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3600">
                    <a:ea typeface="楷体_GB2312" panose="02010609030101010101" pitchFamily="49" charset="-122"/>
                  </a:rPr>
                  <a:t>0</a:t>
                </a:r>
                <a:endParaRPr lang="en-US" altLang="zh-CN" sz="4000">
                  <a:ea typeface="楷体_GB2312" panose="02010609030101010101" pitchFamily="49" charset="-122"/>
                </a:endParaRPr>
              </a:p>
            </p:txBody>
          </p:sp>
        </p:grpSp>
      </p:grpSp>
      <p:sp>
        <p:nvSpPr>
          <p:cNvPr id="24597" name="Line 21"/>
          <p:cNvSpPr>
            <a:spLocks noChangeShapeType="1"/>
          </p:cNvSpPr>
          <p:nvPr/>
        </p:nvSpPr>
        <p:spPr bwMode="auto">
          <a:xfrm flipV="1">
            <a:off x="1447800" y="4054475"/>
            <a:ext cx="2133600" cy="1447800"/>
          </a:xfrm>
          <a:prstGeom prst="line">
            <a:avLst/>
          </a:prstGeom>
          <a:noFill/>
          <a:ln w="38100">
            <a:solidFill>
              <a:srgbClr val="F4002E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4618" name="Group 42"/>
          <p:cNvGrpSpPr/>
          <p:nvPr/>
        </p:nvGrpSpPr>
        <p:grpSpPr bwMode="auto">
          <a:xfrm>
            <a:off x="4876800" y="3200400"/>
            <a:ext cx="3124200" cy="2819400"/>
            <a:chOff x="3072" y="2112"/>
            <a:chExt cx="1968" cy="1776"/>
          </a:xfrm>
        </p:grpSpPr>
        <p:sp>
          <p:nvSpPr>
            <p:cNvPr id="24595" name="Text Box 19"/>
            <p:cNvSpPr txBox="1">
              <a:spLocks noChangeArrowheads="1"/>
            </p:cNvSpPr>
            <p:nvPr/>
          </p:nvSpPr>
          <p:spPr bwMode="auto">
            <a:xfrm>
              <a:off x="3888" y="2112"/>
              <a:ext cx="480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u</a:t>
              </a:r>
            </a:p>
          </p:txBody>
        </p:sp>
        <p:sp>
          <p:nvSpPr>
            <p:cNvPr id="24592" name="Line 16"/>
            <p:cNvSpPr>
              <a:spLocks noChangeShapeType="1"/>
            </p:cNvSpPr>
            <p:nvPr/>
          </p:nvSpPr>
          <p:spPr bwMode="auto">
            <a:xfrm>
              <a:off x="3072" y="3072"/>
              <a:ext cx="168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593" name="Line 17"/>
            <p:cNvSpPr>
              <a:spLocks noChangeShapeType="1"/>
            </p:cNvSpPr>
            <p:nvPr/>
          </p:nvSpPr>
          <p:spPr bwMode="auto">
            <a:xfrm rot="16200000">
              <a:off x="3097" y="3095"/>
              <a:ext cx="1584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594" name="Text Box 18"/>
            <p:cNvSpPr txBox="1">
              <a:spLocks noChangeArrowheads="1"/>
            </p:cNvSpPr>
            <p:nvPr/>
          </p:nvSpPr>
          <p:spPr bwMode="auto">
            <a:xfrm>
              <a:off x="4368" y="3072"/>
              <a:ext cx="672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i</a:t>
              </a:r>
            </a:p>
          </p:txBody>
        </p:sp>
        <p:sp>
          <p:nvSpPr>
            <p:cNvPr id="24596" name="Text Box 20"/>
            <p:cNvSpPr txBox="1">
              <a:spLocks noChangeArrowheads="1"/>
            </p:cNvSpPr>
            <p:nvPr/>
          </p:nvSpPr>
          <p:spPr bwMode="auto">
            <a:xfrm>
              <a:off x="3888" y="2976"/>
              <a:ext cx="24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3600">
                  <a:ea typeface="楷体_GB2312" panose="02010609030101010101" pitchFamily="49" charset="-122"/>
                </a:rPr>
                <a:t>0</a:t>
              </a:r>
              <a:endParaRPr lang="en-US" altLang="zh-CN" sz="4000">
                <a:ea typeface="楷体_GB2312" panose="02010609030101010101" pitchFamily="49" charset="-122"/>
              </a:endParaRPr>
            </a:p>
          </p:txBody>
        </p:sp>
      </p:grpSp>
      <p:grpSp>
        <p:nvGrpSpPr>
          <p:cNvPr id="24617" name="Group 41"/>
          <p:cNvGrpSpPr/>
          <p:nvPr/>
        </p:nvGrpSpPr>
        <p:grpSpPr bwMode="auto">
          <a:xfrm>
            <a:off x="5105400" y="3978275"/>
            <a:ext cx="2133600" cy="1447800"/>
            <a:chOff x="5472" y="2688"/>
            <a:chExt cx="1344" cy="912"/>
          </a:xfrm>
        </p:grpSpPr>
        <p:sp>
          <p:nvSpPr>
            <p:cNvPr id="24598" name="Line 22"/>
            <p:cNvSpPr>
              <a:spLocks noChangeShapeType="1"/>
            </p:cNvSpPr>
            <p:nvPr/>
          </p:nvSpPr>
          <p:spPr bwMode="auto">
            <a:xfrm flipV="1">
              <a:off x="5760" y="2784"/>
              <a:ext cx="768" cy="768"/>
            </a:xfrm>
            <a:prstGeom prst="line">
              <a:avLst/>
            </a:prstGeom>
            <a:noFill/>
            <a:ln w="38100">
              <a:solidFill>
                <a:srgbClr val="F4002E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599" name="Arc 23"/>
            <p:cNvSpPr/>
            <p:nvPr/>
          </p:nvSpPr>
          <p:spPr bwMode="auto">
            <a:xfrm rot="-12135927">
              <a:off x="5472" y="3312"/>
              <a:ext cx="240" cy="288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21600"/>
                <a:gd name="T2" fmla="*/ 21600 w 21600"/>
                <a:gd name="T3" fmla="*/ 21600 h 21600"/>
                <a:gd name="T4" fmla="*/ 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38100">
              <a:solidFill>
                <a:srgbClr val="F4002E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600" name="Arc 24"/>
            <p:cNvSpPr/>
            <p:nvPr/>
          </p:nvSpPr>
          <p:spPr bwMode="auto">
            <a:xfrm rot="-2082139">
              <a:off x="6576" y="2688"/>
              <a:ext cx="240" cy="288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21600"/>
                <a:gd name="T2" fmla="*/ 21600 w 21600"/>
                <a:gd name="T3" fmla="*/ 21600 h 21600"/>
                <a:gd name="T4" fmla="*/ 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38100">
              <a:solidFill>
                <a:srgbClr val="F4002E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4609" name="Text Box 33"/>
          <p:cNvSpPr txBox="1">
            <a:spLocks noChangeArrowheads="1"/>
          </p:cNvSpPr>
          <p:nvPr/>
        </p:nvSpPr>
        <p:spPr bwMode="auto">
          <a:xfrm>
            <a:off x="1295400" y="6132513"/>
            <a:ext cx="28194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zh-CN" altLang="en-US" sz="3200">
                <a:ea typeface="楷体_GB2312" panose="02010609030101010101" pitchFamily="49" charset="-122"/>
              </a:rPr>
              <a:t>线性电阻</a:t>
            </a:r>
            <a:endParaRPr lang="zh-CN" altLang="en-US" sz="3600">
              <a:ea typeface="楷体_GB2312" panose="02010609030101010101" pitchFamily="49" charset="-122"/>
            </a:endParaRPr>
          </a:p>
        </p:txBody>
      </p:sp>
      <p:sp>
        <p:nvSpPr>
          <p:cNvPr id="24610" name="Text Box 34"/>
          <p:cNvSpPr txBox="1">
            <a:spLocks noChangeArrowheads="1"/>
          </p:cNvSpPr>
          <p:nvPr/>
        </p:nvSpPr>
        <p:spPr bwMode="auto">
          <a:xfrm>
            <a:off x="4648200" y="6132513"/>
            <a:ext cx="2971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zh-CN" altLang="en-US" sz="3200">
                <a:ea typeface="楷体_GB2312" panose="02010609030101010101" pitchFamily="49" charset="-122"/>
              </a:rPr>
              <a:t>非线性电阻</a:t>
            </a:r>
          </a:p>
        </p:txBody>
      </p:sp>
      <p:sp>
        <p:nvSpPr>
          <p:cNvPr id="24611" name="Text Box 35"/>
          <p:cNvSpPr txBox="1">
            <a:spLocks noChangeArrowheads="1"/>
          </p:cNvSpPr>
          <p:nvPr/>
        </p:nvSpPr>
        <p:spPr bwMode="auto">
          <a:xfrm>
            <a:off x="76200" y="692150"/>
            <a:ext cx="5791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32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1.4.1</a:t>
            </a:r>
            <a:r>
              <a:rPr kumimoji="0" lang="zh-CN" altLang="en-US" sz="32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电阻元件</a:t>
            </a:r>
            <a:r>
              <a:rPr lang="zh-CN" altLang="en-US" sz="32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定义</a:t>
            </a:r>
          </a:p>
        </p:txBody>
      </p:sp>
      <p:sp>
        <p:nvSpPr>
          <p:cNvPr id="24612" name="Text Box 36"/>
          <p:cNvSpPr txBox="1">
            <a:spLocks noChangeArrowheads="1"/>
          </p:cNvSpPr>
          <p:nvPr/>
        </p:nvSpPr>
        <p:spPr bwMode="auto">
          <a:xfrm>
            <a:off x="133350" y="1266825"/>
            <a:ext cx="8953500" cy="204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        </a:t>
            </a:r>
            <a:r>
              <a:rPr lang="zh-CN" altLang="en-US" sz="3200">
                <a:ea typeface="楷体_GB2312" panose="02010609030101010101" pitchFamily="49" charset="-122"/>
              </a:rPr>
              <a:t>任何一个二端元件，如果在任一时刻电压和电流之间的关系可以由</a:t>
            </a:r>
            <a:r>
              <a:rPr lang="en-US" altLang="zh-CN" sz="3200">
                <a:ea typeface="楷体_GB2312" panose="02010609030101010101" pitchFamily="49" charset="-122"/>
              </a:rPr>
              <a:t>u-i</a:t>
            </a:r>
            <a:r>
              <a:rPr lang="zh-CN" altLang="en-US" sz="3200">
                <a:ea typeface="楷体_GB2312" panose="02010609030101010101" pitchFamily="49" charset="-122"/>
              </a:rPr>
              <a:t>平面上一条曲线所决定，不论电压或电流的波形如何，则此二端元件为电阻。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5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5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6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9" dur="500"/>
                                        <p:tgtEl>
                                          <p:spTgt spid="24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4" dur="500"/>
                                        <p:tgtEl>
                                          <p:spTgt spid="24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9" dur="500"/>
                                        <p:tgtEl>
                                          <p:spTgt spid="24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500"/>
                                        <p:tgtEl>
                                          <p:spTgt spid="24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9" dur="500"/>
                                        <p:tgtEl>
                                          <p:spTgt spid="24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4" dur="500"/>
                                        <p:tgtEl>
                                          <p:spTgt spid="24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9" dur="500"/>
                                        <p:tgtEl>
                                          <p:spTgt spid="24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8" grpId="0" autoUpdateAnimBg="0"/>
      <p:bldP spid="24597" grpId="0" animBg="1"/>
      <p:bldP spid="24609" grpId="0" autoUpdateAnimBg="0"/>
      <p:bldP spid="24610" grpId="0" autoUpdateAnimBg="0"/>
      <p:bldP spid="24611" grpId="0" autoUpdateAnimBg="0"/>
      <p:bldP spid="24612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8" name="Text Box 4"/>
          <p:cNvSpPr txBox="1">
            <a:spLocks noChangeArrowheads="1"/>
          </p:cNvSpPr>
          <p:nvPr/>
        </p:nvSpPr>
        <p:spPr bwMode="auto">
          <a:xfrm>
            <a:off x="419100" y="1608138"/>
            <a:ext cx="36576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1.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耗能元件</a:t>
            </a:r>
          </a:p>
        </p:txBody>
      </p:sp>
      <p:sp>
        <p:nvSpPr>
          <p:cNvPr id="118789" name="Text Box 5"/>
          <p:cNvSpPr txBox="1">
            <a:spLocks noChangeArrowheads="1"/>
          </p:cNvSpPr>
          <p:nvPr/>
        </p:nvSpPr>
        <p:spPr bwMode="auto">
          <a:xfrm>
            <a:off x="438150" y="2582863"/>
            <a:ext cx="37338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2.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无记忆元件</a:t>
            </a:r>
            <a:endParaRPr lang="zh-CN" altLang="en-US" sz="3200">
              <a:ea typeface="楷体_GB2312" panose="02010609030101010101" pitchFamily="49" charset="-122"/>
            </a:endParaRPr>
          </a:p>
        </p:txBody>
      </p:sp>
      <p:sp>
        <p:nvSpPr>
          <p:cNvPr id="118791" name="Text Box 7"/>
          <p:cNvSpPr txBox="1">
            <a:spLocks noChangeArrowheads="1"/>
          </p:cNvSpPr>
          <p:nvPr/>
        </p:nvSpPr>
        <p:spPr bwMode="auto">
          <a:xfrm>
            <a:off x="304800" y="3495675"/>
            <a:ext cx="6305550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4000">
                <a:ea typeface="楷体_GB2312" panose="02010609030101010101" pitchFamily="49" charset="-122"/>
              </a:rPr>
              <a:t> </a:t>
            </a:r>
            <a:r>
              <a:rPr lang="en-US" altLang="zh-CN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3.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电阻的单位是欧姆（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  <a:sym typeface="Symbol" panose="05050102010706020507" pitchFamily="18" charset="2"/>
              </a:rPr>
              <a:t>）</a:t>
            </a:r>
            <a:r>
              <a:rPr lang="zh-CN" altLang="en-US" sz="4000">
                <a:latin typeface="楷体_GB2312" panose="02010609030101010101" pitchFamily="49" charset="-122"/>
                <a:ea typeface="楷体_GB2312" panose="02010609030101010101" pitchFamily="49" charset="-122"/>
              </a:rPr>
              <a:t>  </a:t>
            </a:r>
          </a:p>
        </p:txBody>
      </p:sp>
      <p:grpSp>
        <p:nvGrpSpPr>
          <p:cNvPr id="118793" name="Group 9"/>
          <p:cNvGrpSpPr/>
          <p:nvPr/>
        </p:nvGrpSpPr>
        <p:grpSpPr bwMode="auto">
          <a:xfrm>
            <a:off x="5238750" y="1257300"/>
            <a:ext cx="2971800" cy="1403350"/>
            <a:chOff x="3072" y="672"/>
            <a:chExt cx="1872" cy="884"/>
          </a:xfrm>
        </p:grpSpPr>
        <p:sp>
          <p:nvSpPr>
            <p:cNvPr id="118794" name="Rectangle 10"/>
            <p:cNvSpPr>
              <a:spLocks noChangeArrowheads="1"/>
            </p:cNvSpPr>
            <p:nvPr/>
          </p:nvSpPr>
          <p:spPr bwMode="auto">
            <a:xfrm>
              <a:off x="3744" y="1008"/>
              <a:ext cx="480" cy="19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8795" name="Line 11"/>
            <p:cNvSpPr>
              <a:spLocks noChangeShapeType="1"/>
            </p:cNvSpPr>
            <p:nvPr/>
          </p:nvSpPr>
          <p:spPr bwMode="auto">
            <a:xfrm flipH="1">
              <a:off x="3456" y="1104"/>
              <a:ext cx="2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8796" name="Oval 12"/>
            <p:cNvSpPr>
              <a:spLocks noChangeArrowheads="1"/>
            </p:cNvSpPr>
            <p:nvPr/>
          </p:nvSpPr>
          <p:spPr bwMode="auto">
            <a:xfrm>
              <a:off x="3072" y="1056"/>
              <a:ext cx="96" cy="9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8797" name="Oval 13"/>
            <p:cNvSpPr>
              <a:spLocks noChangeArrowheads="1"/>
            </p:cNvSpPr>
            <p:nvPr/>
          </p:nvSpPr>
          <p:spPr bwMode="auto">
            <a:xfrm>
              <a:off x="4752" y="1056"/>
              <a:ext cx="96" cy="9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8798" name="Line 14"/>
            <p:cNvSpPr>
              <a:spLocks noChangeShapeType="1"/>
            </p:cNvSpPr>
            <p:nvPr/>
          </p:nvSpPr>
          <p:spPr bwMode="auto">
            <a:xfrm>
              <a:off x="4224" y="1104"/>
              <a:ext cx="52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8799" name="Text Box 15"/>
            <p:cNvSpPr txBox="1">
              <a:spLocks noChangeArrowheads="1"/>
            </p:cNvSpPr>
            <p:nvPr/>
          </p:nvSpPr>
          <p:spPr bwMode="auto">
            <a:xfrm>
              <a:off x="3312" y="720"/>
              <a:ext cx="24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I</a:t>
              </a:r>
              <a:endParaRPr lang="en-US" altLang="zh-CN" sz="2400" i="1" u="sng">
                <a:ea typeface="宋体" panose="02010600030101010101" pitchFamily="2" charset="-122"/>
              </a:endParaRPr>
            </a:p>
          </p:txBody>
        </p:sp>
        <p:sp>
          <p:nvSpPr>
            <p:cNvPr id="118800" name="Text Box 16"/>
            <p:cNvSpPr txBox="1">
              <a:spLocks noChangeArrowheads="1"/>
            </p:cNvSpPr>
            <p:nvPr/>
          </p:nvSpPr>
          <p:spPr bwMode="auto">
            <a:xfrm>
              <a:off x="3840" y="1152"/>
              <a:ext cx="6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U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18801" name="Text Box 17"/>
            <p:cNvSpPr txBox="1">
              <a:spLocks noChangeArrowheads="1"/>
            </p:cNvSpPr>
            <p:nvPr/>
          </p:nvSpPr>
          <p:spPr bwMode="auto">
            <a:xfrm>
              <a:off x="3504" y="1152"/>
              <a:ext cx="43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+</a:t>
              </a:r>
            </a:p>
          </p:txBody>
        </p:sp>
        <p:sp>
          <p:nvSpPr>
            <p:cNvPr id="118802" name="Text Box 18"/>
            <p:cNvSpPr txBox="1">
              <a:spLocks noChangeArrowheads="1"/>
            </p:cNvSpPr>
            <p:nvPr/>
          </p:nvSpPr>
          <p:spPr bwMode="auto">
            <a:xfrm>
              <a:off x="4224" y="1104"/>
              <a:ext cx="72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118803" name="Text Box 19"/>
            <p:cNvSpPr txBox="1">
              <a:spLocks noChangeArrowheads="1"/>
            </p:cNvSpPr>
            <p:nvPr/>
          </p:nvSpPr>
          <p:spPr bwMode="auto">
            <a:xfrm>
              <a:off x="3696" y="672"/>
              <a:ext cx="62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3200" b="1">
                  <a:ea typeface="楷体_GB2312" panose="02010609030101010101" pitchFamily="49" charset="-122"/>
                </a:rPr>
                <a:t>R</a:t>
              </a:r>
              <a:endParaRPr lang="en-US" altLang="zh-CN" sz="4000">
                <a:ea typeface="楷体_GB2312" panose="02010609030101010101" pitchFamily="49" charset="-122"/>
              </a:endParaRPr>
            </a:p>
          </p:txBody>
        </p:sp>
        <p:sp>
          <p:nvSpPr>
            <p:cNvPr id="118804" name="Line 20"/>
            <p:cNvSpPr>
              <a:spLocks noChangeShapeType="1"/>
            </p:cNvSpPr>
            <p:nvPr/>
          </p:nvSpPr>
          <p:spPr bwMode="auto">
            <a:xfrm>
              <a:off x="3168" y="1104"/>
              <a:ext cx="33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18806" name="Text Box 22"/>
          <p:cNvSpPr txBox="1">
            <a:spLocks noChangeArrowheads="1"/>
          </p:cNvSpPr>
          <p:nvPr/>
        </p:nvSpPr>
        <p:spPr bwMode="auto">
          <a:xfrm>
            <a:off x="285750" y="4044950"/>
            <a:ext cx="66103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4000">
                <a:ea typeface="楷体_GB2312" panose="02010609030101010101" pitchFamily="49" charset="-122"/>
              </a:rPr>
              <a:t> </a:t>
            </a:r>
            <a:r>
              <a:rPr lang="en-US" altLang="zh-CN" sz="2800">
                <a:ea typeface="楷体_GB2312" panose="02010609030101010101" pitchFamily="49" charset="-122"/>
              </a:rPr>
              <a:t>1k </a:t>
            </a:r>
            <a:r>
              <a:rPr lang="en-US" altLang="zh-CN" sz="2800">
                <a:latin typeface="楷体_GB2312" panose="02010609030101010101" pitchFamily="49" charset="-122"/>
                <a:ea typeface="楷体_GB2312" panose="02010609030101010101" pitchFamily="49" charset="-122"/>
                <a:sym typeface="Symbol" panose="05050102010706020507" pitchFamily="18" charset="2"/>
              </a:rPr>
              <a:t></a:t>
            </a:r>
            <a:r>
              <a:rPr lang="en-US" altLang="zh-CN" sz="2800">
                <a:ea typeface="楷体_GB2312" panose="02010609030101010101" pitchFamily="49" charset="-122"/>
              </a:rPr>
              <a:t> =1000 </a:t>
            </a:r>
            <a:r>
              <a:rPr lang="en-US" altLang="zh-CN" sz="2800">
                <a:latin typeface="楷体_GB2312" panose="02010609030101010101" pitchFamily="49" charset="-122"/>
                <a:ea typeface="楷体_GB2312" panose="02010609030101010101" pitchFamily="49" charset="-122"/>
                <a:sym typeface="Symbol" panose="05050102010706020507" pitchFamily="18" charset="2"/>
              </a:rPr>
              <a:t></a:t>
            </a:r>
            <a:r>
              <a:rPr lang="zh-CN" altLang="en-US" sz="2800">
                <a:ea typeface="楷体_GB2312" panose="02010609030101010101" pitchFamily="49" charset="-122"/>
              </a:rPr>
              <a:t>；</a:t>
            </a:r>
            <a:r>
              <a:rPr lang="en-US" altLang="zh-CN" sz="2800">
                <a:ea typeface="楷体_GB2312" panose="02010609030101010101" pitchFamily="49" charset="-122"/>
              </a:rPr>
              <a:t>1M </a:t>
            </a:r>
            <a:r>
              <a:rPr lang="en-US" altLang="zh-CN" sz="2800">
                <a:latin typeface="楷体_GB2312" panose="02010609030101010101" pitchFamily="49" charset="-122"/>
                <a:ea typeface="楷体_GB2312" panose="02010609030101010101" pitchFamily="49" charset="-122"/>
                <a:sym typeface="Symbol" panose="05050102010706020507" pitchFamily="18" charset="2"/>
              </a:rPr>
              <a:t></a:t>
            </a:r>
            <a:r>
              <a:rPr lang="en-US" altLang="zh-CN" sz="2800">
                <a:ea typeface="楷体_GB2312" panose="02010609030101010101" pitchFamily="49" charset="-122"/>
              </a:rPr>
              <a:t> =1000k </a:t>
            </a:r>
            <a:r>
              <a:rPr lang="en-US" altLang="zh-CN" sz="2800">
                <a:latin typeface="楷体_GB2312" panose="02010609030101010101" pitchFamily="49" charset="-122"/>
                <a:ea typeface="楷体_GB2312" panose="02010609030101010101" pitchFamily="49" charset="-122"/>
                <a:sym typeface="Symbol" panose="05050102010706020507" pitchFamily="18" charset="2"/>
              </a:rPr>
              <a:t></a:t>
            </a:r>
          </a:p>
        </p:txBody>
      </p:sp>
      <p:sp>
        <p:nvSpPr>
          <p:cNvPr id="118811" name="Text Box 27"/>
          <p:cNvSpPr txBox="1">
            <a:spLocks noChangeArrowheads="1"/>
          </p:cNvSpPr>
          <p:nvPr/>
        </p:nvSpPr>
        <p:spPr bwMode="auto">
          <a:xfrm>
            <a:off x="5391150" y="2689225"/>
            <a:ext cx="3200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>
                <a:ea typeface="楷体_GB2312" panose="02010609030101010101" pitchFamily="49" charset="-122"/>
              </a:rPr>
              <a:t>U=R×I  </a:t>
            </a:r>
            <a:r>
              <a:rPr lang="zh-CN" altLang="en-US" sz="3200">
                <a:ea typeface="楷体_GB2312" panose="02010609030101010101" pitchFamily="49" charset="-122"/>
              </a:rPr>
              <a:t>关联</a:t>
            </a:r>
          </a:p>
        </p:txBody>
      </p:sp>
      <p:sp>
        <p:nvSpPr>
          <p:cNvPr id="118812" name="Text Box 28"/>
          <p:cNvSpPr txBox="1">
            <a:spLocks noChangeArrowheads="1"/>
          </p:cNvSpPr>
          <p:nvPr/>
        </p:nvSpPr>
        <p:spPr bwMode="auto">
          <a:xfrm>
            <a:off x="285750" y="5014913"/>
            <a:ext cx="70866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F4002E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4.</a:t>
            </a:r>
            <a:r>
              <a:rPr lang="zh-CN" altLang="en-US" sz="3200">
                <a:ea typeface="楷体_GB2312" panose="02010609030101010101" pitchFamily="49" charset="-122"/>
              </a:rPr>
              <a:t>电</a:t>
            </a:r>
            <a:r>
              <a:rPr lang="zh-CN" altLang="zh-CN" sz="3200">
                <a:ea typeface="楷体_GB2312" panose="02010609030101010101" pitchFamily="49" charset="-122"/>
              </a:rPr>
              <a:t>导：</a:t>
            </a:r>
            <a:r>
              <a:rPr lang="en-US" altLang="zh-CN" sz="3200">
                <a:ea typeface="楷体_GB2312" panose="02010609030101010101" pitchFamily="49" charset="-122"/>
              </a:rPr>
              <a:t>G=1/R</a:t>
            </a:r>
            <a:r>
              <a:rPr lang="zh-CN" altLang="en-US" sz="3200">
                <a:ea typeface="楷体_GB2312" panose="02010609030101010101" pitchFamily="49" charset="-122"/>
              </a:rPr>
              <a:t>，</a:t>
            </a:r>
            <a:r>
              <a:rPr lang="zh-CN" altLang="zh-CN" sz="3200">
                <a:ea typeface="楷体_GB2312" panose="02010609030101010101" pitchFamily="49" charset="-122"/>
              </a:rPr>
              <a:t>单位 (</a:t>
            </a:r>
            <a:r>
              <a:rPr lang="en-US" altLang="zh-CN" sz="3200">
                <a:ea typeface="楷体_GB2312" panose="02010609030101010101" pitchFamily="49" charset="-122"/>
              </a:rPr>
              <a:t>S)</a:t>
            </a:r>
            <a:r>
              <a:rPr lang="zh-CN" altLang="en-US" sz="3200">
                <a:ea typeface="楷体_GB2312" panose="02010609030101010101" pitchFamily="49" charset="-122"/>
              </a:rPr>
              <a:t>， </a:t>
            </a:r>
            <a:r>
              <a:rPr lang="en-US" altLang="zh-CN" sz="3200">
                <a:ea typeface="楷体_GB2312" panose="02010609030101010101" pitchFamily="49" charset="-122"/>
              </a:rPr>
              <a:t>U=I/G</a:t>
            </a:r>
          </a:p>
        </p:txBody>
      </p:sp>
      <p:sp>
        <p:nvSpPr>
          <p:cNvPr id="118813" name="Text Box 29"/>
          <p:cNvSpPr txBox="1">
            <a:spLocks noGrp="1" noChangeArrowheads="1"/>
          </p:cNvSpPr>
          <p:nvPr>
            <p:ph type="title"/>
          </p:nvPr>
        </p:nvSpPr>
        <p:spPr>
          <a:xfrm>
            <a:off x="190500" y="266700"/>
            <a:ext cx="7772400" cy="1143000"/>
          </a:xfrm>
          <a:noFill/>
        </p:spPr>
        <p:txBody>
          <a:bodyPr/>
          <a:lstStyle/>
          <a:p>
            <a:pPr algn="l">
              <a:spcBef>
                <a:spcPct val="50000"/>
              </a:spcBef>
            </a:pPr>
            <a:r>
              <a:rPr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电阻元件的特性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88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88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87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87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8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88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118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118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118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18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118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788" grpId="0" autoUpdateAnimBg="0"/>
      <p:bldP spid="118789" grpId="0" autoUpdateAnimBg="0"/>
      <p:bldP spid="118791" grpId="0" autoUpdateAnimBg="0"/>
      <p:bldP spid="118806" grpId="0" autoUpdateAnimBg="0"/>
      <p:bldP spid="118811" grpId="0" autoUpdateAnimBg="0"/>
      <p:bldP spid="118812" grpId="0" autoUpdateAnimBg="0"/>
      <p:bldP spid="118813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266700" y="2230438"/>
            <a:ext cx="7772400" cy="1143000"/>
          </a:xfrm>
        </p:spPr>
        <p:txBody>
          <a:bodyPr/>
          <a:lstStyle/>
          <a:p>
            <a:pPr algn="l"/>
            <a:r>
              <a:rPr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1.1 </a:t>
            </a:r>
            <a:r>
              <a:rPr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电路与电路模型</a:t>
            </a:r>
          </a:p>
        </p:txBody>
      </p:sp>
      <p:sp>
        <p:nvSpPr>
          <p:cNvPr id="1436675" name="Text Box 3"/>
          <p:cNvSpPr txBox="1">
            <a:spLocks noChangeArrowheads="1"/>
          </p:cNvSpPr>
          <p:nvPr/>
        </p:nvSpPr>
        <p:spPr bwMode="auto">
          <a:xfrm>
            <a:off x="327025" y="3205163"/>
            <a:ext cx="19716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zh-CN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1.1.1 </a:t>
            </a:r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电路</a:t>
            </a:r>
          </a:p>
        </p:txBody>
      </p:sp>
      <p:sp>
        <p:nvSpPr>
          <p:cNvPr id="1436676" name="Text Box 4"/>
          <p:cNvSpPr txBox="1">
            <a:spLocks noChangeArrowheads="1"/>
          </p:cNvSpPr>
          <p:nvPr/>
        </p:nvSpPr>
        <p:spPr bwMode="auto">
          <a:xfrm>
            <a:off x="0" y="3671888"/>
            <a:ext cx="9067800" cy="1233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3600">
                <a:ea typeface="楷体_GB2312" panose="02010609030101010101" pitchFamily="49" charset="-122"/>
              </a:rPr>
              <a:t>       </a:t>
            </a:r>
            <a:r>
              <a:rPr lang="zh-CN" altLang="en-US" sz="3200">
                <a:ea typeface="楷体_GB2312" panose="02010609030101010101" pitchFamily="49" charset="-122"/>
              </a:rPr>
              <a:t>各种电器元件</a:t>
            </a:r>
            <a:r>
              <a:rPr lang="en-US" altLang="zh-CN" sz="3200">
                <a:ea typeface="楷体_GB2312" panose="02010609030101010101" pitchFamily="49" charset="-122"/>
              </a:rPr>
              <a:t>(</a:t>
            </a:r>
            <a:r>
              <a:rPr lang="zh-CN" altLang="en-US" sz="3200">
                <a:ea typeface="楷体_GB2312" panose="02010609030101010101" pitchFamily="49" charset="-122"/>
              </a:rPr>
              <a:t>电源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、</a:t>
            </a:r>
            <a:r>
              <a:rPr lang="zh-CN" altLang="en-US" sz="3200">
                <a:ea typeface="楷体_GB2312" panose="02010609030101010101" pitchFamily="49" charset="-122"/>
              </a:rPr>
              <a:t>开关</a:t>
            </a:r>
            <a:r>
              <a:rPr lang="zh-CN" altLang="en-US" sz="3200">
                <a:latin typeface="楷体_GB2312" panose="02010609030101010101" pitchFamily="49" charset="-122"/>
                <a:ea typeface="楷体_GB2312" panose="02010609030101010101" pitchFamily="49" charset="-122"/>
              </a:rPr>
              <a:t>、</a:t>
            </a:r>
            <a:r>
              <a:rPr lang="zh-CN" altLang="en-US" sz="3200">
                <a:ea typeface="楷体_GB2312" panose="02010609030101010101" pitchFamily="49" charset="-122"/>
              </a:rPr>
              <a:t>负载等</a:t>
            </a:r>
            <a:r>
              <a:rPr lang="en-US" altLang="zh-CN" sz="3200">
                <a:ea typeface="楷体_GB2312" panose="02010609030101010101" pitchFamily="49" charset="-122"/>
              </a:rPr>
              <a:t>)</a:t>
            </a:r>
            <a:r>
              <a:rPr lang="zh-CN" altLang="en-US" sz="3200">
                <a:ea typeface="楷体_GB2312" panose="02010609030101010101" pitchFamily="49" charset="-122"/>
              </a:rPr>
              <a:t>，按一定的方式连接起来，所构成的电流通路。</a:t>
            </a:r>
          </a:p>
        </p:txBody>
      </p:sp>
      <p:sp>
        <p:nvSpPr>
          <p:cNvPr id="1436677" name="Rectangle 5"/>
          <p:cNvSpPr>
            <a:spLocks noChangeArrowheads="1"/>
          </p:cNvSpPr>
          <p:nvPr/>
        </p:nvSpPr>
        <p:spPr bwMode="auto">
          <a:xfrm>
            <a:off x="0" y="57150"/>
            <a:ext cx="91440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spcBef>
                <a:spcPct val="0"/>
              </a:spcBef>
            </a:pPr>
            <a:r>
              <a:rPr kumimoji="0" lang="zh-CN" altLang="en-US" sz="36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第</a:t>
            </a:r>
            <a:r>
              <a:rPr kumimoji="0" lang="en-US" altLang="zh-CN" sz="36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kumimoji="0" lang="zh-CN" altLang="en-US" sz="36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章 电路的基本概念与基本定律</a:t>
            </a:r>
          </a:p>
        </p:txBody>
      </p:sp>
      <p:sp>
        <p:nvSpPr>
          <p:cNvPr id="1436678" name="Text Box 6"/>
          <p:cNvSpPr txBox="1">
            <a:spLocks noChangeArrowheads="1"/>
          </p:cNvSpPr>
          <p:nvPr/>
        </p:nvSpPr>
        <p:spPr bwMode="auto">
          <a:xfrm>
            <a:off x="228600" y="1008063"/>
            <a:ext cx="8745538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3200">
                <a:ea typeface="楷体_GB2312" panose="02010609030101010101" pitchFamily="49" charset="-122"/>
              </a:rPr>
              <a:t>       </a:t>
            </a:r>
            <a:r>
              <a:rPr lang="zh-CN" altLang="en-US" sz="3200">
                <a:ea typeface="楷体_GB2312" panose="02010609030101010101" pitchFamily="49" charset="-122"/>
              </a:rPr>
              <a:t>电路的基本概念与基本定律是分析电路和计算电路的重要基础，必须很好的掌握。</a:t>
            </a:r>
            <a:endParaRPr lang="zh-CN" altLang="en-US" sz="3600">
              <a:ea typeface="楷体_GB2312" panose="02010609030101010101" pitchFamily="49" charset="-122"/>
            </a:endParaRPr>
          </a:p>
        </p:txBody>
      </p:sp>
      <p:sp>
        <p:nvSpPr>
          <p:cNvPr id="1436680" name="Text Box 8"/>
          <p:cNvSpPr txBox="1">
            <a:spLocks noChangeArrowheads="1"/>
          </p:cNvSpPr>
          <p:nvPr/>
        </p:nvSpPr>
        <p:spPr bwMode="auto">
          <a:xfrm>
            <a:off x="514350" y="5289550"/>
            <a:ext cx="61150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 algn="ctr"/>
            <a:r>
              <a:rPr lang="zh-CN" altLang="en-US" sz="3200">
                <a:ea typeface="楷体_GB2312" panose="02010609030101010101" pitchFamily="49" charset="-122"/>
              </a:rPr>
              <a:t>它能传送、处理及放大信号；</a:t>
            </a:r>
            <a:endParaRPr lang="zh-CN" altLang="en-US" sz="3600">
              <a:ea typeface="楷体_GB2312" panose="02010609030101010101" pitchFamily="49" charset="-122"/>
            </a:endParaRPr>
          </a:p>
        </p:txBody>
      </p:sp>
      <p:sp>
        <p:nvSpPr>
          <p:cNvPr id="1436681" name="Text Box 9"/>
          <p:cNvSpPr txBox="1">
            <a:spLocks noChangeArrowheads="1"/>
          </p:cNvSpPr>
          <p:nvPr/>
        </p:nvSpPr>
        <p:spPr bwMode="auto">
          <a:xfrm>
            <a:off x="-95250" y="5849938"/>
            <a:ext cx="4343400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3200">
                <a:ea typeface="楷体_GB2312" panose="02010609030101010101" pitchFamily="49" charset="-122"/>
              </a:rPr>
              <a:t>测量及提供电能等。</a:t>
            </a:r>
          </a:p>
        </p:txBody>
      </p:sp>
      <p:sp>
        <p:nvSpPr>
          <p:cNvPr id="1436682" name="Text Box 10"/>
          <p:cNvSpPr txBox="1">
            <a:spLocks noChangeArrowheads="1"/>
          </p:cNvSpPr>
          <p:nvPr/>
        </p:nvSpPr>
        <p:spPr bwMode="auto">
          <a:xfrm>
            <a:off x="5886450" y="5259388"/>
            <a:ext cx="3810000" cy="62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</a:pPr>
            <a:r>
              <a:rPr lang="zh-CN" altLang="en-US" sz="3200">
                <a:ea typeface="楷体_GB2312" panose="02010609030101010101" pitchFamily="49" charset="-122"/>
              </a:rPr>
              <a:t>存贮信息、数据；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36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36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36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36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436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36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436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436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6674" grpId="0" autoUpdateAnimBg="0"/>
      <p:bldP spid="1436675" grpId="0" autoUpdateAnimBg="0"/>
      <p:bldP spid="1436676" grpId="0" autoUpdateAnimBg="0"/>
      <p:bldP spid="1436677" grpId="0" autoUpdateAnimBg="0"/>
      <p:bldP spid="1436678" grpId="0" autoUpdateAnimBg="0"/>
      <p:bldP spid="1436680" grpId="0" autoUpdateAnimBg="0"/>
      <p:bldP spid="1436681" grpId="0" autoUpdateAnimBg="0"/>
      <p:bldP spid="1436682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73" name="Text Box 5"/>
          <p:cNvSpPr txBox="1">
            <a:spLocks noChangeArrowheads="1"/>
          </p:cNvSpPr>
          <p:nvPr/>
        </p:nvSpPr>
        <p:spPr bwMode="auto">
          <a:xfrm>
            <a:off x="533400" y="715963"/>
            <a:ext cx="27432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4000" dirty="0">
                <a:ea typeface="楷体_GB2312" panose="02010609030101010101" pitchFamily="49" charset="-122"/>
              </a:rPr>
              <a:t> </a:t>
            </a:r>
            <a:r>
              <a:rPr lang="en-US" altLang="zh-CN" sz="3600" i="1" dirty="0">
                <a:ea typeface="楷体_GB2312" panose="02010609030101010101" pitchFamily="49" charset="-122"/>
              </a:rPr>
              <a:t>P</a:t>
            </a:r>
            <a:r>
              <a:rPr lang="en-US" altLang="zh-CN" sz="3600" baseline="-25000" dirty="0">
                <a:ea typeface="楷体_GB2312" panose="02010609030101010101" pitchFamily="49" charset="-122"/>
              </a:rPr>
              <a:t>R</a:t>
            </a:r>
            <a:r>
              <a:rPr lang="en-US" altLang="zh-CN" sz="3600" dirty="0">
                <a:ea typeface="楷体_GB2312" panose="02010609030101010101" pitchFamily="49" charset="-122"/>
              </a:rPr>
              <a:t>=</a:t>
            </a:r>
            <a:r>
              <a:rPr lang="en-US" altLang="zh-CN" sz="3600" i="1" dirty="0">
                <a:ea typeface="楷体_GB2312" panose="02010609030101010101" pitchFamily="49" charset="-122"/>
              </a:rPr>
              <a:t>U</a:t>
            </a:r>
            <a:r>
              <a:rPr lang="en-US" altLang="zh-CN" sz="3600" dirty="0">
                <a:ea typeface="楷体_GB2312" panose="02010609030101010101" pitchFamily="49" charset="-122"/>
              </a:rPr>
              <a:t>×</a:t>
            </a:r>
            <a:r>
              <a:rPr lang="en-US" altLang="zh-CN" sz="3600" i="1" dirty="0">
                <a:ea typeface="楷体_GB2312" panose="02010609030101010101" pitchFamily="49" charset="-122"/>
              </a:rPr>
              <a:t>I </a:t>
            </a:r>
            <a:r>
              <a:rPr lang="en-US" altLang="zh-CN" sz="3600" dirty="0">
                <a:ea typeface="楷体_GB2312" panose="02010609030101010101" pitchFamily="49" charset="-122"/>
              </a:rPr>
              <a:t>   </a:t>
            </a:r>
          </a:p>
        </p:txBody>
      </p:sp>
      <p:sp>
        <p:nvSpPr>
          <p:cNvPr id="314374" name="Line 6"/>
          <p:cNvSpPr>
            <a:spLocks noChangeShapeType="1"/>
          </p:cNvSpPr>
          <p:nvPr/>
        </p:nvSpPr>
        <p:spPr bwMode="auto">
          <a:xfrm rot="-10771353">
            <a:off x="1638300" y="1249363"/>
            <a:ext cx="3175" cy="534987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tailEnd type="triangl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75" name="Line 7"/>
          <p:cNvSpPr>
            <a:spLocks noChangeShapeType="1"/>
          </p:cNvSpPr>
          <p:nvPr/>
        </p:nvSpPr>
        <p:spPr bwMode="auto">
          <a:xfrm rot="-10771353">
            <a:off x="2324100" y="1249363"/>
            <a:ext cx="3175" cy="534987"/>
          </a:xfrm>
          <a:prstGeom prst="line">
            <a:avLst/>
          </a:prstGeom>
          <a:noFill/>
          <a:ln w="38100">
            <a:solidFill>
              <a:schemeClr val="folHlink"/>
            </a:solidFill>
            <a:round/>
            <a:tailEnd type="triangl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4385" name="Text Box 17"/>
          <p:cNvSpPr txBox="1">
            <a:spLocks noChangeArrowheads="1"/>
          </p:cNvSpPr>
          <p:nvPr/>
        </p:nvSpPr>
        <p:spPr bwMode="auto">
          <a:xfrm>
            <a:off x="6214216" y="511656"/>
            <a:ext cx="2925868" cy="1228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65000"/>
              </a:lnSpc>
              <a:spcBef>
                <a:spcPct val="75000"/>
              </a:spcBef>
            </a:pPr>
            <a:r>
              <a:rPr lang="en-US" altLang="zh-CN" sz="3600" dirty="0">
                <a:ea typeface="楷体_GB2312" panose="02010609030101010101" pitchFamily="49" charset="-122"/>
              </a:rPr>
              <a:t>     </a:t>
            </a:r>
            <a:r>
              <a:rPr lang="zh-CN" altLang="en-US" sz="3600" dirty="0">
                <a:ea typeface="楷体_GB2312" panose="02010609030101010101" pitchFamily="49" charset="-122"/>
              </a:rPr>
              <a:t>单位：</a:t>
            </a:r>
          </a:p>
          <a:p>
            <a:pPr algn="ctr">
              <a:lnSpc>
                <a:spcPct val="65000"/>
              </a:lnSpc>
              <a:spcBef>
                <a:spcPct val="75000"/>
              </a:spcBef>
              <a:spcAft>
                <a:spcPct val="20000"/>
              </a:spcAft>
            </a:pPr>
            <a:r>
              <a:rPr lang="en-US" altLang="zh-CN" sz="3600" b="1" dirty="0">
                <a:ea typeface="楷体_GB2312" panose="02010609030101010101" pitchFamily="49" charset="-122"/>
              </a:rPr>
              <a:t>W  V  A  </a:t>
            </a:r>
            <a:r>
              <a:rPr lang="el-GR" altLang="zh-CN" sz="3600" b="1" dirty="0">
                <a:ea typeface="楷体_GB2312" panose="02010609030101010101" pitchFamily="49" charset="-122"/>
              </a:rPr>
              <a:t>Ω</a:t>
            </a:r>
            <a:endParaRPr lang="en-US" altLang="zh-CN" sz="3600" dirty="0">
              <a:ea typeface="楷体_GB2312" panose="02010609030101010101" pitchFamily="49" charset="-122"/>
            </a:endParaRPr>
          </a:p>
        </p:txBody>
      </p:sp>
      <p:sp>
        <p:nvSpPr>
          <p:cNvPr id="314390" name="Text Box 22"/>
          <p:cNvSpPr txBox="1">
            <a:spLocks noChangeArrowheads="1"/>
          </p:cNvSpPr>
          <p:nvPr/>
        </p:nvSpPr>
        <p:spPr bwMode="auto">
          <a:xfrm>
            <a:off x="2343150" y="715963"/>
            <a:ext cx="25146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4000" dirty="0">
                <a:ea typeface="楷体_GB2312" panose="02010609030101010101" pitchFamily="49" charset="-122"/>
              </a:rPr>
              <a:t> </a:t>
            </a:r>
            <a:r>
              <a:rPr lang="en-US" altLang="zh-CN" sz="3600" dirty="0">
                <a:ea typeface="楷体_GB2312" panose="02010609030101010101" pitchFamily="49" charset="-122"/>
              </a:rPr>
              <a:t>=</a:t>
            </a:r>
            <a:r>
              <a:rPr lang="en-US" altLang="zh-CN" sz="3600" i="1" dirty="0">
                <a:ea typeface="楷体_GB2312" panose="02010609030101010101" pitchFamily="49" charset="-122"/>
              </a:rPr>
              <a:t>I</a:t>
            </a:r>
            <a:r>
              <a:rPr lang="en-US" altLang="zh-CN" sz="3600" baseline="30000" dirty="0">
                <a:ea typeface="楷体_GB2312" panose="02010609030101010101" pitchFamily="49" charset="-122"/>
              </a:rPr>
              <a:t>2</a:t>
            </a:r>
            <a:r>
              <a:rPr lang="en-US" altLang="zh-CN" sz="3600" dirty="0">
                <a:ea typeface="楷体_GB2312" panose="02010609030101010101" pitchFamily="49" charset="-122"/>
              </a:rPr>
              <a:t>×</a:t>
            </a:r>
            <a:r>
              <a:rPr lang="en-US" altLang="zh-CN" sz="3600" i="1" dirty="0">
                <a:ea typeface="楷体_GB2312" panose="02010609030101010101" pitchFamily="49" charset="-122"/>
              </a:rPr>
              <a:t>R</a:t>
            </a:r>
          </a:p>
        </p:txBody>
      </p:sp>
      <p:sp>
        <p:nvSpPr>
          <p:cNvPr id="314391" name="Text Box 23"/>
          <p:cNvSpPr txBox="1">
            <a:spLocks noChangeArrowheads="1"/>
          </p:cNvSpPr>
          <p:nvPr/>
        </p:nvSpPr>
        <p:spPr bwMode="auto">
          <a:xfrm>
            <a:off x="3810000" y="715963"/>
            <a:ext cx="36576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4000" dirty="0">
                <a:ea typeface="楷体_GB2312" panose="02010609030101010101" pitchFamily="49" charset="-122"/>
              </a:rPr>
              <a:t> </a:t>
            </a:r>
            <a:r>
              <a:rPr lang="en-US" altLang="zh-CN" sz="3600" dirty="0">
                <a:ea typeface="楷体_GB2312" panose="02010609030101010101" pitchFamily="49" charset="-122"/>
              </a:rPr>
              <a:t>=U</a:t>
            </a:r>
            <a:r>
              <a:rPr lang="en-US" altLang="zh-CN" sz="3600" baseline="30000" dirty="0">
                <a:ea typeface="楷体_GB2312" panose="02010609030101010101" pitchFamily="49" charset="-122"/>
              </a:rPr>
              <a:t>2</a:t>
            </a:r>
            <a:r>
              <a:rPr lang="en-US" altLang="zh-CN" sz="3600" dirty="0">
                <a:ea typeface="楷体_GB2312" panose="02010609030101010101" pitchFamily="49" charset="-122"/>
              </a:rPr>
              <a:t>/R</a:t>
            </a:r>
            <a:r>
              <a:rPr lang="en-US" altLang="zh-CN" sz="4000" dirty="0">
                <a:ea typeface="楷体_GB2312" panose="02010609030101010101" pitchFamily="49" charset="-122"/>
              </a:rPr>
              <a:t>    </a:t>
            </a:r>
            <a:r>
              <a:rPr lang="en-US" altLang="zh-CN" sz="3200" dirty="0">
                <a:ea typeface="楷体_GB2312" panose="02010609030101010101" pitchFamily="49" charset="-122"/>
              </a:rPr>
              <a:t>(1)</a:t>
            </a:r>
          </a:p>
        </p:txBody>
      </p:sp>
      <p:sp>
        <p:nvSpPr>
          <p:cNvPr id="314402" name="Rectangle 34"/>
          <p:cNvSpPr>
            <a:spLocks noGrp="1" noChangeArrowheads="1"/>
          </p:cNvSpPr>
          <p:nvPr>
            <p:ph type="title"/>
          </p:nvPr>
        </p:nvSpPr>
        <p:spPr>
          <a:xfrm>
            <a:off x="152400" y="-160338"/>
            <a:ext cx="7772400" cy="1143001"/>
          </a:xfrm>
        </p:spPr>
        <p:txBody>
          <a:bodyPr/>
          <a:lstStyle/>
          <a:p>
            <a:pPr algn="l"/>
            <a:r>
              <a:rPr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1.4.2 </a:t>
            </a:r>
            <a:r>
              <a:rPr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电阻元件的功率</a:t>
            </a:r>
          </a:p>
        </p:txBody>
      </p:sp>
      <p:sp>
        <p:nvSpPr>
          <p:cNvPr id="314403" name="Rectangle 35"/>
          <p:cNvSpPr>
            <a:spLocks noChangeArrowheads="1"/>
          </p:cNvSpPr>
          <p:nvPr/>
        </p:nvSpPr>
        <p:spPr bwMode="auto">
          <a:xfrm>
            <a:off x="142875" y="3054350"/>
            <a:ext cx="1851025" cy="151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>
              <a:spcBef>
                <a:spcPct val="0"/>
              </a:spcBef>
            </a:pPr>
            <a:r>
              <a:rPr lang="zh-CN" altLang="en-US" sz="2800" b="1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例</a:t>
            </a:r>
            <a:r>
              <a:rPr lang="en-US" altLang="zh-CN" sz="2800" b="1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sz="2800" b="1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endParaRPr kumimoji="0" lang="zh-CN" altLang="en-US" sz="2800" b="1">
              <a:solidFill>
                <a:srgbClr val="FFFF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14404" name="Text Box 36"/>
          <p:cNvSpPr txBox="1">
            <a:spLocks noChangeArrowheads="1"/>
          </p:cNvSpPr>
          <p:nvPr/>
        </p:nvSpPr>
        <p:spPr bwMode="auto">
          <a:xfrm>
            <a:off x="228600" y="2665413"/>
            <a:ext cx="769620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zh-CN" altLang="en-US" sz="3200" b="1" dirty="0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电阻额定值</a:t>
            </a: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（工作时不能超过的值）</a:t>
            </a:r>
          </a:p>
        </p:txBody>
      </p:sp>
      <p:sp>
        <p:nvSpPr>
          <p:cNvPr id="314406" name="Text Box 38"/>
          <p:cNvSpPr txBox="1">
            <a:spLocks noChangeArrowheads="1"/>
          </p:cNvSpPr>
          <p:nvPr/>
        </p:nvSpPr>
        <p:spPr bwMode="auto">
          <a:xfrm>
            <a:off x="1643704" y="3490912"/>
            <a:ext cx="5257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zh-CN" altLang="en-US" sz="3600" dirty="0">
                <a:ea typeface="楷体_GB2312" panose="02010609030101010101" pitchFamily="49" charset="-122"/>
              </a:rPr>
              <a:t>已知</a:t>
            </a:r>
            <a:r>
              <a:rPr lang="en-US" altLang="zh-CN" sz="3600" dirty="0">
                <a:ea typeface="楷体_GB2312" panose="02010609030101010101" pitchFamily="49" charset="-122"/>
              </a:rPr>
              <a:t>: R=100 </a:t>
            </a:r>
            <a:r>
              <a:rPr lang="el-GR" altLang="zh-CN" sz="3600" dirty="0">
                <a:ea typeface="楷体_GB2312" panose="02010609030101010101" pitchFamily="49" charset="-122"/>
              </a:rPr>
              <a:t>Ω</a:t>
            </a:r>
            <a:r>
              <a:rPr lang="en-US" altLang="zh-CN" sz="3600" dirty="0">
                <a:ea typeface="楷体_GB2312" panose="02010609030101010101" pitchFamily="49" charset="-122"/>
              </a:rPr>
              <a:t>    ,  P=1w</a:t>
            </a:r>
          </a:p>
        </p:txBody>
      </p:sp>
      <p:sp>
        <p:nvSpPr>
          <p:cNvPr id="314408" name="Text Box 40"/>
          <p:cNvSpPr txBox="1">
            <a:spLocks noChangeArrowheads="1"/>
          </p:cNvSpPr>
          <p:nvPr/>
        </p:nvSpPr>
        <p:spPr bwMode="auto">
          <a:xfrm>
            <a:off x="1524000" y="4227513"/>
            <a:ext cx="39624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zh-CN" altLang="en-US" sz="3600" dirty="0">
                <a:ea typeface="楷体_GB2312" panose="02010609030101010101" pitchFamily="49" charset="-122"/>
              </a:rPr>
              <a:t>求：额定值</a:t>
            </a:r>
            <a:r>
              <a:rPr lang="en-US" altLang="zh-CN" sz="3600" dirty="0">
                <a:ea typeface="楷体_GB2312" panose="02010609030101010101" pitchFamily="49" charset="-122"/>
              </a:rPr>
              <a:t>U </a:t>
            </a:r>
            <a:r>
              <a:rPr kumimoji="0"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zh-CN" altLang="en-US" sz="3600" dirty="0">
                <a:ea typeface="楷体_GB2312" panose="02010609030101010101" pitchFamily="49" charset="-122"/>
              </a:rPr>
              <a:t> </a:t>
            </a:r>
            <a:r>
              <a:rPr lang="en-US" altLang="zh-CN" sz="3600" dirty="0">
                <a:ea typeface="楷体_GB2312" panose="02010609030101010101" pitchFamily="49" charset="-122"/>
              </a:rPr>
              <a:t>I</a:t>
            </a:r>
            <a:r>
              <a:rPr lang="zh-CN" altLang="en-US" sz="3600" dirty="0">
                <a:ea typeface="楷体_GB2312" panose="02010609030101010101" pitchFamily="49" charset="-122"/>
              </a:rPr>
              <a:t>。</a:t>
            </a:r>
          </a:p>
        </p:txBody>
      </p:sp>
      <p:sp>
        <p:nvSpPr>
          <p:cNvPr id="314409" name="Text Box 41"/>
          <p:cNvSpPr txBox="1">
            <a:spLocks noChangeArrowheads="1"/>
          </p:cNvSpPr>
          <p:nvPr/>
        </p:nvSpPr>
        <p:spPr bwMode="auto">
          <a:xfrm>
            <a:off x="76200" y="5135563"/>
            <a:ext cx="39624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en-US" altLang="zh-CN" sz="4000">
                <a:ea typeface="楷体_GB2312" panose="02010609030101010101" pitchFamily="49" charset="-122"/>
              </a:rPr>
              <a:t> </a:t>
            </a:r>
            <a:r>
              <a:rPr lang="zh-CN" altLang="en-US" sz="3600">
                <a:solidFill>
                  <a:schemeClr val="folHlink"/>
                </a:solidFill>
              </a:rPr>
              <a:t>解：</a:t>
            </a:r>
            <a:r>
              <a:rPr lang="zh-CN" altLang="en-US" sz="3600">
                <a:ea typeface="楷体_GB2312" panose="02010609030101010101" pitchFamily="49" charset="-122"/>
              </a:rPr>
              <a:t>由</a:t>
            </a:r>
            <a:r>
              <a:rPr lang="en-US" altLang="zh-CN" sz="3600">
                <a:ea typeface="楷体_GB2312" panose="02010609030101010101" pitchFamily="49" charset="-122"/>
              </a:rPr>
              <a:t>(1) </a:t>
            </a:r>
            <a:r>
              <a:rPr lang="zh-CN" altLang="en-US" sz="3600">
                <a:ea typeface="楷体_GB2312" panose="02010609030101010101" pitchFamily="49" charset="-122"/>
              </a:rPr>
              <a:t>式</a:t>
            </a:r>
            <a:r>
              <a:rPr lang="en-US" altLang="zh-CN" sz="3600">
                <a:ea typeface="楷体_GB2312" panose="02010609030101010101" pitchFamily="49" charset="-122"/>
              </a:rPr>
              <a:t>:  </a:t>
            </a:r>
          </a:p>
        </p:txBody>
      </p:sp>
      <p:sp>
        <p:nvSpPr>
          <p:cNvPr id="314410" name="Text Box 42"/>
          <p:cNvSpPr txBox="1">
            <a:spLocks noChangeArrowheads="1"/>
          </p:cNvSpPr>
          <p:nvPr/>
        </p:nvSpPr>
        <p:spPr bwMode="auto">
          <a:xfrm>
            <a:off x="2571750" y="6145213"/>
            <a:ext cx="5410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600" dirty="0">
                <a:ea typeface="楷体_GB2312" panose="02010609030101010101" pitchFamily="49" charset="-122"/>
              </a:rPr>
              <a:t>U=I×R=0.1×100=10V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1016841" y="1739684"/>
                <a:ext cx="107785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i="1" smtClean="0">
                          <a:latin typeface="Cambria Math"/>
                        </a:rPr>
                        <m:t>𝐼</m:t>
                      </m:r>
                      <m:r>
                        <a:rPr lang="en-US" altLang="zh-CN" sz="2800" i="1" smtClean="0">
                          <a:latin typeface="Cambria Math"/>
                          <a:ea typeface="Cambria Math"/>
                        </a:rPr>
                        <m:t>×</m:t>
                      </m:r>
                      <m:r>
                        <a:rPr lang="en-US" altLang="zh-CN" sz="2800" b="0" i="1" smtClean="0">
                          <a:latin typeface="Cambria Math"/>
                          <a:ea typeface="Cambria Math"/>
                        </a:rPr>
                        <m:t>𝑅</m:t>
                      </m:r>
                    </m:oMath>
                  </m:oMathPara>
                </a14:m>
                <a:endParaRPr lang="zh-CN" altLang="en-US" sz="2800" i="1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6841" y="1739684"/>
                <a:ext cx="1077859" cy="52322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041271" y="1816100"/>
                <a:ext cx="804066" cy="570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type m:val="skw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/>
                            </a:rPr>
                            <m:t>𝑈</m:t>
                          </m:r>
                        </m:num>
                        <m:den>
                          <m:r>
                            <a:rPr lang="en-US" altLang="zh-CN" sz="2400" b="0" i="1" smtClean="0">
                              <a:latin typeface="Cambria Math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1271" y="1816100"/>
                <a:ext cx="804066" cy="570221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079253" y="5010466"/>
                <a:ext cx="5119094" cy="10966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200" i="1" dirty="0"/>
                  <a:t>I</a:t>
                </a:r>
                <a14:m>
                  <m:oMath xmlns:m="http://schemas.openxmlformats.org/officeDocument/2006/math">
                    <m:r>
                      <a:rPr lang="en-US" altLang="zh-CN" sz="3200" i="1" smtClean="0"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CN" sz="32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altLang="zh-CN" sz="32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0" i="1" smtClean="0">
                                <a:latin typeface="Cambria Math"/>
                              </a:rPr>
                              <m:t>𝑃</m:t>
                            </m:r>
                          </m:num>
                          <m:den>
                            <m:r>
                              <a:rPr lang="en-US" altLang="zh-CN" sz="3200" b="0" i="1" smtClean="0">
                                <a:latin typeface="Cambria Math"/>
                              </a:rPr>
                              <m:t>𝑅</m:t>
                            </m:r>
                          </m:den>
                        </m:f>
                      </m:e>
                    </m:rad>
                    <m:r>
                      <a:rPr lang="en-US" altLang="zh-CN" sz="3200" b="0" i="1" smtClean="0">
                        <a:latin typeface="Cambria Math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CN" sz="32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altLang="zh-CN" sz="32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3200" b="0" i="1" smtClean="0"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altLang="zh-CN" sz="3200" b="0" i="1" smtClean="0">
                                <a:latin typeface="Cambria Math"/>
                              </a:rPr>
                              <m:t>100</m:t>
                            </m:r>
                          </m:den>
                        </m:f>
                      </m:e>
                    </m:rad>
                  </m:oMath>
                </a14:m>
                <a:r>
                  <a:rPr lang="en-US" altLang="zh-CN" sz="3200" dirty="0"/>
                  <a:t>=0.1A=100mA</a:t>
                </a:r>
                <a:endParaRPr lang="zh-CN" altLang="en-US" sz="32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9253" y="5010466"/>
                <a:ext cx="5119094" cy="1096647"/>
              </a:xfrm>
              <a:prstGeom prst="rect">
                <a:avLst/>
              </a:prstGeom>
              <a:blipFill rotWithShape="1">
                <a:blip r:embed="rId6"/>
                <a:stretch>
                  <a:fillRect l="-2976" r="-22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4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4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4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14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14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14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14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14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14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14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14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14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14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14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373" grpId="0"/>
      <p:bldP spid="314374" grpId="0" animBg="1"/>
      <p:bldP spid="314375" grpId="0" animBg="1"/>
      <p:bldP spid="314385" grpId="0"/>
      <p:bldP spid="314390" grpId="0"/>
      <p:bldP spid="314391" grpId="0"/>
      <p:bldP spid="314402" grpId="0"/>
      <p:bldP spid="314403" grpId="0" autoUpdateAnimBg="0"/>
      <p:bldP spid="314404" grpId="0"/>
      <p:bldP spid="314406" grpId="0"/>
      <p:bldP spid="314408" grpId="0"/>
      <p:bldP spid="314409" grpId="0" autoUpdateAnimBg="0"/>
      <p:bldP spid="314410" grpId="0" autoUpdateAnimBg="0"/>
      <p:bldP spid="2" grpId="0" animBg="1"/>
      <p:bldP spid="3" grpId="0" animBg="1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25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38100"/>
            <a:ext cx="7772400" cy="1143000"/>
          </a:xfrm>
        </p:spPr>
        <p:txBody>
          <a:bodyPr/>
          <a:lstStyle/>
          <a:p>
            <a:pPr algn="l"/>
            <a:r>
              <a:rPr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1.4.3 </a:t>
            </a:r>
            <a:r>
              <a:rPr kumimoji="1"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开路和短路</a:t>
            </a:r>
          </a:p>
        </p:txBody>
      </p:sp>
      <p:grpSp>
        <p:nvGrpSpPr>
          <p:cNvPr id="1504261" name="Group 5"/>
          <p:cNvGrpSpPr/>
          <p:nvPr/>
        </p:nvGrpSpPr>
        <p:grpSpPr bwMode="auto">
          <a:xfrm>
            <a:off x="261938" y="1057275"/>
            <a:ext cx="3581400" cy="579438"/>
            <a:chOff x="384" y="998"/>
            <a:chExt cx="2256" cy="365"/>
          </a:xfrm>
        </p:grpSpPr>
        <p:sp>
          <p:nvSpPr>
            <p:cNvPr id="1504262" name="Text Box 6"/>
            <p:cNvSpPr txBox="1">
              <a:spLocks noChangeArrowheads="1"/>
            </p:cNvSpPr>
            <p:nvPr/>
          </p:nvSpPr>
          <p:spPr bwMode="auto">
            <a:xfrm>
              <a:off x="384" y="998"/>
              <a:ext cx="153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1.</a:t>
              </a:r>
              <a:r>
                <a:rPr lang="zh-CN" altLang="en-US" sz="3200">
                  <a:ea typeface="楷体_GB2312" panose="02010609030101010101" pitchFamily="49" charset="-122"/>
                </a:rPr>
                <a:t>开路：</a:t>
              </a:r>
              <a:endParaRPr lang="zh-CN" altLang="en-US" sz="4000">
                <a:ea typeface="楷体_GB2312" panose="02010609030101010101" pitchFamily="49" charset="-122"/>
              </a:endParaRPr>
            </a:p>
          </p:txBody>
        </p:sp>
        <p:grpSp>
          <p:nvGrpSpPr>
            <p:cNvPr id="1504263" name="Group 7"/>
            <p:cNvGrpSpPr/>
            <p:nvPr/>
          </p:nvGrpSpPr>
          <p:grpSpPr bwMode="auto">
            <a:xfrm>
              <a:off x="1488" y="1152"/>
              <a:ext cx="1152" cy="96"/>
              <a:chOff x="1968" y="1104"/>
              <a:chExt cx="1152" cy="96"/>
            </a:xfrm>
          </p:grpSpPr>
          <p:sp>
            <p:nvSpPr>
              <p:cNvPr id="1504264" name="Line 8"/>
              <p:cNvSpPr>
                <a:spLocks noChangeShapeType="1"/>
              </p:cNvSpPr>
              <p:nvPr/>
            </p:nvSpPr>
            <p:spPr bwMode="auto">
              <a:xfrm>
                <a:off x="2064" y="1152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04265" name="Line 9"/>
              <p:cNvSpPr>
                <a:spLocks noChangeShapeType="1"/>
              </p:cNvSpPr>
              <p:nvPr/>
            </p:nvSpPr>
            <p:spPr bwMode="auto">
              <a:xfrm>
                <a:off x="2736" y="1152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04266" name="Oval 10"/>
              <p:cNvSpPr>
                <a:spLocks noChangeArrowheads="1"/>
              </p:cNvSpPr>
              <p:nvPr/>
            </p:nvSpPr>
            <p:spPr bwMode="auto">
              <a:xfrm>
                <a:off x="1968" y="1104"/>
                <a:ext cx="96" cy="96"/>
              </a:xfrm>
              <a:prstGeom prst="ellipse">
                <a:avLst/>
              </a:prstGeom>
              <a:solidFill>
                <a:srgbClr val="FFFFFF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04267" name="Oval 11"/>
              <p:cNvSpPr>
                <a:spLocks noChangeArrowheads="1"/>
              </p:cNvSpPr>
              <p:nvPr/>
            </p:nvSpPr>
            <p:spPr bwMode="auto">
              <a:xfrm>
                <a:off x="2400" y="1104"/>
                <a:ext cx="96" cy="96"/>
              </a:xfrm>
              <a:prstGeom prst="ellipse">
                <a:avLst/>
              </a:prstGeom>
              <a:solidFill>
                <a:srgbClr val="FFFFFF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04268" name="Oval 12"/>
              <p:cNvSpPr>
                <a:spLocks noChangeArrowheads="1"/>
              </p:cNvSpPr>
              <p:nvPr/>
            </p:nvSpPr>
            <p:spPr bwMode="auto">
              <a:xfrm>
                <a:off x="2640" y="1104"/>
                <a:ext cx="96" cy="96"/>
              </a:xfrm>
              <a:prstGeom prst="ellipse">
                <a:avLst/>
              </a:prstGeom>
              <a:solidFill>
                <a:srgbClr val="FFFFFF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04269" name="Oval 13"/>
              <p:cNvSpPr>
                <a:spLocks noChangeArrowheads="1"/>
              </p:cNvSpPr>
              <p:nvPr/>
            </p:nvSpPr>
            <p:spPr bwMode="auto">
              <a:xfrm>
                <a:off x="3024" y="1104"/>
                <a:ext cx="96" cy="96"/>
              </a:xfrm>
              <a:prstGeom prst="ellipse">
                <a:avLst/>
              </a:prstGeom>
              <a:solidFill>
                <a:srgbClr val="FFFFFF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504270" name="Group 14"/>
          <p:cNvGrpSpPr/>
          <p:nvPr/>
        </p:nvGrpSpPr>
        <p:grpSpPr bwMode="auto">
          <a:xfrm>
            <a:off x="4876800" y="1008063"/>
            <a:ext cx="3581400" cy="579437"/>
            <a:chOff x="3264" y="1233"/>
            <a:chExt cx="2256" cy="365"/>
          </a:xfrm>
        </p:grpSpPr>
        <p:grpSp>
          <p:nvGrpSpPr>
            <p:cNvPr id="1504271" name="Group 15"/>
            <p:cNvGrpSpPr/>
            <p:nvPr/>
          </p:nvGrpSpPr>
          <p:grpSpPr bwMode="auto">
            <a:xfrm>
              <a:off x="4368" y="1392"/>
              <a:ext cx="1152" cy="96"/>
              <a:chOff x="1968" y="1104"/>
              <a:chExt cx="1152" cy="96"/>
            </a:xfrm>
          </p:grpSpPr>
          <p:sp>
            <p:nvSpPr>
              <p:cNvPr id="1504272" name="Line 16"/>
              <p:cNvSpPr>
                <a:spLocks noChangeShapeType="1"/>
              </p:cNvSpPr>
              <p:nvPr/>
            </p:nvSpPr>
            <p:spPr bwMode="auto">
              <a:xfrm>
                <a:off x="2064" y="1152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04273" name="Line 17"/>
              <p:cNvSpPr>
                <a:spLocks noChangeShapeType="1"/>
              </p:cNvSpPr>
              <p:nvPr/>
            </p:nvSpPr>
            <p:spPr bwMode="auto">
              <a:xfrm>
                <a:off x="2736" y="1152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04274" name="Oval 18"/>
              <p:cNvSpPr>
                <a:spLocks noChangeArrowheads="1"/>
              </p:cNvSpPr>
              <p:nvPr/>
            </p:nvSpPr>
            <p:spPr bwMode="auto">
              <a:xfrm>
                <a:off x="1968" y="1104"/>
                <a:ext cx="96" cy="96"/>
              </a:xfrm>
              <a:prstGeom prst="ellipse">
                <a:avLst/>
              </a:prstGeom>
              <a:solidFill>
                <a:srgbClr val="FFFFFF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04275" name="Oval 19"/>
              <p:cNvSpPr>
                <a:spLocks noChangeArrowheads="1"/>
              </p:cNvSpPr>
              <p:nvPr/>
            </p:nvSpPr>
            <p:spPr bwMode="auto">
              <a:xfrm>
                <a:off x="2400" y="1104"/>
                <a:ext cx="96" cy="96"/>
              </a:xfrm>
              <a:prstGeom prst="ellipse">
                <a:avLst/>
              </a:prstGeom>
              <a:solidFill>
                <a:srgbClr val="FFFFFF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04276" name="Oval 20"/>
              <p:cNvSpPr>
                <a:spLocks noChangeArrowheads="1"/>
              </p:cNvSpPr>
              <p:nvPr/>
            </p:nvSpPr>
            <p:spPr bwMode="auto">
              <a:xfrm>
                <a:off x="2640" y="1104"/>
                <a:ext cx="96" cy="96"/>
              </a:xfrm>
              <a:prstGeom prst="ellipse">
                <a:avLst/>
              </a:prstGeom>
              <a:solidFill>
                <a:srgbClr val="FFFFFF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04277" name="Oval 21"/>
              <p:cNvSpPr>
                <a:spLocks noChangeArrowheads="1"/>
              </p:cNvSpPr>
              <p:nvPr/>
            </p:nvSpPr>
            <p:spPr bwMode="auto">
              <a:xfrm>
                <a:off x="3024" y="1104"/>
                <a:ext cx="96" cy="96"/>
              </a:xfrm>
              <a:prstGeom prst="ellipse">
                <a:avLst/>
              </a:prstGeom>
              <a:solidFill>
                <a:srgbClr val="FFFFFF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504278" name="Text Box 22"/>
            <p:cNvSpPr txBox="1">
              <a:spLocks noChangeArrowheads="1"/>
            </p:cNvSpPr>
            <p:nvPr/>
          </p:nvSpPr>
          <p:spPr bwMode="auto">
            <a:xfrm>
              <a:off x="3264" y="1233"/>
              <a:ext cx="182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2.</a:t>
              </a:r>
              <a:r>
                <a:rPr lang="zh-CN" altLang="en-US" sz="3200">
                  <a:ea typeface="楷体_GB2312" panose="02010609030101010101" pitchFamily="49" charset="-122"/>
                </a:rPr>
                <a:t>短路：</a:t>
              </a:r>
              <a:endParaRPr lang="zh-CN" altLang="en-US" sz="4000">
                <a:ea typeface="楷体_GB2312" panose="02010609030101010101" pitchFamily="49" charset="-122"/>
              </a:endParaRPr>
            </a:p>
          </p:txBody>
        </p:sp>
        <p:sp>
          <p:nvSpPr>
            <p:cNvPr id="1504279" name="Line 23"/>
            <p:cNvSpPr>
              <a:spLocks noChangeShapeType="1"/>
            </p:cNvSpPr>
            <p:nvPr/>
          </p:nvSpPr>
          <p:spPr bwMode="auto">
            <a:xfrm>
              <a:off x="4896" y="1440"/>
              <a:ext cx="144" cy="0"/>
            </a:xfrm>
            <a:prstGeom prst="line">
              <a:avLst/>
            </a:prstGeom>
            <a:noFill/>
            <a:ln w="57150">
              <a:solidFill>
                <a:srgbClr val="F4002E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504280" name="Group 24"/>
          <p:cNvGrpSpPr/>
          <p:nvPr/>
        </p:nvGrpSpPr>
        <p:grpSpPr bwMode="auto">
          <a:xfrm>
            <a:off x="1771650" y="1325563"/>
            <a:ext cx="2895600" cy="2609850"/>
            <a:chOff x="528" y="2064"/>
            <a:chExt cx="1824" cy="1644"/>
          </a:xfrm>
        </p:grpSpPr>
        <p:sp>
          <p:nvSpPr>
            <p:cNvPr id="1504281" name="Line 25"/>
            <p:cNvSpPr>
              <a:spLocks noChangeShapeType="1"/>
            </p:cNvSpPr>
            <p:nvPr/>
          </p:nvSpPr>
          <p:spPr bwMode="auto">
            <a:xfrm>
              <a:off x="528" y="2937"/>
              <a:ext cx="155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04282" name="Line 26"/>
            <p:cNvSpPr>
              <a:spLocks noChangeShapeType="1"/>
            </p:cNvSpPr>
            <p:nvPr/>
          </p:nvSpPr>
          <p:spPr bwMode="auto">
            <a:xfrm rot="16200000">
              <a:off x="537" y="2959"/>
              <a:ext cx="1496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04283" name="Text Box 27"/>
            <p:cNvSpPr txBox="1">
              <a:spLocks noChangeArrowheads="1"/>
            </p:cNvSpPr>
            <p:nvPr/>
          </p:nvSpPr>
          <p:spPr bwMode="auto">
            <a:xfrm>
              <a:off x="1729" y="2925"/>
              <a:ext cx="623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i</a:t>
              </a:r>
            </a:p>
          </p:txBody>
        </p:sp>
        <p:sp>
          <p:nvSpPr>
            <p:cNvPr id="1504284" name="Text Box 28"/>
            <p:cNvSpPr txBox="1">
              <a:spLocks noChangeArrowheads="1"/>
            </p:cNvSpPr>
            <p:nvPr/>
          </p:nvSpPr>
          <p:spPr bwMode="auto">
            <a:xfrm>
              <a:off x="1284" y="2064"/>
              <a:ext cx="445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u</a:t>
              </a:r>
            </a:p>
          </p:txBody>
        </p:sp>
        <p:sp>
          <p:nvSpPr>
            <p:cNvPr id="1504285" name="Text Box 29"/>
            <p:cNvSpPr txBox="1">
              <a:spLocks noChangeArrowheads="1"/>
            </p:cNvSpPr>
            <p:nvPr/>
          </p:nvSpPr>
          <p:spPr bwMode="auto">
            <a:xfrm>
              <a:off x="1248" y="2880"/>
              <a:ext cx="267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3600">
                  <a:ea typeface="楷体_GB2312" panose="02010609030101010101" pitchFamily="49" charset="-122"/>
                </a:rPr>
                <a:t>0</a:t>
              </a:r>
              <a:endParaRPr lang="en-US" altLang="zh-CN" sz="4000">
                <a:ea typeface="楷体_GB2312" panose="02010609030101010101" pitchFamily="49" charset="-122"/>
              </a:endParaRPr>
            </a:p>
          </p:txBody>
        </p:sp>
      </p:grpSp>
      <p:sp>
        <p:nvSpPr>
          <p:cNvPr id="1504286" name="Line 30"/>
          <p:cNvSpPr>
            <a:spLocks noChangeShapeType="1"/>
          </p:cNvSpPr>
          <p:nvPr/>
        </p:nvSpPr>
        <p:spPr bwMode="auto">
          <a:xfrm>
            <a:off x="2990850" y="2087563"/>
            <a:ext cx="0" cy="1143000"/>
          </a:xfrm>
          <a:prstGeom prst="line">
            <a:avLst/>
          </a:prstGeom>
          <a:noFill/>
          <a:ln w="76200">
            <a:solidFill>
              <a:srgbClr val="F4002E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1504287" name="Group 31"/>
          <p:cNvGrpSpPr/>
          <p:nvPr/>
        </p:nvGrpSpPr>
        <p:grpSpPr bwMode="auto">
          <a:xfrm>
            <a:off x="5848350" y="1317625"/>
            <a:ext cx="2895600" cy="2609850"/>
            <a:chOff x="528" y="2064"/>
            <a:chExt cx="1824" cy="1644"/>
          </a:xfrm>
        </p:grpSpPr>
        <p:sp>
          <p:nvSpPr>
            <p:cNvPr id="1504288" name="Line 32"/>
            <p:cNvSpPr>
              <a:spLocks noChangeShapeType="1"/>
            </p:cNvSpPr>
            <p:nvPr/>
          </p:nvSpPr>
          <p:spPr bwMode="auto">
            <a:xfrm>
              <a:off x="528" y="2937"/>
              <a:ext cx="155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04289" name="Line 33"/>
            <p:cNvSpPr>
              <a:spLocks noChangeShapeType="1"/>
            </p:cNvSpPr>
            <p:nvPr/>
          </p:nvSpPr>
          <p:spPr bwMode="auto">
            <a:xfrm rot="16200000">
              <a:off x="537" y="2959"/>
              <a:ext cx="1496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04290" name="Text Box 34"/>
            <p:cNvSpPr txBox="1">
              <a:spLocks noChangeArrowheads="1"/>
            </p:cNvSpPr>
            <p:nvPr/>
          </p:nvSpPr>
          <p:spPr bwMode="auto">
            <a:xfrm>
              <a:off x="1729" y="2925"/>
              <a:ext cx="623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i</a:t>
              </a:r>
            </a:p>
          </p:txBody>
        </p:sp>
        <p:sp>
          <p:nvSpPr>
            <p:cNvPr id="1504291" name="Text Box 35"/>
            <p:cNvSpPr txBox="1">
              <a:spLocks noChangeArrowheads="1"/>
            </p:cNvSpPr>
            <p:nvPr/>
          </p:nvSpPr>
          <p:spPr bwMode="auto">
            <a:xfrm>
              <a:off x="1284" y="2064"/>
              <a:ext cx="445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u</a:t>
              </a:r>
            </a:p>
          </p:txBody>
        </p:sp>
        <p:sp>
          <p:nvSpPr>
            <p:cNvPr id="1504292" name="Text Box 36"/>
            <p:cNvSpPr txBox="1">
              <a:spLocks noChangeArrowheads="1"/>
            </p:cNvSpPr>
            <p:nvPr/>
          </p:nvSpPr>
          <p:spPr bwMode="auto">
            <a:xfrm>
              <a:off x="1248" y="2880"/>
              <a:ext cx="267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3600">
                  <a:ea typeface="楷体_GB2312" panose="02010609030101010101" pitchFamily="49" charset="-122"/>
                </a:rPr>
                <a:t>0</a:t>
              </a:r>
              <a:endParaRPr lang="en-US" altLang="zh-CN" sz="4000">
                <a:ea typeface="楷体_GB2312" panose="02010609030101010101" pitchFamily="49" charset="-122"/>
              </a:endParaRPr>
            </a:p>
          </p:txBody>
        </p:sp>
      </p:grpSp>
      <p:sp>
        <p:nvSpPr>
          <p:cNvPr id="1504293" name="Line 37"/>
          <p:cNvSpPr>
            <a:spLocks noChangeShapeType="1"/>
          </p:cNvSpPr>
          <p:nvPr/>
        </p:nvSpPr>
        <p:spPr bwMode="auto">
          <a:xfrm>
            <a:off x="6534150" y="2689225"/>
            <a:ext cx="1143000" cy="0"/>
          </a:xfrm>
          <a:prstGeom prst="line">
            <a:avLst/>
          </a:prstGeom>
          <a:noFill/>
          <a:ln w="76200">
            <a:solidFill>
              <a:srgbClr val="F4002E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504294" name="Rectangle 38"/>
          <p:cNvSpPr>
            <a:spLocks noChangeArrowheads="1"/>
          </p:cNvSpPr>
          <p:nvPr/>
        </p:nvSpPr>
        <p:spPr bwMode="auto">
          <a:xfrm>
            <a:off x="4994275" y="2825750"/>
            <a:ext cx="2149475" cy="1160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2800">
                <a:ea typeface="楷体_GB2312" panose="02010609030101010101" pitchFamily="49" charset="-122"/>
              </a:rPr>
              <a:t>不论</a:t>
            </a:r>
            <a:r>
              <a:rPr lang="zh-CN" altLang="en-US" sz="2800" b="1">
                <a:ea typeface="楷体_GB2312" panose="02010609030101010101" pitchFamily="49" charset="-122"/>
              </a:rPr>
              <a:t> </a:t>
            </a:r>
            <a:r>
              <a:rPr lang="en-US" altLang="zh-CN" sz="2800" b="1">
                <a:ea typeface="楷体_GB2312" panose="02010609030101010101" pitchFamily="49" charset="-122"/>
              </a:rPr>
              <a:t>i</a:t>
            </a:r>
            <a:r>
              <a:rPr lang="zh-CN" altLang="en-US" sz="2800">
                <a:ea typeface="楷体_GB2312" panose="02010609030101010101" pitchFamily="49" charset="-122"/>
              </a:rPr>
              <a:t>多大、</a:t>
            </a:r>
          </a:p>
          <a:p>
            <a:pPr algn="ctr"/>
            <a:r>
              <a:rPr lang="en-US" altLang="zh-CN" sz="2800" b="1">
                <a:ea typeface="楷体_GB2312" panose="02010609030101010101" pitchFamily="49" charset="-122"/>
              </a:rPr>
              <a:t>u</a:t>
            </a:r>
            <a:r>
              <a:rPr lang="zh-CN" altLang="zh-CN" sz="2800">
                <a:ea typeface="楷体_GB2312" panose="02010609030101010101" pitchFamily="49" charset="-122"/>
              </a:rPr>
              <a:t>都</a:t>
            </a:r>
            <a:r>
              <a:rPr lang="zh-CN" altLang="en-US" sz="2800">
                <a:ea typeface="楷体_GB2312" panose="02010609030101010101" pitchFamily="49" charset="-122"/>
              </a:rPr>
              <a:t>为零 </a:t>
            </a:r>
          </a:p>
        </p:txBody>
      </p:sp>
      <p:sp>
        <p:nvSpPr>
          <p:cNvPr id="1504295" name="Text Box 39"/>
          <p:cNvSpPr txBox="1">
            <a:spLocks noChangeArrowheads="1"/>
          </p:cNvSpPr>
          <p:nvPr/>
        </p:nvSpPr>
        <p:spPr bwMode="auto">
          <a:xfrm>
            <a:off x="914400" y="2787650"/>
            <a:ext cx="3200400" cy="1160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zh-CN" altLang="en-US" sz="2800">
                <a:ea typeface="楷体_GB2312" panose="02010609030101010101" pitchFamily="49" charset="-122"/>
              </a:rPr>
              <a:t>不论 </a:t>
            </a:r>
            <a:r>
              <a:rPr lang="en-US" altLang="zh-CN" sz="2800">
                <a:ea typeface="楷体_GB2312" panose="02010609030101010101" pitchFamily="49" charset="-122"/>
              </a:rPr>
              <a:t>u</a:t>
            </a:r>
            <a:r>
              <a:rPr lang="zh-CN" altLang="en-US" sz="2800">
                <a:ea typeface="楷体_GB2312" panose="02010609030101010101" pitchFamily="49" charset="-122"/>
              </a:rPr>
              <a:t>多大、</a:t>
            </a:r>
          </a:p>
          <a:p>
            <a:r>
              <a:rPr lang="zh-CN" altLang="en-US" sz="2800" b="1">
                <a:ea typeface="楷体_GB2312" panose="02010609030101010101" pitchFamily="49" charset="-122"/>
              </a:rPr>
              <a:t> </a:t>
            </a:r>
            <a:r>
              <a:rPr lang="en-US" altLang="zh-CN" sz="2800" b="1">
                <a:ea typeface="楷体_GB2312" panose="02010609030101010101" pitchFamily="49" charset="-122"/>
              </a:rPr>
              <a:t>i</a:t>
            </a:r>
            <a:r>
              <a:rPr lang="zh-CN" altLang="zh-CN" sz="2800">
                <a:ea typeface="楷体_GB2312" panose="02010609030101010101" pitchFamily="49" charset="-122"/>
              </a:rPr>
              <a:t>都</a:t>
            </a:r>
            <a:r>
              <a:rPr lang="zh-CN" altLang="en-US" sz="2800">
                <a:ea typeface="楷体_GB2312" panose="02010609030101010101" pitchFamily="49" charset="-122"/>
              </a:rPr>
              <a:t>为零  </a:t>
            </a:r>
          </a:p>
        </p:txBody>
      </p:sp>
      <p:pic>
        <p:nvPicPr>
          <p:cNvPr id="1504296" name="Picture 4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75" b="40097"/>
          <a:stretch>
            <a:fillRect/>
          </a:stretch>
        </p:blipFill>
        <p:spPr bwMode="auto">
          <a:xfrm>
            <a:off x="581025" y="4324350"/>
            <a:ext cx="7724775" cy="233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04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1504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1504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504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500"/>
                                        <p:tgtEl>
                                          <p:spTgt spid="1504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2" dur="500"/>
                                        <p:tgtEl>
                                          <p:spTgt spid="1504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7" dur="500"/>
                                        <p:tgtEl>
                                          <p:spTgt spid="1504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504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504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2" dur="500"/>
                                        <p:tgtEl>
                                          <p:spTgt spid="1504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4258" grpId="0"/>
      <p:bldP spid="1504286" grpId="0" animBg="1"/>
      <p:bldP spid="1504293" grpId="0" animBg="1"/>
      <p:bldP spid="1504294" grpId="0" autoUpdateAnimBg="0"/>
      <p:bldP spid="1504295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228600"/>
            <a:ext cx="7010400" cy="1371600"/>
          </a:xfrm>
        </p:spPr>
        <p:txBody>
          <a:bodyPr/>
          <a:lstStyle/>
          <a:p>
            <a:r>
              <a:rPr lang="en-US" altLang="zh-CN" sz="3600" b="1">
                <a:solidFill>
                  <a:srgbClr val="FFFF00"/>
                </a:solidFill>
                <a:latin typeface="宋体" panose="02010600030101010101" pitchFamily="2" charset="-122"/>
              </a:rPr>
              <a:t>1.5 </a:t>
            </a:r>
            <a:r>
              <a:rPr lang="zh-CN" altLang="en-US" sz="3600" b="1">
                <a:solidFill>
                  <a:srgbClr val="FFFF00"/>
                </a:solidFill>
                <a:latin typeface="宋体" panose="02010600030101010101" pitchFamily="2" charset="-122"/>
              </a:rPr>
              <a:t>独立电源</a:t>
            </a:r>
          </a:p>
        </p:txBody>
      </p:sp>
      <p:sp>
        <p:nvSpPr>
          <p:cNvPr id="25641" name="Text Box 41"/>
          <p:cNvSpPr txBox="1">
            <a:spLocks noChangeArrowheads="1"/>
          </p:cNvSpPr>
          <p:nvPr/>
        </p:nvSpPr>
        <p:spPr bwMode="auto">
          <a:xfrm>
            <a:off x="381000" y="1611313"/>
            <a:ext cx="7735888" cy="1335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>
                <a:ea typeface="楷体_GB2312" panose="02010609030101010101" pitchFamily="49" charset="-122"/>
              </a:rPr>
              <a:t>    </a:t>
            </a:r>
            <a:r>
              <a:rPr lang="zh-CN" altLang="en-US" sz="3200">
                <a:ea typeface="楷体_GB2312" panose="02010609030101010101" pitchFamily="49" charset="-122"/>
              </a:rPr>
              <a:t>一个元件在其两端总能保持一定的电压而不论流过的电流为多少。</a:t>
            </a:r>
            <a:r>
              <a:rPr lang="en-US" altLang="zh-CN" sz="3200">
                <a:ea typeface="楷体_GB2312" panose="02010609030101010101" pitchFamily="49" charset="-122"/>
              </a:rPr>
              <a:t>(</a:t>
            </a:r>
            <a:r>
              <a:rPr lang="zh-CN" altLang="en-US" sz="3200">
                <a:ea typeface="楷体_GB2312" panose="02010609030101010101" pitchFamily="49" charset="-122"/>
              </a:rPr>
              <a:t>理想</a:t>
            </a:r>
            <a:r>
              <a:rPr lang="en-US" altLang="zh-CN" sz="3200">
                <a:ea typeface="楷体_GB2312" panose="02010609030101010101" pitchFamily="49" charset="-122"/>
              </a:rPr>
              <a:t>)</a:t>
            </a:r>
            <a:r>
              <a:rPr lang="zh-CN" altLang="en-US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电压源</a:t>
            </a:r>
          </a:p>
        </p:txBody>
      </p:sp>
      <p:sp>
        <p:nvSpPr>
          <p:cNvPr id="25642" name="Text Box 42"/>
          <p:cNvSpPr txBox="1">
            <a:spLocks noChangeArrowheads="1"/>
          </p:cNvSpPr>
          <p:nvPr/>
        </p:nvSpPr>
        <p:spPr bwMode="auto">
          <a:xfrm>
            <a:off x="760413" y="3790950"/>
            <a:ext cx="7356475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200">
                <a:ea typeface="楷体_GB2312" panose="02010609030101010101" pitchFamily="49" charset="-122"/>
              </a:rPr>
              <a:t>1.</a:t>
            </a:r>
            <a:r>
              <a:rPr lang="zh-CN" altLang="en-US" sz="3200">
                <a:ea typeface="楷体_GB2312" panose="02010609030101010101" pitchFamily="49" charset="-122"/>
              </a:rPr>
              <a:t>它的端电压是定值</a:t>
            </a:r>
            <a:r>
              <a:rPr lang="en-US" altLang="zh-CN" sz="3200">
                <a:ea typeface="楷体_GB2312" panose="02010609030101010101" pitchFamily="49" charset="-122"/>
              </a:rPr>
              <a:t>Us</a:t>
            </a:r>
            <a:r>
              <a:rPr lang="zh-CN" altLang="en-US" sz="3200">
                <a:ea typeface="楷体_GB2312" panose="02010609030101010101" pitchFamily="49" charset="-122"/>
              </a:rPr>
              <a:t>或是一定的时间函数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s</a:t>
            </a:r>
            <a:r>
              <a:rPr lang="en-US" altLang="zh-CN" sz="3200">
                <a:ea typeface="楷体_GB2312" panose="02010609030101010101" pitchFamily="49" charset="-122"/>
              </a:rPr>
              <a:t>(t),  </a:t>
            </a:r>
            <a:r>
              <a:rPr lang="zh-CN" altLang="en-US" sz="3200">
                <a:ea typeface="楷体_GB2312" panose="02010609030101010101" pitchFamily="49" charset="-122"/>
              </a:rPr>
              <a:t>与流过的电流无关。</a:t>
            </a:r>
          </a:p>
        </p:txBody>
      </p:sp>
      <p:sp>
        <p:nvSpPr>
          <p:cNvPr id="25650" name="Text Box 50"/>
          <p:cNvSpPr txBox="1">
            <a:spLocks noChangeArrowheads="1"/>
          </p:cNvSpPr>
          <p:nvPr/>
        </p:nvSpPr>
        <p:spPr bwMode="auto">
          <a:xfrm>
            <a:off x="857250" y="5149850"/>
            <a:ext cx="7259638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200">
                <a:ea typeface="楷体_GB2312" panose="02010609030101010101" pitchFamily="49" charset="-122"/>
              </a:rPr>
              <a:t>2. </a:t>
            </a:r>
            <a:r>
              <a:rPr lang="zh-CN" altLang="en-US" sz="3200">
                <a:ea typeface="楷体_GB2312" panose="02010609030101010101" pitchFamily="49" charset="-122"/>
              </a:rPr>
              <a:t>电压源的电压是由它本身确定，流过它的电流是任意的。</a:t>
            </a:r>
          </a:p>
        </p:txBody>
      </p:sp>
      <p:sp>
        <p:nvSpPr>
          <p:cNvPr id="25651" name="Text Box 51"/>
          <p:cNvSpPr txBox="1">
            <a:spLocks noChangeArrowheads="1"/>
          </p:cNvSpPr>
          <p:nvPr/>
        </p:nvSpPr>
        <p:spPr bwMode="auto">
          <a:xfrm>
            <a:off x="409575" y="3082925"/>
            <a:ext cx="8953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2800" b="1">
                <a:solidFill>
                  <a:srgbClr val="FFFF00"/>
                </a:solidFill>
                <a:ea typeface="宋体" panose="02010600030101010101" pitchFamily="2" charset="-122"/>
              </a:rPr>
              <a:t>性质</a:t>
            </a:r>
            <a:endParaRPr lang="zh-CN" altLang="en-US" sz="2800">
              <a:solidFill>
                <a:srgbClr val="FFFF00"/>
              </a:solidFill>
              <a:ea typeface="宋体" panose="02010600030101010101" pitchFamily="2" charset="-122"/>
            </a:endParaRPr>
          </a:p>
        </p:txBody>
      </p:sp>
      <p:sp>
        <p:nvSpPr>
          <p:cNvPr id="25652" name="Text Box 52"/>
          <p:cNvSpPr txBox="1">
            <a:spLocks noChangeArrowheads="1"/>
          </p:cNvSpPr>
          <p:nvPr/>
        </p:nvSpPr>
        <p:spPr bwMode="auto">
          <a:xfrm>
            <a:off x="115888" y="1017588"/>
            <a:ext cx="34496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zh-CN" sz="3200" b="1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1.5.1 </a:t>
            </a:r>
            <a:r>
              <a:rPr lang="zh-CN" altLang="en-US" sz="3200" b="1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理想电压源</a:t>
            </a:r>
            <a:endParaRPr lang="zh-CN" altLang="en-US" sz="3200">
              <a:solidFill>
                <a:srgbClr val="FFFF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5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5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5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5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5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 autoUpdateAnimBg="0"/>
      <p:bldP spid="25641" grpId="0" autoUpdateAnimBg="0"/>
      <p:bldP spid="25642" grpId="0" autoUpdateAnimBg="0"/>
      <p:bldP spid="25650" grpId="0" autoUpdateAnimBg="0"/>
      <p:bldP spid="25651" grpId="0" autoUpdateAnimBg="0"/>
      <p:bldP spid="25652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04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38100"/>
            <a:ext cx="7772400" cy="1143000"/>
          </a:xfrm>
        </p:spPr>
        <p:txBody>
          <a:bodyPr/>
          <a:lstStyle/>
          <a:p>
            <a:pPr algn="l"/>
            <a:r>
              <a:rPr kumimoji="1" lang="en-US" altLang="zh-CN" sz="3600" b="1"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  <a:r>
              <a:rPr kumimoji="1" lang="zh-CN" altLang="en-US" sz="2800" b="1">
                <a:solidFill>
                  <a:srgbClr val="FFFF00"/>
                </a:solidFill>
                <a:latin typeface="宋体" panose="02010600030101010101" pitchFamily="2" charset="-122"/>
              </a:rPr>
              <a:t>伏安特性： </a:t>
            </a:r>
            <a:r>
              <a:rPr kumimoji="1" lang="en-US" altLang="zh-CN" sz="2800" b="1">
                <a:solidFill>
                  <a:srgbClr val="FFFF00"/>
                </a:solidFill>
                <a:latin typeface="宋体" panose="02010600030101010101" pitchFamily="2" charset="-122"/>
              </a:rPr>
              <a:t>(VAR)</a:t>
            </a:r>
          </a:p>
        </p:txBody>
      </p:sp>
      <p:sp>
        <p:nvSpPr>
          <p:cNvPr id="1367043" name="Text Box 3"/>
          <p:cNvSpPr txBox="1">
            <a:spLocks noChangeArrowheads="1"/>
          </p:cNvSpPr>
          <p:nvPr/>
        </p:nvSpPr>
        <p:spPr bwMode="auto">
          <a:xfrm>
            <a:off x="381000" y="1377950"/>
            <a:ext cx="46482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800">
                <a:ea typeface="楷体_GB2312" panose="02010609030101010101" pitchFamily="49" charset="-122"/>
              </a:rPr>
              <a:t>(</a:t>
            </a:r>
            <a:r>
              <a:rPr lang="zh-CN" altLang="en-US" sz="2800">
                <a:ea typeface="楷体_GB2312" panose="02010609030101010101" pitchFamily="49" charset="-122"/>
              </a:rPr>
              <a:t>电压与电流之间的关系</a:t>
            </a:r>
            <a:r>
              <a:rPr lang="en-US" altLang="zh-CN" sz="2800">
                <a:ea typeface="楷体_GB2312" panose="02010609030101010101" pitchFamily="49" charset="-122"/>
              </a:rPr>
              <a:t>)</a:t>
            </a:r>
          </a:p>
        </p:txBody>
      </p:sp>
      <p:grpSp>
        <p:nvGrpSpPr>
          <p:cNvPr id="1367044" name="Group 4"/>
          <p:cNvGrpSpPr/>
          <p:nvPr/>
        </p:nvGrpSpPr>
        <p:grpSpPr bwMode="auto">
          <a:xfrm>
            <a:off x="5334000" y="196850"/>
            <a:ext cx="2590800" cy="2362200"/>
            <a:chOff x="3072" y="384"/>
            <a:chExt cx="1632" cy="1488"/>
          </a:xfrm>
        </p:grpSpPr>
        <p:grpSp>
          <p:nvGrpSpPr>
            <p:cNvPr id="1367045" name="Group 5"/>
            <p:cNvGrpSpPr/>
            <p:nvPr/>
          </p:nvGrpSpPr>
          <p:grpSpPr bwMode="auto">
            <a:xfrm>
              <a:off x="3072" y="480"/>
              <a:ext cx="1632" cy="1392"/>
              <a:chOff x="576" y="528"/>
              <a:chExt cx="1632" cy="1392"/>
            </a:xfrm>
          </p:grpSpPr>
          <p:sp>
            <p:nvSpPr>
              <p:cNvPr id="1367046" name="Text Box 6"/>
              <p:cNvSpPr txBox="1">
                <a:spLocks noChangeArrowheads="1"/>
              </p:cNvSpPr>
              <p:nvPr/>
            </p:nvSpPr>
            <p:spPr bwMode="auto">
              <a:xfrm>
                <a:off x="960" y="1440"/>
                <a:ext cx="336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200">
                    <a:ea typeface="楷体_GB2312" panose="02010609030101010101" pitchFamily="49" charset="-122"/>
                  </a:rPr>
                  <a:t>0</a:t>
                </a:r>
                <a:endParaRPr lang="en-US" altLang="zh-CN" sz="3600">
                  <a:ea typeface="楷体_GB2312" panose="02010609030101010101" pitchFamily="49" charset="-122"/>
                </a:endParaRPr>
              </a:p>
            </p:txBody>
          </p:sp>
          <p:sp>
            <p:nvSpPr>
              <p:cNvPr id="1367047" name="Line 7"/>
              <p:cNvSpPr>
                <a:spLocks noChangeShapeType="1"/>
              </p:cNvSpPr>
              <p:nvPr/>
            </p:nvSpPr>
            <p:spPr bwMode="auto">
              <a:xfrm rot="10800000">
                <a:off x="1199" y="528"/>
                <a:ext cx="0" cy="139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67048" name="Line 8"/>
              <p:cNvSpPr>
                <a:spLocks noChangeShapeType="1"/>
              </p:cNvSpPr>
              <p:nvPr/>
            </p:nvSpPr>
            <p:spPr bwMode="auto">
              <a:xfrm>
                <a:off x="576" y="1440"/>
                <a:ext cx="148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med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67049" name="Text Box 9"/>
              <p:cNvSpPr txBox="1">
                <a:spLocks noChangeArrowheads="1"/>
              </p:cNvSpPr>
              <p:nvPr/>
            </p:nvSpPr>
            <p:spPr bwMode="auto">
              <a:xfrm>
                <a:off x="1776" y="1440"/>
                <a:ext cx="432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600">
                    <a:ea typeface="楷体_GB2312" panose="02010609030101010101" pitchFamily="49" charset="-122"/>
                  </a:rPr>
                  <a:t>i</a:t>
                </a:r>
              </a:p>
            </p:txBody>
          </p:sp>
        </p:grpSp>
        <p:sp>
          <p:nvSpPr>
            <p:cNvPr id="1367050" name="Text Box 10"/>
            <p:cNvSpPr txBox="1">
              <a:spLocks noChangeArrowheads="1"/>
            </p:cNvSpPr>
            <p:nvPr/>
          </p:nvSpPr>
          <p:spPr bwMode="auto">
            <a:xfrm>
              <a:off x="3840" y="384"/>
              <a:ext cx="38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楷体_GB2312" panose="02010609030101010101" pitchFamily="49" charset="-122"/>
                </a:rPr>
                <a:t>u</a:t>
              </a:r>
            </a:p>
          </p:txBody>
        </p:sp>
      </p:grpSp>
      <p:sp>
        <p:nvSpPr>
          <p:cNvPr id="1367051" name="Line 11"/>
          <p:cNvSpPr>
            <a:spLocks noChangeShapeType="1"/>
          </p:cNvSpPr>
          <p:nvPr/>
        </p:nvSpPr>
        <p:spPr bwMode="auto">
          <a:xfrm>
            <a:off x="5141913" y="1181100"/>
            <a:ext cx="2362200" cy="0"/>
          </a:xfrm>
          <a:prstGeom prst="line">
            <a:avLst/>
          </a:prstGeom>
          <a:noFill/>
          <a:ln w="57150">
            <a:solidFill>
              <a:srgbClr val="F4002E"/>
            </a:solidFill>
            <a:rou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67052" name="Text Box 12"/>
          <p:cNvSpPr txBox="1">
            <a:spLocks noChangeArrowheads="1"/>
          </p:cNvSpPr>
          <p:nvPr/>
        </p:nvSpPr>
        <p:spPr bwMode="auto">
          <a:xfrm>
            <a:off x="7504113" y="781050"/>
            <a:ext cx="6096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600">
                <a:ea typeface="楷体_GB2312" panose="02010609030101010101" pitchFamily="49" charset="-122"/>
              </a:rPr>
              <a:t>u</a:t>
            </a:r>
            <a:r>
              <a:rPr lang="en-US" altLang="zh-CN" sz="3600" baseline="-25000">
                <a:ea typeface="楷体_GB2312" panose="02010609030101010101" pitchFamily="49" charset="-122"/>
              </a:rPr>
              <a:t>s</a:t>
            </a:r>
            <a:endParaRPr lang="en-US" altLang="zh-CN" sz="3600">
              <a:ea typeface="楷体_GB2312" panose="02010609030101010101" pitchFamily="49" charset="-122"/>
            </a:endParaRPr>
          </a:p>
        </p:txBody>
      </p:sp>
      <p:sp>
        <p:nvSpPr>
          <p:cNvPr id="1367055" name="Rectangle 15"/>
          <p:cNvSpPr>
            <a:spLocks noChangeArrowheads="1"/>
          </p:cNvSpPr>
          <p:nvPr/>
        </p:nvSpPr>
        <p:spPr bwMode="auto">
          <a:xfrm>
            <a:off x="171450" y="2376488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>
              <a:spcBef>
                <a:spcPct val="0"/>
              </a:spcBef>
            </a:pPr>
            <a:r>
              <a:rPr lang="en-US" altLang="zh-CN" sz="2800" b="1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800" b="1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符号</a:t>
            </a:r>
          </a:p>
        </p:txBody>
      </p:sp>
      <p:grpSp>
        <p:nvGrpSpPr>
          <p:cNvPr id="1367056" name="Group 16"/>
          <p:cNvGrpSpPr/>
          <p:nvPr/>
        </p:nvGrpSpPr>
        <p:grpSpPr bwMode="auto">
          <a:xfrm>
            <a:off x="1162050" y="3629025"/>
            <a:ext cx="1905000" cy="2698750"/>
            <a:chOff x="816" y="2256"/>
            <a:chExt cx="1200" cy="1700"/>
          </a:xfrm>
        </p:grpSpPr>
        <p:grpSp>
          <p:nvGrpSpPr>
            <p:cNvPr id="1367057" name="Group 17"/>
            <p:cNvGrpSpPr/>
            <p:nvPr/>
          </p:nvGrpSpPr>
          <p:grpSpPr bwMode="auto">
            <a:xfrm>
              <a:off x="960" y="2256"/>
              <a:ext cx="624" cy="1248"/>
              <a:chOff x="960" y="2256"/>
              <a:chExt cx="624" cy="1248"/>
            </a:xfrm>
          </p:grpSpPr>
          <p:grpSp>
            <p:nvGrpSpPr>
              <p:cNvPr id="1367058" name="Group 18"/>
              <p:cNvGrpSpPr/>
              <p:nvPr/>
            </p:nvGrpSpPr>
            <p:grpSpPr bwMode="auto">
              <a:xfrm>
                <a:off x="1296" y="2256"/>
                <a:ext cx="288" cy="1248"/>
                <a:chOff x="3408" y="2304"/>
                <a:chExt cx="288" cy="1248"/>
              </a:xfrm>
            </p:grpSpPr>
            <p:grpSp>
              <p:nvGrpSpPr>
                <p:cNvPr id="1367059" name="Group 19"/>
                <p:cNvGrpSpPr/>
                <p:nvPr/>
              </p:nvGrpSpPr>
              <p:grpSpPr bwMode="auto">
                <a:xfrm>
                  <a:off x="3504" y="2304"/>
                  <a:ext cx="96" cy="528"/>
                  <a:chOff x="3504" y="2208"/>
                  <a:chExt cx="96" cy="528"/>
                </a:xfrm>
              </p:grpSpPr>
              <p:sp>
                <p:nvSpPr>
                  <p:cNvPr id="1367060" name="Oval 20"/>
                  <p:cNvSpPr>
                    <a:spLocks noChangeArrowheads="1"/>
                  </p:cNvSpPr>
                  <p:nvPr/>
                </p:nvSpPr>
                <p:spPr bwMode="auto">
                  <a:xfrm>
                    <a:off x="3504" y="2208"/>
                    <a:ext cx="96" cy="96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67061" name="Line 21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552" y="2304"/>
                    <a:ext cx="0" cy="432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367062" name="Line 22"/>
                <p:cNvSpPr>
                  <a:spLocks noChangeShapeType="1"/>
                </p:cNvSpPr>
                <p:nvPr/>
              </p:nvSpPr>
              <p:spPr bwMode="auto">
                <a:xfrm flipV="1">
                  <a:off x="3552" y="3072"/>
                  <a:ext cx="0" cy="384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67063" name="Line 23"/>
                <p:cNvSpPr>
                  <a:spLocks noChangeShapeType="1"/>
                </p:cNvSpPr>
                <p:nvPr/>
              </p:nvSpPr>
              <p:spPr bwMode="auto">
                <a:xfrm flipV="1">
                  <a:off x="3408" y="2832"/>
                  <a:ext cx="288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67064" name="Line 24"/>
                <p:cNvSpPr>
                  <a:spLocks noChangeShapeType="1"/>
                </p:cNvSpPr>
                <p:nvPr/>
              </p:nvSpPr>
              <p:spPr bwMode="auto">
                <a:xfrm>
                  <a:off x="3456" y="2928"/>
                  <a:ext cx="192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67065" name="Line 25"/>
                <p:cNvSpPr>
                  <a:spLocks noChangeShapeType="1"/>
                </p:cNvSpPr>
                <p:nvPr/>
              </p:nvSpPr>
              <p:spPr bwMode="auto">
                <a:xfrm>
                  <a:off x="3552" y="2928"/>
                  <a:ext cx="0" cy="528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67066" name="Oval 26"/>
                <p:cNvSpPr>
                  <a:spLocks noChangeArrowheads="1"/>
                </p:cNvSpPr>
                <p:nvPr/>
              </p:nvSpPr>
              <p:spPr bwMode="auto">
                <a:xfrm>
                  <a:off x="3504" y="3456"/>
                  <a:ext cx="96" cy="9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67067" name="Text Box 27"/>
              <p:cNvSpPr txBox="1">
                <a:spLocks noChangeArrowheads="1"/>
              </p:cNvSpPr>
              <p:nvPr/>
            </p:nvSpPr>
            <p:spPr bwMode="auto">
              <a:xfrm>
                <a:off x="960" y="2640"/>
                <a:ext cx="480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ea typeface="楷体_GB2312" panose="02010609030101010101" pitchFamily="49" charset="-122"/>
                  </a:rPr>
                  <a:t>U</a:t>
                </a:r>
                <a:r>
                  <a:rPr lang="en-US" altLang="zh-CN" sz="3200" b="1" baseline="-25000">
                    <a:ea typeface="楷体_GB2312" panose="02010609030101010101" pitchFamily="49" charset="-122"/>
                  </a:rPr>
                  <a:t>S</a:t>
                </a:r>
              </a:p>
            </p:txBody>
          </p:sp>
        </p:grpSp>
        <p:sp>
          <p:nvSpPr>
            <p:cNvPr id="1367068" name="Text Box 28"/>
            <p:cNvSpPr txBox="1">
              <a:spLocks noChangeArrowheads="1"/>
            </p:cNvSpPr>
            <p:nvPr/>
          </p:nvSpPr>
          <p:spPr bwMode="auto">
            <a:xfrm>
              <a:off x="816" y="3552"/>
              <a:ext cx="120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楷体_GB2312" panose="02010609030101010101" pitchFamily="49" charset="-122"/>
                </a:rPr>
                <a:t> </a:t>
              </a:r>
              <a:r>
                <a:rPr lang="zh-CN" altLang="en-US" sz="2800">
                  <a:ea typeface="楷体_GB2312" panose="02010609030101010101" pitchFamily="49" charset="-122"/>
                </a:rPr>
                <a:t>直流电源</a:t>
              </a:r>
            </a:p>
          </p:txBody>
        </p:sp>
      </p:grpSp>
      <p:grpSp>
        <p:nvGrpSpPr>
          <p:cNvPr id="1367069" name="Group 29"/>
          <p:cNvGrpSpPr/>
          <p:nvPr/>
        </p:nvGrpSpPr>
        <p:grpSpPr bwMode="auto">
          <a:xfrm>
            <a:off x="5581650" y="3629025"/>
            <a:ext cx="1752600" cy="2728913"/>
            <a:chOff x="3600" y="2256"/>
            <a:chExt cx="1104" cy="1719"/>
          </a:xfrm>
        </p:grpSpPr>
        <p:grpSp>
          <p:nvGrpSpPr>
            <p:cNvPr id="1367070" name="Group 30"/>
            <p:cNvGrpSpPr/>
            <p:nvPr/>
          </p:nvGrpSpPr>
          <p:grpSpPr bwMode="auto">
            <a:xfrm>
              <a:off x="3984" y="2256"/>
              <a:ext cx="480" cy="1248"/>
              <a:chOff x="4752" y="1968"/>
              <a:chExt cx="480" cy="1248"/>
            </a:xfrm>
          </p:grpSpPr>
          <p:sp>
            <p:nvSpPr>
              <p:cNvPr id="1367071" name="Text Box 31"/>
              <p:cNvSpPr txBox="1">
                <a:spLocks noChangeArrowheads="1"/>
              </p:cNvSpPr>
              <p:nvPr/>
            </p:nvSpPr>
            <p:spPr bwMode="auto">
              <a:xfrm>
                <a:off x="4800" y="2400"/>
                <a:ext cx="33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>
                    <a:ea typeface="宋体" panose="02010600030101010101" pitchFamily="2" charset="-122"/>
                  </a:rPr>
                  <a:t>+</a:t>
                </a:r>
              </a:p>
            </p:txBody>
          </p:sp>
          <p:sp>
            <p:nvSpPr>
              <p:cNvPr id="1367072" name="Text Box 32"/>
              <p:cNvSpPr txBox="1">
                <a:spLocks noChangeArrowheads="1"/>
              </p:cNvSpPr>
              <p:nvPr/>
            </p:nvSpPr>
            <p:spPr bwMode="auto">
              <a:xfrm>
                <a:off x="4800" y="2496"/>
                <a:ext cx="432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200">
                    <a:latin typeface="宋体" panose="02010600030101010101" pitchFamily="2" charset="-122"/>
                    <a:ea typeface="宋体" panose="02010600030101010101" pitchFamily="2" charset="-122"/>
                  </a:rPr>
                  <a:t>-</a:t>
                </a:r>
              </a:p>
            </p:txBody>
          </p:sp>
          <p:grpSp>
            <p:nvGrpSpPr>
              <p:cNvPr id="1367073" name="Group 33"/>
              <p:cNvGrpSpPr/>
              <p:nvPr/>
            </p:nvGrpSpPr>
            <p:grpSpPr bwMode="auto">
              <a:xfrm>
                <a:off x="4752" y="1968"/>
                <a:ext cx="288" cy="1248"/>
                <a:chOff x="4224" y="2256"/>
                <a:chExt cx="288" cy="1248"/>
              </a:xfrm>
            </p:grpSpPr>
            <p:sp>
              <p:nvSpPr>
                <p:cNvPr id="1367074" name="Oval 34"/>
                <p:cNvSpPr>
                  <a:spLocks noChangeArrowheads="1"/>
                </p:cNvSpPr>
                <p:nvPr/>
              </p:nvSpPr>
              <p:spPr bwMode="auto">
                <a:xfrm>
                  <a:off x="4224" y="2736"/>
                  <a:ext cx="288" cy="288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67075" name="Line 35"/>
                <p:cNvSpPr>
                  <a:spLocks noChangeShapeType="1"/>
                </p:cNvSpPr>
                <p:nvPr/>
              </p:nvSpPr>
              <p:spPr bwMode="auto">
                <a:xfrm flipV="1">
                  <a:off x="4368" y="2352"/>
                  <a:ext cx="0" cy="384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67076" name="Line 36"/>
                <p:cNvSpPr>
                  <a:spLocks noChangeShapeType="1"/>
                </p:cNvSpPr>
                <p:nvPr/>
              </p:nvSpPr>
              <p:spPr bwMode="auto">
                <a:xfrm>
                  <a:off x="4368" y="3024"/>
                  <a:ext cx="0" cy="384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67077" name="Oval 37"/>
                <p:cNvSpPr>
                  <a:spLocks noChangeArrowheads="1"/>
                </p:cNvSpPr>
                <p:nvPr/>
              </p:nvSpPr>
              <p:spPr bwMode="auto">
                <a:xfrm>
                  <a:off x="4320" y="2256"/>
                  <a:ext cx="96" cy="9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67078" name="Oval 38"/>
                <p:cNvSpPr>
                  <a:spLocks noChangeArrowheads="1"/>
                </p:cNvSpPr>
                <p:nvPr/>
              </p:nvSpPr>
              <p:spPr bwMode="auto">
                <a:xfrm>
                  <a:off x="4320" y="3408"/>
                  <a:ext cx="96" cy="9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1367079" name="Text Box 39"/>
            <p:cNvSpPr txBox="1">
              <a:spLocks noChangeArrowheads="1"/>
            </p:cNvSpPr>
            <p:nvPr/>
          </p:nvSpPr>
          <p:spPr bwMode="auto">
            <a:xfrm>
              <a:off x="3600" y="2736"/>
              <a:ext cx="86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U</a:t>
              </a:r>
              <a:r>
                <a:rPr lang="en-US" altLang="zh-CN" sz="3200" b="1" baseline="-25000">
                  <a:ea typeface="楷体_GB2312" panose="02010609030101010101" pitchFamily="49" charset="-122"/>
                </a:rPr>
                <a:t>S</a:t>
              </a:r>
              <a:endParaRPr lang="en-US" altLang="zh-CN" sz="3200" b="1">
                <a:ea typeface="楷体_GB2312" panose="02010609030101010101" pitchFamily="49" charset="-122"/>
              </a:endParaRPr>
            </a:p>
          </p:txBody>
        </p:sp>
        <p:sp>
          <p:nvSpPr>
            <p:cNvPr id="1367080" name="Text Box 40"/>
            <p:cNvSpPr txBox="1">
              <a:spLocks noChangeArrowheads="1"/>
            </p:cNvSpPr>
            <p:nvPr/>
          </p:nvSpPr>
          <p:spPr bwMode="auto">
            <a:xfrm>
              <a:off x="3600" y="3648"/>
              <a:ext cx="110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800">
                  <a:ea typeface="楷体_GB2312" panose="02010609030101010101" pitchFamily="49" charset="-122"/>
                </a:rPr>
                <a:t>老式符号</a:t>
              </a:r>
              <a:endParaRPr lang="zh-CN" altLang="en-US" sz="3600">
                <a:ea typeface="楷体_GB2312" panose="02010609030101010101" pitchFamily="49" charset="-122"/>
              </a:endParaRPr>
            </a:p>
          </p:txBody>
        </p:sp>
      </p:grpSp>
      <p:grpSp>
        <p:nvGrpSpPr>
          <p:cNvPr id="1367081" name="Group 41"/>
          <p:cNvGrpSpPr/>
          <p:nvPr/>
        </p:nvGrpSpPr>
        <p:grpSpPr bwMode="auto">
          <a:xfrm>
            <a:off x="3448050" y="3629025"/>
            <a:ext cx="1981200" cy="2728913"/>
            <a:chOff x="2256" y="2256"/>
            <a:chExt cx="1248" cy="1719"/>
          </a:xfrm>
        </p:grpSpPr>
        <p:grpSp>
          <p:nvGrpSpPr>
            <p:cNvPr id="1367082" name="Group 42"/>
            <p:cNvGrpSpPr/>
            <p:nvPr/>
          </p:nvGrpSpPr>
          <p:grpSpPr bwMode="auto">
            <a:xfrm>
              <a:off x="2256" y="2256"/>
              <a:ext cx="1248" cy="1719"/>
              <a:chOff x="2256" y="2256"/>
              <a:chExt cx="1248" cy="1719"/>
            </a:xfrm>
          </p:grpSpPr>
          <p:grpSp>
            <p:nvGrpSpPr>
              <p:cNvPr id="1367083" name="Group 43"/>
              <p:cNvGrpSpPr/>
              <p:nvPr/>
            </p:nvGrpSpPr>
            <p:grpSpPr bwMode="auto">
              <a:xfrm>
                <a:off x="2256" y="2256"/>
                <a:ext cx="672" cy="1248"/>
                <a:chOff x="2256" y="2256"/>
                <a:chExt cx="672" cy="1248"/>
              </a:xfrm>
            </p:grpSpPr>
            <p:grpSp>
              <p:nvGrpSpPr>
                <p:cNvPr id="1367084" name="Group 44"/>
                <p:cNvGrpSpPr/>
                <p:nvPr/>
              </p:nvGrpSpPr>
              <p:grpSpPr bwMode="auto">
                <a:xfrm>
                  <a:off x="2640" y="2256"/>
                  <a:ext cx="288" cy="1248"/>
                  <a:chOff x="3408" y="2256"/>
                  <a:chExt cx="288" cy="1248"/>
                </a:xfrm>
              </p:grpSpPr>
              <p:sp>
                <p:nvSpPr>
                  <p:cNvPr id="1367085" name="Oval 45"/>
                  <p:cNvSpPr>
                    <a:spLocks noChangeArrowheads="1"/>
                  </p:cNvSpPr>
                  <p:nvPr/>
                </p:nvSpPr>
                <p:spPr bwMode="auto">
                  <a:xfrm>
                    <a:off x="3408" y="2736"/>
                    <a:ext cx="288" cy="288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67086" name="Line 46"/>
                  <p:cNvSpPr>
                    <a:spLocks noChangeShapeType="1"/>
                  </p:cNvSpPr>
                  <p:nvPr/>
                </p:nvSpPr>
                <p:spPr bwMode="auto">
                  <a:xfrm>
                    <a:off x="3552" y="2352"/>
                    <a:ext cx="0" cy="1056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67087" name="Oval 47"/>
                  <p:cNvSpPr>
                    <a:spLocks noChangeArrowheads="1"/>
                  </p:cNvSpPr>
                  <p:nvPr/>
                </p:nvSpPr>
                <p:spPr bwMode="auto">
                  <a:xfrm>
                    <a:off x="3504" y="3408"/>
                    <a:ext cx="96" cy="96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367088" name="Oval 48"/>
                  <p:cNvSpPr>
                    <a:spLocks noChangeArrowheads="1"/>
                  </p:cNvSpPr>
                  <p:nvPr/>
                </p:nvSpPr>
                <p:spPr bwMode="auto">
                  <a:xfrm>
                    <a:off x="3504" y="2256"/>
                    <a:ext cx="96" cy="96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367089" name="Text Box 49"/>
                <p:cNvSpPr txBox="1">
                  <a:spLocks noChangeArrowheads="1"/>
                </p:cNvSpPr>
                <p:nvPr/>
              </p:nvSpPr>
              <p:spPr bwMode="auto">
                <a:xfrm>
                  <a:off x="2256" y="2688"/>
                  <a:ext cx="528" cy="36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r>
                    <a:rPr lang="en-US" altLang="zh-CN" sz="3200" b="1">
                      <a:ea typeface="楷体_GB2312" panose="02010609030101010101" pitchFamily="49" charset="-122"/>
                    </a:rPr>
                    <a:t>U</a:t>
                  </a:r>
                  <a:r>
                    <a:rPr lang="en-US" altLang="zh-CN" sz="3200" b="1" baseline="-25000">
                      <a:ea typeface="楷体_GB2312" panose="02010609030101010101" pitchFamily="49" charset="-122"/>
                    </a:rPr>
                    <a:t>S</a:t>
                  </a:r>
                  <a:endParaRPr lang="en-US" altLang="zh-CN" sz="3200" b="1">
                    <a:ea typeface="楷体_GB2312" panose="02010609030101010101" pitchFamily="49" charset="-122"/>
                  </a:endParaRPr>
                </a:p>
              </p:txBody>
            </p:sp>
          </p:grpSp>
          <p:sp>
            <p:nvSpPr>
              <p:cNvPr id="1367090" name="Text Box 50"/>
              <p:cNvSpPr txBox="1">
                <a:spLocks noChangeArrowheads="1"/>
              </p:cNvSpPr>
              <p:nvPr/>
            </p:nvSpPr>
            <p:spPr bwMode="auto">
              <a:xfrm>
                <a:off x="2256" y="3648"/>
                <a:ext cx="1248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zh-CN" altLang="en-US" sz="2800">
                    <a:ea typeface="楷体_GB2312" panose="02010609030101010101" pitchFamily="49" charset="-122"/>
                  </a:rPr>
                  <a:t>一般电源</a:t>
                </a:r>
              </a:p>
            </p:txBody>
          </p:sp>
        </p:grpSp>
        <p:sp>
          <p:nvSpPr>
            <p:cNvPr id="1367091" name="Text Box 51"/>
            <p:cNvSpPr txBox="1">
              <a:spLocks noChangeArrowheads="1"/>
            </p:cNvSpPr>
            <p:nvPr/>
          </p:nvSpPr>
          <p:spPr bwMode="auto">
            <a:xfrm>
              <a:off x="2496" y="2400"/>
              <a:ext cx="528" cy="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200">
                  <a:ea typeface="楷体_GB2312" panose="02010609030101010101" pitchFamily="49" charset="-122"/>
                </a:rPr>
                <a:t>+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670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670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67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8" dur="500"/>
                                        <p:tgtEl>
                                          <p:spTgt spid="1367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67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8" dur="500"/>
                                        <p:tgtEl>
                                          <p:spTgt spid="1367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367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670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670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670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670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670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670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7042" grpId="0" autoUpdateAnimBg="0"/>
      <p:bldP spid="1367043" grpId="0" autoUpdateAnimBg="0"/>
      <p:bldP spid="1367051" grpId="0" animBg="1"/>
      <p:bldP spid="1367052" grpId="0" autoUpdateAnimBg="0"/>
      <p:bldP spid="1367055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778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38100"/>
            <a:ext cx="2852738" cy="1143000"/>
          </a:xfrm>
        </p:spPr>
        <p:txBody>
          <a:bodyPr/>
          <a:lstStyle/>
          <a:p>
            <a:pPr algn="l"/>
            <a:r>
              <a:rPr kumimoji="1" lang="zh-CN" altLang="en-US" sz="2800" b="1">
                <a:solidFill>
                  <a:srgbClr val="FFFF00"/>
                </a:solidFill>
                <a:latin typeface="宋体" panose="02010600030101010101" pitchFamily="2" charset="-122"/>
              </a:rPr>
              <a:t>例</a:t>
            </a:r>
            <a:r>
              <a:rPr kumimoji="1" lang="en-US" altLang="zh-CN" sz="2800" b="1">
                <a:solidFill>
                  <a:srgbClr val="FFFF00"/>
                </a:solidFill>
                <a:latin typeface="宋体" panose="02010600030101010101" pitchFamily="2" charset="-122"/>
              </a:rPr>
              <a:t>11</a:t>
            </a:r>
            <a:r>
              <a:rPr kumimoji="1" lang="zh-CN" altLang="en-US" sz="2800" b="1">
                <a:solidFill>
                  <a:srgbClr val="FFFF00"/>
                </a:solidFill>
                <a:latin typeface="宋体" panose="02010600030101010101" pitchFamily="2" charset="-122"/>
              </a:rPr>
              <a:t>：</a:t>
            </a:r>
          </a:p>
        </p:txBody>
      </p:sp>
      <p:sp>
        <p:nvSpPr>
          <p:cNvPr id="1227817" name="Text Box 41"/>
          <p:cNvSpPr txBox="1">
            <a:spLocks noChangeArrowheads="1"/>
          </p:cNvSpPr>
          <p:nvPr/>
        </p:nvSpPr>
        <p:spPr bwMode="auto">
          <a:xfrm>
            <a:off x="495300" y="971550"/>
            <a:ext cx="3100388" cy="1287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60000"/>
              </a:spcBef>
              <a:spcAft>
                <a:spcPct val="20000"/>
              </a:spcAft>
            </a:pPr>
            <a:r>
              <a:rPr lang="zh-CN" altLang="en-US" sz="2800">
                <a:ea typeface="楷体_GB2312" panose="02010609030101010101" pitchFamily="49" charset="-122"/>
              </a:rPr>
              <a:t>求</a:t>
            </a:r>
            <a:r>
              <a:rPr lang="en-US" altLang="zh-CN" sz="2800">
                <a:ea typeface="楷体_GB2312" panose="02010609030101010101" pitchFamily="49" charset="-122"/>
              </a:rPr>
              <a:t>(1)</a:t>
            </a:r>
            <a:r>
              <a:rPr lang="zh-CN" altLang="en-US" sz="2800">
                <a:ea typeface="楷体_GB2312" panose="02010609030101010101" pitchFamily="49" charset="-122"/>
              </a:rPr>
              <a:t>电流 </a:t>
            </a:r>
            <a:r>
              <a:rPr lang="en-US" altLang="zh-CN" sz="2800">
                <a:ea typeface="楷体_GB2312" panose="02010609030101010101" pitchFamily="49" charset="-122"/>
              </a:rPr>
              <a:t>I ; </a:t>
            </a:r>
          </a:p>
          <a:p>
            <a:pPr>
              <a:spcBef>
                <a:spcPct val="60000"/>
              </a:spcBef>
              <a:spcAft>
                <a:spcPct val="20000"/>
              </a:spcAft>
            </a:pPr>
            <a:r>
              <a:rPr lang="en-US" altLang="zh-CN" sz="2800">
                <a:ea typeface="楷体_GB2312" panose="02010609030101010101" pitchFamily="49" charset="-122"/>
              </a:rPr>
              <a:t>    (2)</a:t>
            </a:r>
            <a:r>
              <a:rPr kumimoji="0" lang="zh-CN" altLang="en-US" sz="2800">
                <a:latin typeface="宋体" panose="02010600030101010101" pitchFamily="2" charset="-122"/>
                <a:ea typeface="楷体_GB2312" panose="02010609030101010101" pitchFamily="49" charset="-122"/>
              </a:rPr>
              <a:t>电压</a:t>
            </a:r>
            <a:r>
              <a:rPr kumimoji="0" lang="en-US" altLang="zh-CN" sz="2800">
                <a:latin typeface="宋体" panose="02010600030101010101" pitchFamily="2" charset="-122"/>
                <a:ea typeface="楷体_GB2312" panose="02010609030101010101" pitchFamily="49" charset="-122"/>
              </a:rPr>
              <a:t>U</a:t>
            </a:r>
            <a:r>
              <a:rPr kumimoji="0" lang="en-US" altLang="zh-CN" sz="2800" baseline="-25000">
                <a:latin typeface="宋体" panose="02010600030101010101" pitchFamily="2" charset="-122"/>
                <a:ea typeface="楷体_GB2312" panose="02010609030101010101" pitchFamily="49" charset="-122"/>
              </a:rPr>
              <a:t>ab</a:t>
            </a:r>
            <a:r>
              <a:rPr kumimoji="0" lang="zh-CN" altLang="en-US" sz="2800">
                <a:latin typeface="宋体" panose="02010600030101010101" pitchFamily="2" charset="-122"/>
                <a:ea typeface="楷体_GB2312" panose="02010609030101010101" pitchFamily="49" charset="-122"/>
              </a:rPr>
              <a:t>。  </a:t>
            </a:r>
            <a:endParaRPr kumimoji="0" lang="zh-CN" altLang="en-US" sz="2800">
              <a:ea typeface="楷体_GB2312" panose="02010609030101010101" pitchFamily="49" charset="-122"/>
            </a:endParaRPr>
          </a:p>
        </p:txBody>
      </p:sp>
      <p:sp>
        <p:nvSpPr>
          <p:cNvPr id="1227818" name="Arc 42"/>
          <p:cNvSpPr/>
          <p:nvPr/>
        </p:nvSpPr>
        <p:spPr bwMode="auto">
          <a:xfrm>
            <a:off x="4719638" y="1470025"/>
            <a:ext cx="2605087" cy="1441450"/>
          </a:xfrm>
          <a:custGeom>
            <a:avLst/>
            <a:gdLst>
              <a:gd name="G0" fmla="+- 15203 0 0"/>
              <a:gd name="G1" fmla="+- 21600 0 0"/>
              <a:gd name="G2" fmla="+- 21600 0 0"/>
              <a:gd name="T0" fmla="*/ 0 w 31695"/>
              <a:gd name="T1" fmla="*/ 6257 h 21600"/>
              <a:gd name="T2" fmla="*/ 31695 w 31695"/>
              <a:gd name="T3" fmla="*/ 7651 h 21600"/>
              <a:gd name="T4" fmla="*/ 15203 w 31695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1695" h="21600" fill="none" extrusionOk="0">
                <a:moveTo>
                  <a:pt x="-1" y="6256"/>
                </a:moveTo>
                <a:cubicBezTo>
                  <a:pt x="4044" y="2248"/>
                  <a:pt x="9508" y="-1"/>
                  <a:pt x="15203" y="0"/>
                </a:cubicBezTo>
                <a:cubicBezTo>
                  <a:pt x="21558" y="0"/>
                  <a:pt x="27590" y="2798"/>
                  <a:pt x="31694" y="7651"/>
                </a:cubicBezTo>
              </a:path>
              <a:path w="31695" h="21600" stroke="0" extrusionOk="0">
                <a:moveTo>
                  <a:pt x="-1" y="6256"/>
                </a:moveTo>
                <a:cubicBezTo>
                  <a:pt x="4044" y="2248"/>
                  <a:pt x="9508" y="-1"/>
                  <a:pt x="15203" y="0"/>
                </a:cubicBezTo>
                <a:cubicBezTo>
                  <a:pt x="21558" y="0"/>
                  <a:pt x="27590" y="2798"/>
                  <a:pt x="31694" y="7651"/>
                </a:cubicBezTo>
                <a:lnTo>
                  <a:pt x="15203" y="21600"/>
                </a:lnTo>
                <a:close/>
              </a:path>
            </a:pathLst>
          </a:custGeom>
          <a:noFill/>
          <a:ln w="38100">
            <a:solidFill>
              <a:srgbClr val="F4002E"/>
            </a:solidFill>
            <a:rou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1227869" name="Group 93"/>
          <p:cNvGrpSpPr/>
          <p:nvPr/>
        </p:nvGrpSpPr>
        <p:grpSpPr bwMode="auto">
          <a:xfrm>
            <a:off x="3348038" y="58738"/>
            <a:ext cx="5276850" cy="3281362"/>
            <a:chOff x="2448" y="889"/>
            <a:chExt cx="3324" cy="2067"/>
          </a:xfrm>
        </p:grpSpPr>
        <p:sp>
          <p:nvSpPr>
            <p:cNvPr id="1227820" name="Rectangle 44"/>
            <p:cNvSpPr>
              <a:spLocks noChangeArrowheads="1"/>
            </p:cNvSpPr>
            <p:nvPr/>
          </p:nvSpPr>
          <p:spPr bwMode="auto">
            <a:xfrm>
              <a:off x="3312" y="1286"/>
              <a:ext cx="365" cy="175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21" name="Line 45"/>
            <p:cNvSpPr>
              <a:spLocks noChangeShapeType="1"/>
            </p:cNvSpPr>
            <p:nvPr/>
          </p:nvSpPr>
          <p:spPr bwMode="auto">
            <a:xfrm>
              <a:off x="3696" y="1369"/>
              <a:ext cx="585" cy="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22" name="Rectangle 46"/>
            <p:cNvSpPr>
              <a:spLocks noChangeArrowheads="1"/>
            </p:cNvSpPr>
            <p:nvPr/>
          </p:nvSpPr>
          <p:spPr bwMode="auto">
            <a:xfrm>
              <a:off x="5011" y="1289"/>
              <a:ext cx="365" cy="175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23" name="Oval 47"/>
            <p:cNvSpPr>
              <a:spLocks noChangeArrowheads="1"/>
            </p:cNvSpPr>
            <p:nvPr/>
          </p:nvSpPr>
          <p:spPr bwMode="auto">
            <a:xfrm>
              <a:off x="4416" y="1202"/>
              <a:ext cx="365" cy="35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24" name="Oval 48"/>
            <p:cNvSpPr>
              <a:spLocks noChangeArrowheads="1"/>
            </p:cNvSpPr>
            <p:nvPr/>
          </p:nvSpPr>
          <p:spPr bwMode="auto">
            <a:xfrm>
              <a:off x="2640" y="1202"/>
              <a:ext cx="365" cy="35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25" name="Line 49"/>
            <p:cNvSpPr>
              <a:spLocks noChangeShapeType="1"/>
            </p:cNvSpPr>
            <p:nvPr/>
          </p:nvSpPr>
          <p:spPr bwMode="auto">
            <a:xfrm>
              <a:off x="4080" y="1369"/>
              <a:ext cx="96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26" name="Line 50"/>
            <p:cNvSpPr>
              <a:spLocks noChangeShapeType="1"/>
            </p:cNvSpPr>
            <p:nvPr/>
          </p:nvSpPr>
          <p:spPr bwMode="auto">
            <a:xfrm>
              <a:off x="5376" y="1377"/>
              <a:ext cx="22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27" name="Text Box 51"/>
            <p:cNvSpPr txBox="1">
              <a:spLocks noChangeArrowheads="1"/>
            </p:cNvSpPr>
            <p:nvPr/>
          </p:nvSpPr>
          <p:spPr bwMode="auto">
            <a:xfrm>
              <a:off x="2529" y="1849"/>
              <a:ext cx="21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200" b="1">
                  <a:solidFill>
                    <a:schemeClr val="tx2"/>
                  </a:solidFill>
                  <a:ea typeface="宋体" panose="02010600030101010101" pitchFamily="2" charset="-122"/>
                </a:rPr>
                <a:t>I</a:t>
              </a:r>
              <a:endParaRPr lang="en-US" altLang="zh-CN" sz="3200">
                <a:solidFill>
                  <a:schemeClr val="accent2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227828" name="Text Box 52"/>
            <p:cNvSpPr txBox="1">
              <a:spLocks noChangeArrowheads="1"/>
            </p:cNvSpPr>
            <p:nvPr/>
          </p:nvSpPr>
          <p:spPr bwMode="auto">
            <a:xfrm>
              <a:off x="3072" y="937"/>
              <a:ext cx="110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rgbClr val="FFFF66"/>
                  </a:solidFill>
                  <a:ea typeface="宋体" panose="02010600030101010101" pitchFamily="2" charset="-122"/>
                </a:rPr>
                <a:t>R</a:t>
              </a:r>
              <a:r>
                <a:rPr lang="en-US" altLang="zh-CN" sz="2800" baseline="-25000">
                  <a:solidFill>
                    <a:srgbClr val="FFFF66"/>
                  </a:solidFill>
                  <a:ea typeface="宋体" panose="02010600030101010101" pitchFamily="2" charset="-122"/>
                </a:rPr>
                <a:t>1  </a:t>
              </a:r>
              <a:r>
                <a:rPr lang="en-US" altLang="zh-CN" sz="2800">
                  <a:ea typeface="宋体" panose="02010600030101010101" pitchFamily="2" charset="-122"/>
                </a:rPr>
                <a:t>0.2</a:t>
              </a:r>
              <a:r>
                <a:rPr lang="en-US" altLang="zh-CN" sz="2800">
                  <a:ea typeface="宋体" panose="02010600030101010101" pitchFamily="2" charset="-122"/>
                  <a:sym typeface="Symbol" panose="05050102010706020507" pitchFamily="18" charset="2"/>
                </a:rPr>
                <a:t></a:t>
              </a:r>
              <a:endParaRPr lang="en-US" altLang="zh-CN" sz="2800" baseline="-250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227829" name="Text Box 53"/>
            <p:cNvSpPr txBox="1">
              <a:spLocks noChangeArrowheads="1"/>
            </p:cNvSpPr>
            <p:nvPr/>
          </p:nvSpPr>
          <p:spPr bwMode="auto">
            <a:xfrm>
              <a:off x="4812" y="937"/>
              <a:ext cx="96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rgbClr val="FFFF66"/>
                  </a:solidFill>
                  <a:ea typeface="宋体" panose="02010600030101010101" pitchFamily="2" charset="-122"/>
                </a:rPr>
                <a:t>R</a:t>
              </a:r>
              <a:r>
                <a:rPr lang="en-US" altLang="zh-CN" sz="2800" baseline="-25000">
                  <a:solidFill>
                    <a:srgbClr val="FFFF66"/>
                  </a:solidFill>
                  <a:ea typeface="宋体" panose="02010600030101010101" pitchFamily="2" charset="-122"/>
                </a:rPr>
                <a:t>2</a:t>
              </a:r>
              <a:r>
                <a:rPr lang="en-US" altLang="zh-CN" sz="2800">
                  <a:solidFill>
                    <a:srgbClr val="FFFF66"/>
                  </a:solidFill>
                  <a:ea typeface="宋体" panose="02010600030101010101" pitchFamily="2" charset="-122"/>
                </a:rPr>
                <a:t> </a:t>
              </a:r>
              <a:r>
                <a:rPr lang="en-US" altLang="zh-CN" sz="2800">
                  <a:ea typeface="宋体" panose="02010600030101010101" pitchFamily="2" charset="-122"/>
                </a:rPr>
                <a:t>0.1 </a:t>
              </a:r>
              <a:r>
                <a:rPr lang="en-US" altLang="zh-CN" sz="2800">
                  <a:ea typeface="宋体" panose="02010600030101010101" pitchFamily="2" charset="-122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1227831" name="Text Box 55"/>
            <p:cNvSpPr txBox="1">
              <a:spLocks noChangeArrowheads="1"/>
            </p:cNvSpPr>
            <p:nvPr/>
          </p:nvSpPr>
          <p:spPr bwMode="auto">
            <a:xfrm>
              <a:off x="4176" y="889"/>
              <a:ext cx="86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2800" b="1">
                  <a:solidFill>
                    <a:schemeClr val="tx2"/>
                  </a:solidFill>
                  <a:ea typeface="宋体" panose="02010600030101010101" pitchFamily="2" charset="-122"/>
                </a:rPr>
                <a:t>Us2</a:t>
              </a:r>
            </a:p>
          </p:txBody>
        </p:sp>
        <p:sp>
          <p:nvSpPr>
            <p:cNvPr id="1227832" name="Text Box 56"/>
            <p:cNvSpPr txBox="1">
              <a:spLocks noChangeArrowheads="1"/>
            </p:cNvSpPr>
            <p:nvPr/>
          </p:nvSpPr>
          <p:spPr bwMode="auto">
            <a:xfrm>
              <a:off x="4212" y="921"/>
              <a:ext cx="1056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r>
                <a:rPr lang="en-US" altLang="zh-CN" sz="4000">
                  <a:ea typeface="楷体_GB2312" panose="02010609030101010101" pitchFamily="49" charset="-122"/>
                </a:rPr>
                <a:t>+   -</a:t>
              </a:r>
            </a:p>
          </p:txBody>
        </p:sp>
        <p:sp>
          <p:nvSpPr>
            <p:cNvPr id="1227834" name="Text Box 58"/>
            <p:cNvSpPr txBox="1">
              <a:spLocks noChangeArrowheads="1"/>
            </p:cNvSpPr>
            <p:nvPr/>
          </p:nvSpPr>
          <p:spPr bwMode="auto">
            <a:xfrm>
              <a:off x="2472" y="889"/>
              <a:ext cx="69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2800" b="1">
                  <a:solidFill>
                    <a:schemeClr val="tx2"/>
                  </a:solidFill>
                  <a:ea typeface="宋体" panose="02010600030101010101" pitchFamily="2" charset="-122"/>
                </a:rPr>
                <a:t>Us1</a:t>
              </a:r>
              <a:endParaRPr lang="en-US" altLang="zh-CN" sz="2800" baseline="-25000">
                <a:solidFill>
                  <a:schemeClr val="tx2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227835" name="Text Box 59"/>
            <p:cNvSpPr txBox="1">
              <a:spLocks noChangeArrowheads="1"/>
            </p:cNvSpPr>
            <p:nvPr/>
          </p:nvSpPr>
          <p:spPr bwMode="auto">
            <a:xfrm>
              <a:off x="2448" y="934"/>
              <a:ext cx="864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r>
                <a:rPr lang="en-US" altLang="zh-CN" sz="4000">
                  <a:ea typeface="楷体_GB2312" panose="02010609030101010101" pitchFamily="49" charset="-122"/>
                </a:rPr>
                <a:t>-</a:t>
              </a:r>
              <a:r>
                <a:rPr lang="en-US" altLang="zh-CN" sz="4000">
                  <a:solidFill>
                    <a:srgbClr val="F4002E"/>
                  </a:solidFill>
                  <a:ea typeface="楷体_GB2312" panose="02010609030101010101" pitchFamily="49" charset="-122"/>
                </a:rPr>
                <a:t>    </a:t>
              </a:r>
              <a:r>
                <a:rPr lang="en-US" altLang="zh-CN" sz="4000">
                  <a:ea typeface="楷体_GB2312" panose="02010609030101010101" pitchFamily="49" charset="-122"/>
                </a:rPr>
                <a:t>+</a:t>
              </a:r>
            </a:p>
          </p:txBody>
        </p:sp>
        <p:sp>
          <p:nvSpPr>
            <p:cNvPr id="1227836" name="Line 60"/>
            <p:cNvSpPr>
              <a:spLocks noChangeShapeType="1"/>
            </p:cNvSpPr>
            <p:nvPr/>
          </p:nvSpPr>
          <p:spPr bwMode="auto">
            <a:xfrm>
              <a:off x="2880" y="1118"/>
              <a:ext cx="336" cy="335"/>
            </a:xfrm>
            <a:prstGeom prst="lin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7837" name="Line 61"/>
            <p:cNvSpPr>
              <a:spLocks noChangeShapeType="1"/>
            </p:cNvSpPr>
            <p:nvPr/>
          </p:nvSpPr>
          <p:spPr bwMode="auto">
            <a:xfrm>
              <a:off x="3024" y="1704"/>
              <a:ext cx="240" cy="293"/>
            </a:xfrm>
            <a:prstGeom prst="lin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7838" name="Line 62"/>
            <p:cNvSpPr>
              <a:spLocks noChangeShapeType="1"/>
            </p:cNvSpPr>
            <p:nvPr/>
          </p:nvSpPr>
          <p:spPr bwMode="auto">
            <a:xfrm>
              <a:off x="2448" y="1369"/>
              <a:ext cx="86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7839" name="Line 63"/>
            <p:cNvSpPr>
              <a:spLocks noChangeShapeType="1"/>
            </p:cNvSpPr>
            <p:nvPr/>
          </p:nvSpPr>
          <p:spPr bwMode="auto">
            <a:xfrm flipV="1">
              <a:off x="2448" y="1872"/>
              <a:ext cx="0" cy="41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7840" name="Rectangle 64"/>
            <p:cNvSpPr>
              <a:spLocks noChangeArrowheads="1"/>
            </p:cNvSpPr>
            <p:nvPr/>
          </p:nvSpPr>
          <p:spPr bwMode="auto">
            <a:xfrm>
              <a:off x="4800" y="2457"/>
              <a:ext cx="365" cy="176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41" name="Line 65"/>
            <p:cNvSpPr>
              <a:spLocks noChangeShapeType="1"/>
            </p:cNvSpPr>
            <p:nvPr/>
          </p:nvSpPr>
          <p:spPr bwMode="auto">
            <a:xfrm>
              <a:off x="5184" y="2583"/>
              <a:ext cx="46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42" name="Line 66"/>
            <p:cNvSpPr>
              <a:spLocks noChangeShapeType="1"/>
            </p:cNvSpPr>
            <p:nvPr/>
          </p:nvSpPr>
          <p:spPr bwMode="auto">
            <a:xfrm flipV="1">
              <a:off x="3600" y="2541"/>
              <a:ext cx="48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43" name="Text Box 67"/>
            <p:cNvSpPr txBox="1">
              <a:spLocks noChangeArrowheads="1"/>
            </p:cNvSpPr>
            <p:nvPr/>
          </p:nvSpPr>
          <p:spPr bwMode="auto">
            <a:xfrm>
              <a:off x="2928" y="2128"/>
              <a:ext cx="105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rgbClr val="FFFF66"/>
                  </a:solidFill>
                  <a:ea typeface="宋体" panose="02010600030101010101" pitchFamily="2" charset="-122"/>
                </a:rPr>
                <a:t>R</a:t>
              </a:r>
              <a:r>
                <a:rPr lang="en-US" altLang="zh-CN" sz="2800" baseline="-25000">
                  <a:solidFill>
                    <a:srgbClr val="FFFF66"/>
                  </a:solidFill>
                  <a:ea typeface="宋体" panose="02010600030101010101" pitchFamily="2" charset="-122"/>
                </a:rPr>
                <a:t>4</a:t>
              </a:r>
              <a:r>
                <a:rPr lang="en-US" altLang="zh-CN" sz="2800">
                  <a:solidFill>
                    <a:srgbClr val="FFFF66"/>
                  </a:solidFill>
                  <a:ea typeface="宋体" panose="02010600030101010101" pitchFamily="2" charset="-122"/>
                </a:rPr>
                <a:t> </a:t>
              </a:r>
              <a:r>
                <a:rPr lang="en-US" altLang="zh-CN" sz="2800">
                  <a:ea typeface="宋体" panose="02010600030101010101" pitchFamily="2" charset="-122"/>
                </a:rPr>
                <a:t>1.4 </a:t>
              </a:r>
              <a:r>
                <a:rPr lang="en-US" altLang="zh-CN" sz="2800">
                  <a:ea typeface="宋体" panose="02010600030101010101" pitchFamily="2" charset="-122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1227844" name="Text Box 68"/>
            <p:cNvSpPr txBox="1">
              <a:spLocks noChangeArrowheads="1"/>
            </p:cNvSpPr>
            <p:nvPr/>
          </p:nvSpPr>
          <p:spPr bwMode="auto">
            <a:xfrm>
              <a:off x="4551" y="2125"/>
              <a:ext cx="887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rgbClr val="FFFF66"/>
                  </a:solidFill>
                  <a:ea typeface="宋体" panose="02010600030101010101" pitchFamily="2" charset="-122"/>
                </a:rPr>
                <a:t>R</a:t>
              </a:r>
              <a:r>
                <a:rPr lang="en-US" altLang="zh-CN" sz="2800" baseline="-25000">
                  <a:solidFill>
                    <a:srgbClr val="FFFF66"/>
                  </a:solidFill>
                  <a:ea typeface="宋体" panose="02010600030101010101" pitchFamily="2" charset="-122"/>
                </a:rPr>
                <a:t>3 </a:t>
              </a:r>
              <a:r>
                <a:rPr lang="en-US" altLang="zh-CN" sz="2800">
                  <a:ea typeface="宋体" panose="02010600030101010101" pitchFamily="2" charset="-122"/>
                </a:rPr>
                <a:t>2.3 </a:t>
              </a:r>
              <a:r>
                <a:rPr lang="en-US" altLang="zh-CN" sz="2800">
                  <a:ea typeface="宋体" panose="02010600030101010101" pitchFamily="2" charset="-122"/>
                  <a:sym typeface="Symbol" panose="05050102010706020507" pitchFamily="18" charset="2"/>
                </a:rPr>
                <a:t></a:t>
              </a:r>
            </a:p>
          </p:txBody>
        </p:sp>
        <p:sp>
          <p:nvSpPr>
            <p:cNvPr id="1227845" name="Text Box 69"/>
            <p:cNvSpPr txBox="1">
              <a:spLocks noChangeArrowheads="1"/>
            </p:cNvSpPr>
            <p:nvPr/>
          </p:nvSpPr>
          <p:spPr bwMode="auto">
            <a:xfrm>
              <a:off x="4512" y="2514"/>
              <a:ext cx="1008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-     +</a:t>
              </a:r>
            </a:p>
          </p:txBody>
        </p:sp>
        <p:sp>
          <p:nvSpPr>
            <p:cNvPr id="1227846" name="Text Box 70"/>
            <p:cNvSpPr txBox="1">
              <a:spLocks noChangeArrowheads="1"/>
            </p:cNvSpPr>
            <p:nvPr/>
          </p:nvSpPr>
          <p:spPr bwMode="auto">
            <a:xfrm>
              <a:off x="2928" y="2514"/>
              <a:ext cx="1008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>
                  <a:ea typeface="楷体_GB2312" panose="02010609030101010101" pitchFamily="49" charset="-122"/>
                </a:rPr>
                <a:t>-     +</a:t>
              </a:r>
            </a:p>
          </p:txBody>
        </p:sp>
        <p:grpSp>
          <p:nvGrpSpPr>
            <p:cNvPr id="1227847" name="Group 71"/>
            <p:cNvGrpSpPr/>
            <p:nvPr/>
          </p:nvGrpSpPr>
          <p:grpSpPr bwMode="auto">
            <a:xfrm>
              <a:off x="2976" y="1342"/>
              <a:ext cx="1008" cy="442"/>
              <a:chOff x="528" y="1649"/>
              <a:chExt cx="1008" cy="507"/>
            </a:xfrm>
          </p:grpSpPr>
          <p:sp>
            <p:nvSpPr>
              <p:cNvPr id="1227848" name="Text Box 72"/>
              <p:cNvSpPr txBox="1">
                <a:spLocks noChangeArrowheads="1"/>
              </p:cNvSpPr>
              <p:nvPr/>
            </p:nvSpPr>
            <p:spPr bwMode="auto">
              <a:xfrm>
                <a:off x="528" y="1649"/>
                <a:ext cx="1008" cy="5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4000">
                    <a:ea typeface="楷体_GB2312" panose="02010609030101010101" pitchFamily="49" charset="-122"/>
                  </a:rPr>
                  <a:t>+     -</a:t>
                </a:r>
              </a:p>
            </p:txBody>
          </p:sp>
          <p:sp>
            <p:nvSpPr>
              <p:cNvPr id="1227849" name="Text Box 73"/>
              <p:cNvSpPr txBox="1">
                <a:spLocks noChangeArrowheads="1"/>
              </p:cNvSpPr>
              <p:nvPr/>
            </p:nvSpPr>
            <p:spPr bwMode="auto">
              <a:xfrm>
                <a:off x="576" y="1649"/>
                <a:ext cx="768" cy="5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4000">
                    <a:ea typeface="楷体_GB2312" panose="02010609030101010101" pitchFamily="49" charset="-122"/>
                  </a:rPr>
                  <a:t>   </a:t>
                </a:r>
                <a:r>
                  <a:rPr lang="en-US" altLang="zh-CN" sz="3200">
                    <a:ea typeface="楷体_GB2312" panose="02010609030101010101" pitchFamily="49" charset="-122"/>
                  </a:rPr>
                  <a:t>U</a:t>
                </a:r>
                <a:r>
                  <a:rPr lang="en-US" altLang="zh-CN" sz="3200" baseline="-25000">
                    <a:ea typeface="楷体_GB2312" panose="02010609030101010101" pitchFamily="49" charset="-122"/>
                  </a:rPr>
                  <a:t>1</a:t>
                </a:r>
                <a:endParaRPr lang="en-US" altLang="zh-CN" sz="3200">
                  <a:ea typeface="楷体_GB2312" panose="02010609030101010101" pitchFamily="49" charset="-122"/>
                </a:endParaRPr>
              </a:p>
            </p:txBody>
          </p:sp>
        </p:grpSp>
        <p:grpSp>
          <p:nvGrpSpPr>
            <p:cNvPr id="1227850" name="Group 74"/>
            <p:cNvGrpSpPr/>
            <p:nvPr/>
          </p:nvGrpSpPr>
          <p:grpSpPr bwMode="auto">
            <a:xfrm>
              <a:off x="4704" y="1342"/>
              <a:ext cx="1008" cy="442"/>
              <a:chOff x="3792" y="3847"/>
              <a:chExt cx="1008" cy="507"/>
            </a:xfrm>
          </p:grpSpPr>
          <p:sp>
            <p:nvSpPr>
              <p:cNvPr id="1227851" name="Text Box 75"/>
              <p:cNvSpPr txBox="1">
                <a:spLocks noChangeArrowheads="1"/>
              </p:cNvSpPr>
              <p:nvPr/>
            </p:nvSpPr>
            <p:spPr bwMode="auto">
              <a:xfrm>
                <a:off x="3792" y="3847"/>
                <a:ext cx="1008" cy="5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4000">
                    <a:ea typeface="楷体_GB2312" panose="02010609030101010101" pitchFamily="49" charset="-122"/>
                  </a:rPr>
                  <a:t>+     -</a:t>
                </a:r>
              </a:p>
            </p:txBody>
          </p:sp>
          <p:sp>
            <p:nvSpPr>
              <p:cNvPr id="1227852" name="Text Box 76"/>
              <p:cNvSpPr txBox="1">
                <a:spLocks noChangeArrowheads="1"/>
              </p:cNvSpPr>
              <p:nvPr/>
            </p:nvSpPr>
            <p:spPr bwMode="auto">
              <a:xfrm>
                <a:off x="4032" y="3928"/>
                <a:ext cx="672" cy="4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3200">
                    <a:ea typeface="楷体_GB2312" panose="02010609030101010101" pitchFamily="49" charset="-122"/>
                  </a:rPr>
                  <a:t>U</a:t>
                </a:r>
                <a:r>
                  <a:rPr lang="en-US" altLang="zh-CN" sz="3200" baseline="-25000">
                    <a:ea typeface="楷体_GB2312" panose="02010609030101010101" pitchFamily="49" charset="-122"/>
                  </a:rPr>
                  <a:t>2</a:t>
                </a:r>
                <a:endParaRPr lang="en-US" altLang="zh-CN" sz="3200">
                  <a:ea typeface="楷体_GB2312" panose="02010609030101010101" pitchFamily="49" charset="-122"/>
                </a:endParaRPr>
              </a:p>
            </p:txBody>
          </p:sp>
        </p:grpSp>
        <p:sp>
          <p:nvSpPr>
            <p:cNvPr id="1227853" name="Line 77"/>
            <p:cNvSpPr>
              <a:spLocks noChangeShapeType="1"/>
            </p:cNvSpPr>
            <p:nvPr/>
          </p:nvSpPr>
          <p:spPr bwMode="auto">
            <a:xfrm flipH="1">
              <a:off x="2448" y="2541"/>
              <a:ext cx="76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7854" name="Rectangle 78"/>
            <p:cNvSpPr>
              <a:spLocks noChangeArrowheads="1"/>
            </p:cNvSpPr>
            <p:nvPr/>
          </p:nvSpPr>
          <p:spPr bwMode="auto">
            <a:xfrm>
              <a:off x="3216" y="2457"/>
              <a:ext cx="365" cy="176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55" name="Text Box 79"/>
            <p:cNvSpPr txBox="1">
              <a:spLocks noChangeArrowheads="1"/>
            </p:cNvSpPr>
            <p:nvPr/>
          </p:nvSpPr>
          <p:spPr bwMode="auto">
            <a:xfrm>
              <a:off x="3072" y="2584"/>
              <a:ext cx="67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3200">
                  <a:ea typeface="楷体_GB2312" panose="02010609030101010101" pitchFamily="49" charset="-122"/>
                </a:rPr>
                <a:t>U</a:t>
              </a:r>
              <a:r>
                <a:rPr lang="en-US" altLang="zh-CN" sz="3200" baseline="-25000">
                  <a:ea typeface="楷体_GB2312" panose="02010609030101010101" pitchFamily="49" charset="-122"/>
                </a:rPr>
                <a:t>4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sp>
          <p:nvSpPr>
            <p:cNvPr id="1227856" name="Text Box 80"/>
            <p:cNvSpPr txBox="1">
              <a:spLocks noChangeArrowheads="1"/>
            </p:cNvSpPr>
            <p:nvPr/>
          </p:nvSpPr>
          <p:spPr bwMode="auto">
            <a:xfrm>
              <a:off x="4656" y="2585"/>
              <a:ext cx="62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3200">
                  <a:ea typeface="楷体_GB2312" panose="02010609030101010101" pitchFamily="49" charset="-122"/>
                </a:rPr>
                <a:t>U</a:t>
              </a:r>
              <a:r>
                <a:rPr lang="en-US" altLang="zh-CN" sz="3200" baseline="-25000">
                  <a:ea typeface="楷体_GB2312" panose="02010609030101010101" pitchFamily="49" charset="-122"/>
                </a:rPr>
                <a:t>3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sp>
          <p:nvSpPr>
            <p:cNvPr id="1227857" name="Line 81"/>
            <p:cNvSpPr>
              <a:spLocks noChangeShapeType="1"/>
            </p:cNvSpPr>
            <p:nvPr/>
          </p:nvSpPr>
          <p:spPr bwMode="auto">
            <a:xfrm>
              <a:off x="5616" y="1369"/>
              <a:ext cx="0" cy="121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58" name="Text Box 82"/>
            <p:cNvSpPr txBox="1">
              <a:spLocks noChangeArrowheads="1"/>
            </p:cNvSpPr>
            <p:nvPr/>
          </p:nvSpPr>
          <p:spPr bwMode="auto">
            <a:xfrm>
              <a:off x="2640" y="1495"/>
              <a:ext cx="62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楷体_GB2312" panose="02010609030101010101" pitchFamily="49" charset="-122"/>
                </a:rPr>
                <a:t>12v</a:t>
              </a:r>
            </a:p>
          </p:txBody>
        </p:sp>
        <p:sp>
          <p:nvSpPr>
            <p:cNvPr id="1227859" name="Text Box 83"/>
            <p:cNvSpPr txBox="1">
              <a:spLocks noChangeArrowheads="1"/>
            </p:cNvSpPr>
            <p:nvPr/>
          </p:nvSpPr>
          <p:spPr bwMode="auto">
            <a:xfrm>
              <a:off x="4416" y="1495"/>
              <a:ext cx="43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6v</a:t>
              </a:r>
            </a:p>
          </p:txBody>
        </p:sp>
        <p:sp>
          <p:nvSpPr>
            <p:cNvPr id="1227860" name="Oval 84"/>
            <p:cNvSpPr>
              <a:spLocks noChangeArrowheads="1"/>
            </p:cNvSpPr>
            <p:nvPr/>
          </p:nvSpPr>
          <p:spPr bwMode="auto">
            <a:xfrm>
              <a:off x="4032" y="1328"/>
              <a:ext cx="96" cy="83"/>
            </a:xfrm>
            <a:prstGeom prst="ellipse">
              <a:avLst/>
            </a:prstGeom>
            <a:solidFill>
              <a:schemeClr val="accent1"/>
            </a:solidFill>
            <a:ln w="6350">
              <a:solidFill>
                <a:schemeClr val="tx1"/>
              </a:solidFill>
              <a:round/>
              <a:tailEnd type="non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61" name="Oval 85"/>
            <p:cNvSpPr>
              <a:spLocks noChangeArrowheads="1"/>
            </p:cNvSpPr>
            <p:nvPr/>
          </p:nvSpPr>
          <p:spPr bwMode="auto">
            <a:xfrm>
              <a:off x="4032" y="2499"/>
              <a:ext cx="96" cy="84"/>
            </a:xfrm>
            <a:prstGeom prst="ellipse">
              <a:avLst/>
            </a:prstGeom>
            <a:solidFill>
              <a:schemeClr val="accent1"/>
            </a:solidFill>
            <a:ln w="6350">
              <a:solidFill>
                <a:schemeClr val="tx1"/>
              </a:solidFill>
              <a:round/>
              <a:tailEnd type="none" w="med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62" name="Line 86"/>
            <p:cNvSpPr>
              <a:spLocks noChangeShapeType="1"/>
            </p:cNvSpPr>
            <p:nvPr/>
          </p:nvSpPr>
          <p:spPr bwMode="auto">
            <a:xfrm>
              <a:off x="4128" y="2541"/>
              <a:ext cx="67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63" name="Line 87"/>
            <p:cNvSpPr>
              <a:spLocks noChangeShapeType="1"/>
            </p:cNvSpPr>
            <p:nvPr/>
          </p:nvSpPr>
          <p:spPr bwMode="auto">
            <a:xfrm>
              <a:off x="2448" y="1369"/>
              <a:ext cx="0" cy="117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64" name="Text Box 88"/>
            <p:cNvSpPr txBox="1">
              <a:spLocks noChangeArrowheads="1"/>
            </p:cNvSpPr>
            <p:nvPr/>
          </p:nvSpPr>
          <p:spPr bwMode="auto">
            <a:xfrm>
              <a:off x="3936" y="993"/>
              <a:ext cx="52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folHlink"/>
                  </a:solidFill>
                  <a:ea typeface="楷体_GB2312" panose="02010609030101010101" pitchFamily="49" charset="-122"/>
                </a:rPr>
                <a:t>a</a:t>
              </a:r>
            </a:p>
          </p:txBody>
        </p:sp>
        <p:sp>
          <p:nvSpPr>
            <p:cNvPr id="1227865" name="Text Box 89"/>
            <p:cNvSpPr txBox="1">
              <a:spLocks noChangeArrowheads="1"/>
            </p:cNvSpPr>
            <p:nvPr/>
          </p:nvSpPr>
          <p:spPr bwMode="auto">
            <a:xfrm>
              <a:off x="3984" y="2541"/>
              <a:ext cx="28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folHlink"/>
                  </a:solidFill>
                  <a:ea typeface="楷体_GB2312" panose="02010609030101010101" pitchFamily="49" charset="-122"/>
                </a:rPr>
                <a:t>b</a:t>
              </a:r>
            </a:p>
          </p:txBody>
        </p:sp>
      </p:grpSp>
      <p:sp>
        <p:nvSpPr>
          <p:cNvPr id="1227866" name="Text Box 90"/>
          <p:cNvSpPr txBox="1">
            <a:spLocks noChangeArrowheads="1"/>
          </p:cNvSpPr>
          <p:nvPr/>
        </p:nvSpPr>
        <p:spPr bwMode="auto">
          <a:xfrm>
            <a:off x="185738" y="2460625"/>
            <a:ext cx="3124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</a:rPr>
              <a:t>解：</a:t>
            </a:r>
            <a:r>
              <a:rPr lang="en-US" altLang="zh-CN" sz="2800">
                <a:ea typeface="楷体_GB2312" panose="02010609030101010101" pitchFamily="49" charset="-122"/>
              </a:rPr>
              <a:t>(1) </a:t>
            </a:r>
            <a:r>
              <a:rPr lang="zh-CN" altLang="en-US" sz="2800">
                <a:ea typeface="楷体_GB2312" panose="02010609030101010101" pitchFamily="49" charset="-122"/>
              </a:rPr>
              <a:t>由</a:t>
            </a:r>
            <a:r>
              <a:rPr lang="en-US" altLang="zh-CN" sz="2800">
                <a:ea typeface="楷体_GB2312" panose="02010609030101010101" pitchFamily="49" charset="-122"/>
              </a:rPr>
              <a:t>KVL:</a:t>
            </a:r>
            <a:r>
              <a:rPr lang="en-US" altLang="zh-CN" sz="3200">
                <a:ea typeface="楷体_GB2312" panose="02010609030101010101" pitchFamily="49" charset="-122"/>
              </a:rPr>
              <a:t>  </a:t>
            </a:r>
            <a:endParaRPr lang="en-US" altLang="zh-CN" sz="2800">
              <a:ea typeface="楷体_GB2312" panose="02010609030101010101" pitchFamily="49" charset="-122"/>
            </a:endParaRPr>
          </a:p>
        </p:txBody>
      </p:sp>
      <p:sp>
        <p:nvSpPr>
          <p:cNvPr id="1227870" name="Text Box 94"/>
          <p:cNvSpPr txBox="1">
            <a:spLocks noChangeArrowheads="1"/>
          </p:cNvSpPr>
          <p:nvPr/>
        </p:nvSpPr>
        <p:spPr bwMode="auto">
          <a:xfrm>
            <a:off x="185738" y="3340100"/>
            <a:ext cx="1219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-Us</a:t>
            </a:r>
            <a:r>
              <a:rPr lang="en-US" altLang="zh-CN" sz="2800" b="1">
                <a:solidFill>
                  <a:schemeClr val="folHlink"/>
                </a:solidFill>
                <a:ea typeface="楷体_GB2312" panose="02010609030101010101" pitchFamily="49" charset="-122"/>
              </a:rPr>
              <a:t>1</a:t>
            </a:r>
            <a:endParaRPr lang="en-US" altLang="zh-CN" sz="3600">
              <a:ea typeface="楷体_GB2312" panose="02010609030101010101" pitchFamily="49" charset="-122"/>
            </a:endParaRPr>
          </a:p>
        </p:txBody>
      </p:sp>
      <p:sp>
        <p:nvSpPr>
          <p:cNvPr id="1227871" name="Text Box 95"/>
          <p:cNvSpPr txBox="1">
            <a:spLocks noChangeArrowheads="1"/>
          </p:cNvSpPr>
          <p:nvPr/>
        </p:nvSpPr>
        <p:spPr bwMode="auto">
          <a:xfrm>
            <a:off x="1824038" y="3340100"/>
            <a:ext cx="1828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+Us</a:t>
            </a:r>
            <a:r>
              <a:rPr lang="en-US" altLang="zh-CN" sz="2800" b="1">
                <a:solidFill>
                  <a:schemeClr val="folHlink"/>
                </a:solidFill>
                <a:ea typeface="楷体_GB2312" panose="02010609030101010101" pitchFamily="49" charset="-122"/>
              </a:rPr>
              <a:t>2</a:t>
            </a:r>
          </a:p>
        </p:txBody>
      </p:sp>
      <p:sp>
        <p:nvSpPr>
          <p:cNvPr id="1227872" name="Text Box 96"/>
          <p:cNvSpPr txBox="1">
            <a:spLocks noChangeArrowheads="1"/>
          </p:cNvSpPr>
          <p:nvPr/>
        </p:nvSpPr>
        <p:spPr bwMode="auto">
          <a:xfrm>
            <a:off x="1081088" y="3340100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folHlink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 dirty="0">
                <a:solidFill>
                  <a:schemeClr val="folHlink"/>
                </a:solidFill>
                <a:ea typeface="楷体_GB2312" panose="02010609030101010101" pitchFamily="49" charset="-122"/>
              </a:rPr>
              <a:t>1</a:t>
            </a:r>
            <a:endParaRPr lang="en-US" altLang="zh-CN" sz="4000" dirty="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227873" name="Text Box 97"/>
          <p:cNvSpPr txBox="1">
            <a:spLocks noChangeArrowheads="1"/>
          </p:cNvSpPr>
          <p:nvPr/>
        </p:nvSpPr>
        <p:spPr bwMode="auto">
          <a:xfrm>
            <a:off x="5119688" y="3340100"/>
            <a:ext cx="15240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folHlink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 dirty="0">
                <a:solidFill>
                  <a:schemeClr val="folHlink"/>
                </a:solidFill>
                <a:ea typeface="楷体_GB2312" panose="02010609030101010101" pitchFamily="49" charset="-122"/>
              </a:rPr>
              <a:t>4</a:t>
            </a:r>
            <a:endParaRPr lang="en-US" altLang="zh-CN" sz="4000" dirty="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227874" name="Text Box 98"/>
          <p:cNvSpPr txBox="1">
            <a:spLocks noChangeArrowheads="1"/>
          </p:cNvSpPr>
          <p:nvPr/>
        </p:nvSpPr>
        <p:spPr bwMode="auto">
          <a:xfrm>
            <a:off x="4186238" y="3340100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folHlink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 dirty="0">
                <a:solidFill>
                  <a:schemeClr val="folHlink"/>
                </a:solidFill>
                <a:ea typeface="楷体_GB2312" panose="02010609030101010101" pitchFamily="49" charset="-122"/>
              </a:rPr>
              <a:t>3</a:t>
            </a:r>
            <a:endParaRPr lang="en-US" altLang="zh-CN" sz="4000" dirty="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227875" name="Text Box 99"/>
          <p:cNvSpPr txBox="1">
            <a:spLocks noChangeArrowheads="1"/>
          </p:cNvSpPr>
          <p:nvPr/>
        </p:nvSpPr>
        <p:spPr bwMode="auto">
          <a:xfrm>
            <a:off x="3138488" y="3340100"/>
            <a:ext cx="1295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folHlink"/>
                </a:solidFill>
                <a:ea typeface="楷体_GB2312" panose="02010609030101010101" pitchFamily="49" charset="-122"/>
              </a:rPr>
              <a:t>+U</a:t>
            </a:r>
            <a:r>
              <a:rPr lang="en-US" altLang="zh-CN" sz="3200" b="1" baseline="-25000" dirty="0">
                <a:solidFill>
                  <a:schemeClr val="folHlink"/>
                </a:solidFill>
                <a:ea typeface="楷体_GB2312" panose="02010609030101010101" pitchFamily="49" charset="-122"/>
              </a:rPr>
              <a:t>2</a:t>
            </a:r>
            <a:endParaRPr lang="en-US" altLang="zh-CN" sz="4000" dirty="0">
              <a:solidFill>
                <a:schemeClr val="folHlink"/>
              </a:solidFill>
              <a:ea typeface="楷体_GB2312" panose="02010609030101010101" pitchFamily="49" charset="-122"/>
            </a:endParaRPr>
          </a:p>
        </p:txBody>
      </p:sp>
      <p:sp>
        <p:nvSpPr>
          <p:cNvPr id="1227876" name="Text Box 100"/>
          <p:cNvSpPr txBox="1">
            <a:spLocks noChangeArrowheads="1"/>
          </p:cNvSpPr>
          <p:nvPr/>
        </p:nvSpPr>
        <p:spPr bwMode="auto">
          <a:xfrm>
            <a:off x="5938838" y="3340100"/>
            <a:ext cx="1371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3200" b="1">
                <a:solidFill>
                  <a:schemeClr val="folHlink"/>
                </a:solidFill>
                <a:ea typeface="楷体_GB2312" panose="02010609030101010101" pitchFamily="49" charset="-122"/>
              </a:rPr>
              <a:t>= 0</a:t>
            </a:r>
          </a:p>
        </p:txBody>
      </p:sp>
      <p:grpSp>
        <p:nvGrpSpPr>
          <p:cNvPr id="1227877" name="Group 101"/>
          <p:cNvGrpSpPr/>
          <p:nvPr/>
        </p:nvGrpSpPr>
        <p:grpSpPr bwMode="auto">
          <a:xfrm>
            <a:off x="3217863" y="1112838"/>
            <a:ext cx="1403350" cy="655637"/>
            <a:chOff x="5942" y="1392"/>
            <a:chExt cx="884" cy="413"/>
          </a:xfrm>
        </p:grpSpPr>
        <p:sp>
          <p:nvSpPr>
            <p:cNvPr id="1227878" name="Line 102"/>
            <p:cNvSpPr>
              <a:spLocks noChangeShapeType="1"/>
            </p:cNvSpPr>
            <p:nvPr/>
          </p:nvSpPr>
          <p:spPr bwMode="auto">
            <a:xfrm>
              <a:off x="6048" y="1392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79" name="Text Box 103"/>
            <p:cNvSpPr txBox="1">
              <a:spLocks noChangeArrowheads="1"/>
            </p:cNvSpPr>
            <p:nvPr/>
          </p:nvSpPr>
          <p:spPr bwMode="auto">
            <a:xfrm>
              <a:off x="5942" y="1440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电压升</a:t>
              </a:r>
            </a:p>
          </p:txBody>
        </p:sp>
      </p:grpSp>
      <p:grpSp>
        <p:nvGrpSpPr>
          <p:cNvPr id="1227880" name="Group 104"/>
          <p:cNvGrpSpPr/>
          <p:nvPr/>
        </p:nvGrpSpPr>
        <p:grpSpPr bwMode="auto">
          <a:xfrm>
            <a:off x="4475163" y="1112838"/>
            <a:ext cx="1403350" cy="655637"/>
            <a:chOff x="6048" y="2352"/>
            <a:chExt cx="884" cy="413"/>
          </a:xfrm>
        </p:grpSpPr>
        <p:sp>
          <p:nvSpPr>
            <p:cNvPr id="1227881" name="Line 105"/>
            <p:cNvSpPr>
              <a:spLocks noChangeShapeType="1"/>
            </p:cNvSpPr>
            <p:nvPr/>
          </p:nvSpPr>
          <p:spPr bwMode="auto">
            <a:xfrm>
              <a:off x="6154" y="2352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82" name="Text Box 106"/>
            <p:cNvSpPr txBox="1">
              <a:spLocks noChangeArrowheads="1"/>
            </p:cNvSpPr>
            <p:nvPr/>
          </p:nvSpPr>
          <p:spPr bwMode="auto">
            <a:xfrm>
              <a:off x="6048" y="2400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电压降</a:t>
              </a:r>
            </a:p>
          </p:txBody>
        </p:sp>
      </p:grpSp>
      <p:grpSp>
        <p:nvGrpSpPr>
          <p:cNvPr id="1227883" name="Group 107"/>
          <p:cNvGrpSpPr/>
          <p:nvPr/>
        </p:nvGrpSpPr>
        <p:grpSpPr bwMode="auto">
          <a:xfrm>
            <a:off x="6091238" y="1112838"/>
            <a:ext cx="1403350" cy="655637"/>
            <a:chOff x="6048" y="2352"/>
            <a:chExt cx="884" cy="413"/>
          </a:xfrm>
        </p:grpSpPr>
        <p:sp>
          <p:nvSpPr>
            <p:cNvPr id="1227884" name="Line 108"/>
            <p:cNvSpPr>
              <a:spLocks noChangeShapeType="1"/>
            </p:cNvSpPr>
            <p:nvPr/>
          </p:nvSpPr>
          <p:spPr bwMode="auto">
            <a:xfrm>
              <a:off x="6154" y="2352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85" name="Text Box 109"/>
            <p:cNvSpPr txBox="1">
              <a:spLocks noChangeArrowheads="1"/>
            </p:cNvSpPr>
            <p:nvPr/>
          </p:nvSpPr>
          <p:spPr bwMode="auto">
            <a:xfrm>
              <a:off x="6048" y="2400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电压降</a:t>
              </a:r>
            </a:p>
          </p:txBody>
        </p:sp>
      </p:grpSp>
      <p:grpSp>
        <p:nvGrpSpPr>
          <p:cNvPr id="1227886" name="Group 110"/>
          <p:cNvGrpSpPr/>
          <p:nvPr/>
        </p:nvGrpSpPr>
        <p:grpSpPr bwMode="auto">
          <a:xfrm>
            <a:off x="7172325" y="1081088"/>
            <a:ext cx="1403350" cy="655637"/>
            <a:chOff x="6048" y="2352"/>
            <a:chExt cx="884" cy="413"/>
          </a:xfrm>
        </p:grpSpPr>
        <p:sp>
          <p:nvSpPr>
            <p:cNvPr id="1227887" name="Line 111"/>
            <p:cNvSpPr>
              <a:spLocks noChangeShapeType="1"/>
            </p:cNvSpPr>
            <p:nvPr/>
          </p:nvSpPr>
          <p:spPr bwMode="auto">
            <a:xfrm>
              <a:off x="6154" y="2352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7888" name="Text Box 112"/>
            <p:cNvSpPr txBox="1">
              <a:spLocks noChangeArrowheads="1"/>
            </p:cNvSpPr>
            <p:nvPr/>
          </p:nvSpPr>
          <p:spPr bwMode="auto">
            <a:xfrm>
              <a:off x="6048" y="2400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电压降</a:t>
              </a:r>
            </a:p>
          </p:txBody>
        </p:sp>
      </p:grpSp>
      <p:grpSp>
        <p:nvGrpSpPr>
          <p:cNvPr id="1227889" name="Group 113"/>
          <p:cNvGrpSpPr/>
          <p:nvPr/>
        </p:nvGrpSpPr>
        <p:grpSpPr bwMode="auto">
          <a:xfrm>
            <a:off x="4268788" y="2911475"/>
            <a:ext cx="1403350" cy="655638"/>
            <a:chOff x="6624" y="1296"/>
            <a:chExt cx="884" cy="413"/>
          </a:xfrm>
        </p:grpSpPr>
        <p:sp>
          <p:nvSpPr>
            <p:cNvPr id="1227890" name="Text Box 114"/>
            <p:cNvSpPr txBox="1">
              <a:spLocks noChangeArrowheads="1"/>
            </p:cNvSpPr>
            <p:nvPr/>
          </p:nvSpPr>
          <p:spPr bwMode="auto">
            <a:xfrm>
              <a:off x="6624" y="1344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电压降</a:t>
              </a:r>
            </a:p>
          </p:txBody>
        </p:sp>
        <p:sp>
          <p:nvSpPr>
            <p:cNvPr id="1227891" name="Line 115"/>
            <p:cNvSpPr>
              <a:spLocks noChangeShapeType="1"/>
            </p:cNvSpPr>
            <p:nvPr/>
          </p:nvSpPr>
          <p:spPr bwMode="auto">
            <a:xfrm flipH="1">
              <a:off x="6720" y="1296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227892" name="Group 116"/>
          <p:cNvGrpSpPr/>
          <p:nvPr/>
        </p:nvGrpSpPr>
        <p:grpSpPr bwMode="auto">
          <a:xfrm>
            <a:off x="6772275" y="2911475"/>
            <a:ext cx="1403350" cy="655638"/>
            <a:chOff x="6624" y="1296"/>
            <a:chExt cx="884" cy="413"/>
          </a:xfrm>
        </p:grpSpPr>
        <p:sp>
          <p:nvSpPr>
            <p:cNvPr id="1227893" name="Text Box 117"/>
            <p:cNvSpPr txBox="1">
              <a:spLocks noChangeArrowheads="1"/>
            </p:cNvSpPr>
            <p:nvPr/>
          </p:nvSpPr>
          <p:spPr bwMode="auto">
            <a:xfrm>
              <a:off x="6624" y="1344"/>
              <a:ext cx="8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57150">
                  <a:solidFill>
                    <a:srgbClr val="66FF33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3200">
                  <a:solidFill>
                    <a:schemeClr val="folHlink"/>
                  </a:solidFill>
                  <a:ea typeface="楷体_GB2312" panose="02010609030101010101" pitchFamily="49" charset="-122"/>
                </a:rPr>
                <a:t>电压降</a:t>
              </a:r>
            </a:p>
          </p:txBody>
        </p:sp>
        <p:sp>
          <p:nvSpPr>
            <p:cNvPr id="1227894" name="Line 118"/>
            <p:cNvSpPr>
              <a:spLocks noChangeShapeType="1"/>
            </p:cNvSpPr>
            <p:nvPr/>
          </p:nvSpPr>
          <p:spPr bwMode="auto">
            <a:xfrm flipH="1">
              <a:off x="6720" y="1296"/>
              <a:ext cx="576" cy="0"/>
            </a:xfrm>
            <a:prstGeom prst="line">
              <a:avLst/>
            </a:prstGeom>
            <a:noFill/>
            <a:ln w="57150">
              <a:solidFill>
                <a:schemeClr val="folHlink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227895" name="Text Box 119"/>
          <p:cNvSpPr txBox="1">
            <a:spLocks noChangeArrowheads="1"/>
          </p:cNvSpPr>
          <p:nvPr/>
        </p:nvSpPr>
        <p:spPr bwMode="auto">
          <a:xfrm>
            <a:off x="258763" y="3960813"/>
            <a:ext cx="57372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dirty="0">
                <a:ea typeface="楷体_GB2312" panose="02010609030101010101" pitchFamily="49" charset="-122"/>
              </a:rPr>
              <a:t>R</a:t>
            </a:r>
            <a:r>
              <a:rPr lang="en-US" altLang="zh-CN" sz="2800" baseline="-25000" dirty="0">
                <a:ea typeface="楷体_GB2312" panose="02010609030101010101" pitchFamily="49" charset="-122"/>
              </a:rPr>
              <a:t>1</a:t>
            </a:r>
            <a:r>
              <a:rPr lang="en-US" altLang="zh-CN" sz="2800" b="1" baseline="30000" dirty="0">
                <a:ea typeface="楷体_GB2312" panose="02010609030101010101" pitchFamily="49" charset="-122"/>
              </a:rPr>
              <a:t>. </a:t>
            </a:r>
            <a:r>
              <a:rPr lang="en-US" altLang="zh-CN" sz="2800" dirty="0">
                <a:ea typeface="楷体_GB2312" panose="02010609030101010101" pitchFamily="49" charset="-122"/>
              </a:rPr>
              <a:t>I + R</a:t>
            </a:r>
            <a:r>
              <a:rPr lang="en-US" altLang="zh-CN" sz="2800" baseline="-25000" dirty="0">
                <a:ea typeface="楷体_GB2312" panose="02010609030101010101" pitchFamily="49" charset="-122"/>
              </a:rPr>
              <a:t>2</a:t>
            </a:r>
            <a:r>
              <a:rPr lang="en-US" altLang="zh-CN" sz="2800" b="1" baseline="30000" dirty="0">
                <a:ea typeface="楷体_GB2312" panose="02010609030101010101" pitchFamily="49" charset="-122"/>
              </a:rPr>
              <a:t>. </a:t>
            </a:r>
            <a:r>
              <a:rPr lang="en-US" altLang="zh-CN" sz="2800" dirty="0">
                <a:ea typeface="楷体_GB2312" panose="02010609030101010101" pitchFamily="49" charset="-122"/>
              </a:rPr>
              <a:t>I + R</a:t>
            </a:r>
            <a:r>
              <a:rPr lang="en-US" altLang="zh-CN" sz="2800" baseline="-25000" dirty="0">
                <a:ea typeface="楷体_GB2312" panose="02010609030101010101" pitchFamily="49" charset="-122"/>
              </a:rPr>
              <a:t>3</a:t>
            </a:r>
            <a:r>
              <a:rPr lang="en-US" altLang="zh-CN" sz="2800" b="1" baseline="30000" dirty="0">
                <a:ea typeface="楷体_GB2312" panose="02010609030101010101" pitchFamily="49" charset="-122"/>
              </a:rPr>
              <a:t>.</a:t>
            </a:r>
            <a:r>
              <a:rPr lang="en-US" altLang="zh-CN" sz="2800" baseline="30000" dirty="0">
                <a:ea typeface="楷体_GB2312" panose="02010609030101010101" pitchFamily="49" charset="-122"/>
              </a:rPr>
              <a:t> </a:t>
            </a:r>
            <a:r>
              <a:rPr lang="en-US" altLang="zh-CN" sz="2800" dirty="0">
                <a:ea typeface="楷体_GB2312" panose="02010609030101010101" pitchFamily="49" charset="-122"/>
              </a:rPr>
              <a:t>I + R</a:t>
            </a:r>
            <a:r>
              <a:rPr lang="en-US" altLang="zh-CN" sz="2800" baseline="-25000" dirty="0">
                <a:ea typeface="楷体_GB2312" panose="02010609030101010101" pitchFamily="49" charset="-122"/>
              </a:rPr>
              <a:t>4</a:t>
            </a:r>
            <a:r>
              <a:rPr lang="en-US" altLang="zh-CN" sz="2800" b="1" baseline="30000" dirty="0">
                <a:ea typeface="楷体_GB2312" panose="02010609030101010101" pitchFamily="49" charset="-122"/>
              </a:rPr>
              <a:t>. </a:t>
            </a:r>
            <a:r>
              <a:rPr lang="en-US" altLang="zh-CN" sz="2800" dirty="0">
                <a:ea typeface="楷体_GB2312" panose="02010609030101010101" pitchFamily="49" charset="-122"/>
              </a:rPr>
              <a:t>I  </a:t>
            </a:r>
            <a:r>
              <a:rPr lang="en-US" altLang="zh-CN" sz="2800" b="1" dirty="0">
                <a:ea typeface="楷体_GB2312" panose="02010609030101010101" pitchFamily="49" charset="-122"/>
              </a:rPr>
              <a:t>= </a:t>
            </a:r>
            <a:r>
              <a:rPr lang="en-US" altLang="zh-CN" sz="2800" dirty="0">
                <a:ea typeface="楷体_GB2312" panose="02010609030101010101" pitchFamily="49" charset="-122"/>
              </a:rPr>
              <a:t>U</a:t>
            </a:r>
            <a:r>
              <a:rPr lang="en-US" altLang="zh-CN" sz="2800" baseline="-25000" dirty="0">
                <a:ea typeface="楷体_GB2312" panose="02010609030101010101" pitchFamily="49" charset="-122"/>
              </a:rPr>
              <a:t>S1</a:t>
            </a:r>
            <a:r>
              <a:rPr lang="en-US" altLang="zh-CN" sz="2800" b="1" dirty="0">
                <a:ea typeface="楷体_GB2312" panose="02010609030101010101" pitchFamily="49" charset="-122"/>
              </a:rPr>
              <a:t>-</a:t>
            </a:r>
            <a:r>
              <a:rPr lang="en-US" altLang="zh-CN" sz="2800" dirty="0">
                <a:ea typeface="楷体_GB2312" panose="02010609030101010101" pitchFamily="49" charset="-122"/>
              </a:rPr>
              <a:t>U</a:t>
            </a:r>
            <a:r>
              <a:rPr lang="en-US" altLang="zh-CN" sz="2800" baseline="-25000" dirty="0">
                <a:ea typeface="楷体_GB2312" panose="02010609030101010101" pitchFamily="49" charset="-122"/>
              </a:rPr>
              <a:t>S2</a:t>
            </a:r>
            <a:endParaRPr lang="en-US" altLang="zh-CN" sz="2800" b="1" dirty="0">
              <a:ea typeface="楷体_GB2312" panose="02010609030101010101" pitchFamily="49" charset="-122"/>
            </a:endParaRPr>
          </a:p>
        </p:txBody>
      </p:sp>
      <p:sp>
        <p:nvSpPr>
          <p:cNvPr id="1227896" name="Text Box 120"/>
          <p:cNvSpPr txBox="1">
            <a:spLocks noChangeArrowheads="1"/>
          </p:cNvSpPr>
          <p:nvPr/>
        </p:nvSpPr>
        <p:spPr bwMode="auto">
          <a:xfrm>
            <a:off x="307975" y="4632325"/>
            <a:ext cx="58594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I</a:t>
            </a:r>
            <a:r>
              <a:rPr lang="en-US" altLang="zh-CN" sz="2800" b="1">
                <a:ea typeface="楷体_GB2312" panose="02010609030101010101" pitchFamily="49" charset="-122"/>
              </a:rPr>
              <a:t> </a:t>
            </a:r>
            <a:r>
              <a:rPr lang="en-US" altLang="zh-CN" sz="2800">
                <a:ea typeface="楷体_GB2312" panose="02010609030101010101" pitchFamily="49" charset="-122"/>
              </a:rPr>
              <a:t>(R</a:t>
            </a:r>
            <a:r>
              <a:rPr lang="en-US" altLang="zh-CN" sz="2800" baseline="-25000">
                <a:ea typeface="楷体_GB2312" panose="02010609030101010101" pitchFamily="49" charset="-122"/>
              </a:rPr>
              <a:t>1</a:t>
            </a:r>
            <a:r>
              <a:rPr lang="en-US" altLang="zh-CN" sz="2800">
                <a:ea typeface="楷体_GB2312" panose="02010609030101010101" pitchFamily="49" charset="-122"/>
              </a:rPr>
              <a:t>+R</a:t>
            </a:r>
            <a:r>
              <a:rPr lang="en-US" altLang="zh-CN" sz="2800" baseline="-25000">
                <a:ea typeface="楷体_GB2312" panose="02010609030101010101" pitchFamily="49" charset="-122"/>
              </a:rPr>
              <a:t>2</a:t>
            </a:r>
            <a:r>
              <a:rPr lang="en-US" altLang="zh-CN" sz="2800">
                <a:ea typeface="楷体_GB2312" panose="02010609030101010101" pitchFamily="49" charset="-122"/>
              </a:rPr>
              <a:t>+R</a:t>
            </a:r>
            <a:r>
              <a:rPr lang="en-US" altLang="zh-CN" sz="2800" baseline="-25000">
                <a:ea typeface="楷体_GB2312" panose="02010609030101010101" pitchFamily="49" charset="-122"/>
              </a:rPr>
              <a:t>3</a:t>
            </a:r>
            <a:r>
              <a:rPr lang="en-US" altLang="zh-CN" sz="2800">
                <a:ea typeface="楷体_GB2312" panose="02010609030101010101" pitchFamily="49" charset="-122"/>
              </a:rPr>
              <a:t>+R</a:t>
            </a:r>
            <a:r>
              <a:rPr lang="en-US" altLang="zh-CN" sz="2800" baseline="-25000">
                <a:ea typeface="楷体_GB2312" panose="02010609030101010101" pitchFamily="49" charset="-122"/>
              </a:rPr>
              <a:t>4</a:t>
            </a:r>
            <a:r>
              <a:rPr lang="en-US" altLang="zh-CN" sz="2800">
                <a:ea typeface="楷体_GB2312" panose="02010609030101010101" pitchFamily="49" charset="-122"/>
              </a:rPr>
              <a:t>)</a:t>
            </a:r>
            <a:r>
              <a:rPr lang="en-US" altLang="zh-CN" sz="2800" b="1">
                <a:ea typeface="楷体_GB2312" panose="02010609030101010101" pitchFamily="49" charset="-122"/>
              </a:rPr>
              <a:t>=</a:t>
            </a:r>
            <a:r>
              <a:rPr lang="en-US" altLang="zh-CN" sz="2800">
                <a:ea typeface="楷体_GB2312" panose="02010609030101010101" pitchFamily="49" charset="-122"/>
              </a:rPr>
              <a:t> U</a:t>
            </a:r>
            <a:r>
              <a:rPr lang="en-US" altLang="zh-CN" sz="2800" baseline="-25000">
                <a:ea typeface="楷体_GB2312" panose="02010609030101010101" pitchFamily="49" charset="-122"/>
              </a:rPr>
              <a:t>S1</a:t>
            </a:r>
            <a:r>
              <a:rPr lang="en-US" altLang="zh-CN" sz="2800" b="1">
                <a:ea typeface="楷体_GB2312" panose="02010609030101010101" pitchFamily="49" charset="-122"/>
              </a:rPr>
              <a:t>-</a:t>
            </a:r>
            <a:r>
              <a:rPr lang="en-US" altLang="zh-CN" sz="2800">
                <a:ea typeface="楷体_GB2312" panose="02010609030101010101" pitchFamily="49" charset="-122"/>
              </a:rPr>
              <a:t>U</a:t>
            </a:r>
            <a:r>
              <a:rPr lang="en-US" altLang="zh-CN" sz="2800" baseline="-25000">
                <a:ea typeface="楷体_GB2312" panose="02010609030101010101" pitchFamily="49" charset="-122"/>
              </a:rPr>
              <a:t>S2</a:t>
            </a:r>
            <a:endParaRPr lang="en-US" altLang="zh-CN" sz="2800">
              <a:ea typeface="楷体_GB2312" panose="02010609030101010101" pitchFamily="49" charset="-122"/>
            </a:endParaRPr>
          </a:p>
        </p:txBody>
      </p:sp>
      <p:graphicFrame>
        <p:nvGraphicFramePr>
          <p:cNvPr id="1227897" name="Object 121"/>
          <p:cNvGraphicFramePr>
            <a:graphicFrameLocks noChangeAspect="1"/>
          </p:cNvGraphicFramePr>
          <p:nvPr/>
        </p:nvGraphicFramePr>
        <p:xfrm>
          <a:off x="4800600" y="4498975"/>
          <a:ext cx="3946525" cy="998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7" name="公式" r:id="rId5" imgW="40843200" imgH="10363200" progId="Equation.3">
                  <p:embed/>
                </p:oleObj>
              </mc:Choice>
              <mc:Fallback>
                <p:oleObj name="公式" r:id="rId5" imgW="40843200" imgH="10363200" progId="Equation.3">
                  <p:embed/>
                  <p:pic>
                    <p:nvPicPr>
                      <p:cNvPr id="0" name="图片 8192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00600" y="4498975"/>
                        <a:ext cx="3946525" cy="998538"/>
                      </a:xfrm>
                      <a:prstGeom prst="rect">
                        <a:avLst/>
                      </a:prstGeom>
                      <a:solidFill>
                        <a:srgbClr val="66CCFF"/>
                      </a:solidFill>
                      <a:ln w="9525">
                        <a:noFill/>
                      </a:ln>
                      <a:effectLst>
                        <a:outerShdw algn="ctr" rotWithShape="0">
                          <a:srgbClr val="FFFFFF"/>
                        </a:outerShdw>
                      </a:effec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27898" name="Text Box 122"/>
          <p:cNvSpPr txBox="1">
            <a:spLocks noChangeArrowheads="1"/>
          </p:cNvSpPr>
          <p:nvPr/>
        </p:nvSpPr>
        <p:spPr bwMode="auto">
          <a:xfrm>
            <a:off x="90488" y="5392738"/>
            <a:ext cx="78486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>
                <a:ea typeface="楷体_GB2312" panose="02010609030101010101" pitchFamily="49" charset="-122"/>
              </a:rPr>
              <a:t>(2) </a:t>
            </a:r>
            <a:r>
              <a:rPr lang="zh-CN" altLang="en-US" sz="2800">
                <a:ea typeface="楷体_GB2312" panose="02010609030101010101" pitchFamily="49" charset="-122"/>
              </a:rPr>
              <a:t>右边路经：</a:t>
            </a:r>
            <a:r>
              <a:rPr lang="en-US" altLang="zh-CN" sz="2800">
                <a:ea typeface="楷体_GB2312" panose="02010609030101010101" pitchFamily="49" charset="-122"/>
              </a:rPr>
              <a:t>U</a:t>
            </a:r>
            <a:r>
              <a:rPr lang="en-US" altLang="zh-CN" sz="2800" baseline="-25000">
                <a:ea typeface="楷体_GB2312" panose="02010609030101010101" pitchFamily="49" charset="-122"/>
              </a:rPr>
              <a:t>ab</a:t>
            </a:r>
            <a:r>
              <a:rPr lang="en-US" altLang="zh-CN" sz="2800">
                <a:ea typeface="楷体_GB2312" panose="02010609030101010101" pitchFamily="49" charset="-122"/>
              </a:rPr>
              <a:t>= U</a:t>
            </a:r>
            <a:r>
              <a:rPr lang="en-US" altLang="zh-CN" sz="2800" baseline="-25000">
                <a:ea typeface="楷体_GB2312" panose="02010609030101010101" pitchFamily="49" charset="-122"/>
              </a:rPr>
              <a:t>S2 </a:t>
            </a:r>
            <a:r>
              <a:rPr lang="en-US" altLang="zh-CN" sz="2800">
                <a:ea typeface="楷体_GB2312" panose="02010609030101010101" pitchFamily="49" charset="-122"/>
              </a:rPr>
              <a:t>+ U</a:t>
            </a:r>
            <a:r>
              <a:rPr lang="en-US" altLang="zh-CN" sz="2800" baseline="-25000">
                <a:ea typeface="楷体_GB2312" panose="02010609030101010101" pitchFamily="49" charset="-122"/>
              </a:rPr>
              <a:t>2 </a:t>
            </a:r>
            <a:r>
              <a:rPr lang="en-US" altLang="zh-CN" sz="2800">
                <a:ea typeface="楷体_GB2312" panose="02010609030101010101" pitchFamily="49" charset="-122"/>
              </a:rPr>
              <a:t>+ U</a:t>
            </a:r>
            <a:r>
              <a:rPr lang="en-US" altLang="zh-CN" sz="2800" baseline="-25000">
                <a:ea typeface="楷体_GB2312" panose="02010609030101010101" pitchFamily="49" charset="-122"/>
              </a:rPr>
              <a:t>3 </a:t>
            </a:r>
            <a:r>
              <a:rPr lang="en-US" altLang="zh-CN" sz="2800">
                <a:ea typeface="楷体_GB2312" panose="02010609030101010101" pitchFamily="49" charset="-122"/>
              </a:rPr>
              <a:t>= 9.6V</a:t>
            </a:r>
          </a:p>
        </p:txBody>
      </p:sp>
      <p:sp>
        <p:nvSpPr>
          <p:cNvPr id="1227899" name="Text Box 123"/>
          <p:cNvSpPr txBox="1">
            <a:spLocks noChangeArrowheads="1"/>
          </p:cNvSpPr>
          <p:nvPr/>
        </p:nvSpPr>
        <p:spPr bwMode="auto">
          <a:xfrm>
            <a:off x="582613" y="6096000"/>
            <a:ext cx="6591300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2800">
                <a:ea typeface="楷体_GB2312" panose="02010609030101010101" pitchFamily="49" charset="-122"/>
              </a:rPr>
              <a:t>左边路经：</a:t>
            </a:r>
            <a:r>
              <a:rPr lang="en-US" altLang="zh-CN" sz="2800">
                <a:ea typeface="楷体_GB2312" panose="02010609030101010101" pitchFamily="49" charset="-122"/>
              </a:rPr>
              <a:t>U</a:t>
            </a:r>
            <a:r>
              <a:rPr lang="en-US" altLang="zh-CN" sz="2800" baseline="-25000">
                <a:ea typeface="楷体_GB2312" panose="02010609030101010101" pitchFamily="49" charset="-122"/>
              </a:rPr>
              <a:t>ab</a:t>
            </a:r>
            <a:r>
              <a:rPr lang="en-US" altLang="zh-CN" sz="2800">
                <a:ea typeface="楷体_GB2312" panose="02010609030101010101" pitchFamily="49" charset="-122"/>
              </a:rPr>
              <a:t>= </a:t>
            </a:r>
            <a:r>
              <a:rPr lang="en-US" altLang="zh-CN" sz="2800">
                <a:latin typeface="楷体_GB2312" panose="02010609030101010101" pitchFamily="49" charset="-122"/>
                <a:ea typeface="楷体_GB2312" panose="02010609030101010101" pitchFamily="49" charset="-122"/>
              </a:rPr>
              <a:t>- </a:t>
            </a:r>
            <a:r>
              <a:rPr lang="en-US" altLang="zh-CN" sz="2800">
                <a:ea typeface="楷体_GB2312" panose="02010609030101010101" pitchFamily="49" charset="-122"/>
              </a:rPr>
              <a:t>U</a:t>
            </a:r>
            <a:r>
              <a:rPr lang="en-US" altLang="zh-CN" sz="2800" baseline="-25000">
                <a:ea typeface="楷体_GB2312" panose="02010609030101010101" pitchFamily="49" charset="-122"/>
              </a:rPr>
              <a:t>1 </a:t>
            </a:r>
            <a:r>
              <a:rPr lang="en-US" altLang="zh-CN" sz="2800">
                <a:ea typeface="楷体_GB2312" panose="02010609030101010101" pitchFamily="49" charset="-122"/>
              </a:rPr>
              <a:t>+ U</a:t>
            </a:r>
            <a:r>
              <a:rPr lang="en-US" altLang="zh-CN" sz="2800" baseline="-25000">
                <a:ea typeface="楷体_GB2312" panose="02010609030101010101" pitchFamily="49" charset="-122"/>
              </a:rPr>
              <a:t>S1 </a:t>
            </a:r>
            <a:r>
              <a:rPr lang="en-US" altLang="zh-CN" sz="2800">
                <a:latin typeface="楷体_GB2312" panose="02010609030101010101" pitchFamily="49" charset="-122"/>
                <a:ea typeface="楷体_GB2312" panose="02010609030101010101" pitchFamily="49" charset="-122"/>
              </a:rPr>
              <a:t>-</a:t>
            </a:r>
            <a:r>
              <a:rPr lang="en-US" altLang="zh-CN" sz="2800">
                <a:ea typeface="楷体_GB2312" panose="02010609030101010101" pitchFamily="49" charset="-122"/>
              </a:rPr>
              <a:t> U</a:t>
            </a:r>
            <a:r>
              <a:rPr lang="en-US" altLang="zh-CN" sz="2800" baseline="-25000">
                <a:ea typeface="楷体_GB2312" panose="02010609030101010101" pitchFamily="49" charset="-122"/>
              </a:rPr>
              <a:t>4 </a:t>
            </a:r>
            <a:r>
              <a:rPr lang="en-US" altLang="zh-CN" sz="2800">
                <a:ea typeface="楷体_GB2312" panose="02010609030101010101" pitchFamily="49" charset="-122"/>
              </a:rPr>
              <a:t>= 9.6V</a:t>
            </a:r>
            <a:endParaRPr lang="en-US" altLang="zh-CN" sz="2800" b="1">
              <a:ea typeface="楷体_GB2312" panose="02010609030101010101" pitchFamily="49" charset="-122"/>
            </a:endParaRPr>
          </a:p>
        </p:txBody>
      </p:sp>
      <p:sp>
        <p:nvSpPr>
          <p:cNvPr id="1227900" name="Text Box 124"/>
          <p:cNvSpPr txBox="1">
            <a:spLocks noChangeArrowheads="1"/>
          </p:cNvSpPr>
          <p:nvPr/>
        </p:nvSpPr>
        <p:spPr bwMode="auto">
          <a:xfrm>
            <a:off x="2757488" y="1511300"/>
            <a:ext cx="5905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66FF3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3200">
                <a:solidFill>
                  <a:srgbClr val="FFFF00"/>
                </a:solidFill>
                <a:ea typeface="楷体_GB2312" panose="02010609030101010101" pitchFamily="49" charset="-122"/>
              </a:rPr>
              <a:t>左</a:t>
            </a:r>
          </a:p>
        </p:txBody>
      </p:sp>
      <p:sp>
        <p:nvSpPr>
          <p:cNvPr id="1227901" name="Text Box 125"/>
          <p:cNvSpPr txBox="1">
            <a:spLocks noChangeArrowheads="1"/>
          </p:cNvSpPr>
          <p:nvPr/>
        </p:nvSpPr>
        <p:spPr bwMode="auto">
          <a:xfrm>
            <a:off x="8377238" y="1441450"/>
            <a:ext cx="5905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66FF3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3200">
                <a:solidFill>
                  <a:srgbClr val="FFFF00"/>
                </a:solidFill>
                <a:ea typeface="楷体_GB2312" panose="02010609030101010101" pitchFamily="49" charset="-122"/>
              </a:rPr>
              <a:t>右</a:t>
            </a:r>
          </a:p>
        </p:txBody>
      </p:sp>
      <p:sp>
        <p:nvSpPr>
          <p:cNvPr id="1227902" name="Text Box 126"/>
          <p:cNvSpPr txBox="1">
            <a:spLocks noChangeArrowheads="1"/>
          </p:cNvSpPr>
          <p:nvPr/>
        </p:nvSpPr>
        <p:spPr bwMode="auto">
          <a:xfrm>
            <a:off x="6529388" y="5667375"/>
            <a:ext cx="2495550" cy="495300"/>
          </a:xfrm>
          <a:prstGeom prst="rect">
            <a:avLst/>
          </a:prstGeom>
          <a:noFill/>
          <a:ln w="38100">
            <a:solidFill>
              <a:srgbClr val="F4002E"/>
            </a:solidFill>
            <a:miter lim="800000"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400">
                <a:solidFill>
                  <a:schemeClr val="folHlink"/>
                </a:solidFill>
                <a:ea typeface="楷体_GB2312" panose="02010609030101010101" pitchFamily="49" charset="-122"/>
              </a:rPr>
              <a:t>电压和路径无关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77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77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1227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27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27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8" dur="500"/>
                                        <p:tgtEl>
                                          <p:spTgt spid="1227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2787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7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27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2788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227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2788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7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227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22788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7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227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122789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7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227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122788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7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227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227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227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227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227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2279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2279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227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2279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2279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1227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1227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7778" grpId="0" autoUpdateAnimBg="0"/>
      <p:bldP spid="1227817" grpId="0" autoUpdateAnimBg="0"/>
      <p:bldP spid="1227818" grpId="0" animBg="1"/>
      <p:bldP spid="1227866" grpId="0" autoUpdateAnimBg="0"/>
      <p:bldP spid="1227870" grpId="0" autoUpdateAnimBg="0"/>
      <p:bldP spid="1227871" grpId="0" autoUpdateAnimBg="0"/>
      <p:bldP spid="1227872" grpId="0" autoUpdateAnimBg="0"/>
      <p:bldP spid="1227873" grpId="0" autoUpdateAnimBg="0"/>
      <p:bldP spid="1227874" grpId="0" autoUpdateAnimBg="0"/>
      <p:bldP spid="1227875" grpId="0" autoUpdateAnimBg="0"/>
      <p:bldP spid="1227876" grpId="0" autoUpdateAnimBg="0"/>
      <p:bldP spid="1227895" grpId="0" autoUpdateAnimBg="0"/>
      <p:bldP spid="1227896" grpId="0" autoUpdateAnimBg="0"/>
      <p:bldP spid="1227898" grpId="0" autoUpdateAnimBg="0"/>
      <p:bldP spid="1227899" grpId="0" autoUpdateAnimBg="0"/>
      <p:bldP spid="1227900" grpId="0" autoUpdateAnimBg="0"/>
      <p:bldP spid="1227901" grpId="0" autoUpdateAnimBg="0"/>
      <p:bldP spid="1227902" grpId="0" animBg="1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0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143000" cy="1143000"/>
          </a:xfrm>
        </p:spPr>
        <p:txBody>
          <a:bodyPr/>
          <a:lstStyle/>
          <a:p>
            <a:pPr algn="l"/>
            <a:r>
              <a:rPr kumimoji="1" lang="zh-CN" altLang="en-US" sz="2800" b="1">
                <a:solidFill>
                  <a:srgbClr val="FFFF00"/>
                </a:solidFill>
                <a:latin typeface="宋体" panose="02010600030101010101" pitchFamily="2" charset="-122"/>
              </a:rPr>
              <a:t>例</a:t>
            </a:r>
            <a:r>
              <a:rPr kumimoji="1" lang="en-US" altLang="zh-CN" sz="2800" b="1">
                <a:solidFill>
                  <a:srgbClr val="FFFF00"/>
                </a:solidFill>
                <a:latin typeface="宋体" panose="02010600030101010101" pitchFamily="2" charset="-122"/>
              </a:rPr>
              <a:t>12:</a:t>
            </a:r>
          </a:p>
        </p:txBody>
      </p:sp>
      <p:grpSp>
        <p:nvGrpSpPr>
          <p:cNvPr id="1228804" name="Group 4"/>
          <p:cNvGrpSpPr/>
          <p:nvPr/>
        </p:nvGrpSpPr>
        <p:grpSpPr bwMode="auto">
          <a:xfrm>
            <a:off x="5503862" y="1230313"/>
            <a:ext cx="2439988" cy="1219200"/>
            <a:chOff x="5196" y="2772"/>
            <a:chExt cx="1537" cy="768"/>
          </a:xfrm>
        </p:grpSpPr>
        <p:sp>
          <p:nvSpPr>
            <p:cNvPr id="1228805" name="Arc 5"/>
            <p:cNvSpPr/>
            <p:nvPr/>
          </p:nvSpPr>
          <p:spPr bwMode="auto">
            <a:xfrm flipH="1">
              <a:off x="5196" y="2772"/>
              <a:ext cx="1537" cy="768"/>
            </a:xfrm>
            <a:custGeom>
              <a:avLst/>
              <a:gdLst>
                <a:gd name="G0" fmla="+- 7380 0 0"/>
                <a:gd name="G1" fmla="+- 21600 0 0"/>
                <a:gd name="G2" fmla="+- 21600 0 0"/>
                <a:gd name="T0" fmla="*/ 0 w 28980"/>
                <a:gd name="T1" fmla="*/ 1300 h 43200"/>
                <a:gd name="T2" fmla="*/ 4144 w 28980"/>
                <a:gd name="T3" fmla="*/ 42956 h 43200"/>
                <a:gd name="T4" fmla="*/ 7380 w 28980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980" h="43200" fill="none" extrusionOk="0">
                  <a:moveTo>
                    <a:pt x="-1" y="1299"/>
                  </a:moveTo>
                  <a:cubicBezTo>
                    <a:pt x="2365" y="439"/>
                    <a:pt x="4863" y="-1"/>
                    <a:pt x="7380" y="0"/>
                  </a:cubicBezTo>
                  <a:cubicBezTo>
                    <a:pt x="19309" y="0"/>
                    <a:pt x="28980" y="9670"/>
                    <a:pt x="28980" y="21600"/>
                  </a:cubicBezTo>
                  <a:cubicBezTo>
                    <a:pt x="28980" y="33529"/>
                    <a:pt x="19309" y="43200"/>
                    <a:pt x="7380" y="43200"/>
                  </a:cubicBezTo>
                  <a:cubicBezTo>
                    <a:pt x="6296" y="43200"/>
                    <a:pt x="5215" y="43118"/>
                    <a:pt x="4143" y="42956"/>
                  </a:cubicBezTo>
                </a:path>
                <a:path w="28980" h="43200" stroke="0" extrusionOk="0">
                  <a:moveTo>
                    <a:pt x="-1" y="1299"/>
                  </a:moveTo>
                  <a:cubicBezTo>
                    <a:pt x="2365" y="439"/>
                    <a:pt x="4863" y="-1"/>
                    <a:pt x="7380" y="0"/>
                  </a:cubicBezTo>
                  <a:cubicBezTo>
                    <a:pt x="19309" y="0"/>
                    <a:pt x="28980" y="9670"/>
                    <a:pt x="28980" y="21600"/>
                  </a:cubicBezTo>
                  <a:cubicBezTo>
                    <a:pt x="28980" y="33529"/>
                    <a:pt x="19309" y="43200"/>
                    <a:pt x="7380" y="43200"/>
                  </a:cubicBezTo>
                  <a:cubicBezTo>
                    <a:pt x="6296" y="43200"/>
                    <a:pt x="5215" y="43118"/>
                    <a:pt x="4143" y="42956"/>
                  </a:cubicBezTo>
                  <a:lnTo>
                    <a:pt x="7380" y="21600"/>
                  </a:lnTo>
                  <a:close/>
                </a:path>
              </a:pathLst>
            </a:custGeom>
            <a:noFill/>
            <a:ln w="38100">
              <a:solidFill>
                <a:srgbClr val="F4002E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28806" name="Line 6"/>
            <p:cNvSpPr>
              <a:spLocks noChangeShapeType="1"/>
            </p:cNvSpPr>
            <p:nvPr/>
          </p:nvSpPr>
          <p:spPr bwMode="auto">
            <a:xfrm>
              <a:off x="6492" y="3528"/>
              <a:ext cx="144" cy="0"/>
            </a:xfrm>
            <a:prstGeom prst="line">
              <a:avLst/>
            </a:prstGeom>
            <a:noFill/>
            <a:ln w="38100">
              <a:solidFill>
                <a:srgbClr val="F4002E"/>
              </a:solidFill>
              <a:round/>
              <a:tailEnd type="triangl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228880" name="Text Box 80"/>
          <p:cNvSpPr txBox="1">
            <a:spLocks noChangeArrowheads="1"/>
          </p:cNvSpPr>
          <p:nvPr/>
        </p:nvSpPr>
        <p:spPr bwMode="auto">
          <a:xfrm>
            <a:off x="1139825" y="224841"/>
            <a:ext cx="4270375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6800" rIns="90000" bIns="46800" anchor="ctr"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求</a:t>
            </a:r>
            <a:r>
              <a:rPr lang="en-US" altLang="zh-CN" sz="3200">
                <a:ea typeface="楷体_GB2312" panose="02010609030101010101" pitchFamily="49" charset="-122"/>
              </a:rPr>
              <a:t>I=? </a:t>
            </a:r>
            <a:r>
              <a:rPr kumimoji="0"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ab</a:t>
            </a:r>
            <a:r>
              <a:rPr lang="en-US" altLang="zh-CN" sz="3200">
                <a:ea typeface="楷体_GB2312" panose="02010609030101010101" pitchFamily="49" charset="-122"/>
              </a:rPr>
              <a:t>=? </a:t>
            </a:r>
            <a:r>
              <a:rPr kumimoji="0"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3200">
                <a:ea typeface="楷体_GB2312" panose="02010609030101010101" pitchFamily="49" charset="-122"/>
              </a:rPr>
              <a:t>U</a:t>
            </a:r>
            <a:r>
              <a:rPr lang="en-US" altLang="zh-CN" sz="3200" baseline="-25000">
                <a:ea typeface="楷体_GB2312" panose="02010609030101010101" pitchFamily="49" charset="-122"/>
              </a:rPr>
              <a:t>cd</a:t>
            </a:r>
            <a:r>
              <a:rPr lang="en-US" altLang="zh-CN" sz="3200">
                <a:ea typeface="楷体_GB2312" panose="02010609030101010101" pitchFamily="49" charset="-122"/>
              </a:rPr>
              <a:t>=?</a:t>
            </a:r>
            <a:r>
              <a:rPr lang="zh-CN" altLang="en-US" sz="3200">
                <a:ea typeface="楷体_GB2312" panose="02010609030101010101" pitchFamily="49" charset="-122"/>
              </a:rPr>
              <a:t>。</a:t>
            </a:r>
          </a:p>
        </p:txBody>
      </p:sp>
      <p:sp>
        <p:nvSpPr>
          <p:cNvPr id="1228886" name="Text Box 86"/>
          <p:cNvSpPr txBox="1">
            <a:spLocks noChangeArrowheads="1"/>
          </p:cNvSpPr>
          <p:nvPr/>
        </p:nvSpPr>
        <p:spPr bwMode="auto">
          <a:xfrm>
            <a:off x="304800" y="1028700"/>
            <a:ext cx="30241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3200">
                <a:solidFill>
                  <a:schemeClr val="folHlink"/>
                </a:solidFill>
              </a:rPr>
              <a:t>解：</a:t>
            </a:r>
            <a:r>
              <a:rPr lang="en-US" altLang="zh-CN" sz="3200">
                <a:ea typeface="楷体_GB2312" panose="02010609030101010101" pitchFamily="49" charset="-122"/>
              </a:rPr>
              <a:t>(1). </a:t>
            </a:r>
            <a:r>
              <a:rPr lang="zh-CN" altLang="en-US" sz="3200">
                <a:ea typeface="楷体_GB2312" panose="02010609030101010101" pitchFamily="49" charset="-122"/>
              </a:rPr>
              <a:t>由</a:t>
            </a:r>
            <a:r>
              <a:rPr lang="en-US" altLang="zh-CN" sz="3200">
                <a:ea typeface="楷体_GB2312" panose="02010609030101010101" pitchFamily="49" charset="-122"/>
              </a:rPr>
              <a:t>KVL:</a:t>
            </a:r>
          </a:p>
        </p:txBody>
      </p:sp>
      <p:sp>
        <p:nvSpPr>
          <p:cNvPr id="1228888" name="Text Box 88"/>
          <p:cNvSpPr txBox="1">
            <a:spLocks noChangeArrowheads="1"/>
          </p:cNvSpPr>
          <p:nvPr/>
        </p:nvSpPr>
        <p:spPr bwMode="auto">
          <a:xfrm>
            <a:off x="740875" y="3577641"/>
            <a:ext cx="4141176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zh-CN" sz="3200" dirty="0">
                <a:ea typeface="楷体_GB2312" panose="02010609030101010101" pitchFamily="49" charset="-122"/>
              </a:rPr>
              <a:t>(1+2+2+1+2+2)</a:t>
            </a:r>
            <a:r>
              <a:rPr lang="en-US" altLang="zh-CN" sz="3200" i="1" dirty="0">
                <a:ea typeface="楷体_GB2312" panose="02010609030101010101" pitchFamily="49" charset="-122"/>
              </a:rPr>
              <a:t>I</a:t>
            </a:r>
            <a:r>
              <a:rPr lang="en-US" altLang="zh-CN" sz="3200" dirty="0">
                <a:ea typeface="楷体_GB2312" panose="02010609030101010101" pitchFamily="49" charset="-122"/>
              </a:rPr>
              <a:t>=12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8;</a:t>
            </a:r>
          </a:p>
        </p:txBody>
      </p:sp>
      <p:sp>
        <p:nvSpPr>
          <p:cNvPr id="1228889" name="Text Box 89"/>
          <p:cNvSpPr txBox="1">
            <a:spLocks noChangeArrowheads="1"/>
          </p:cNvSpPr>
          <p:nvPr/>
        </p:nvSpPr>
        <p:spPr bwMode="auto">
          <a:xfrm>
            <a:off x="5251611" y="3577641"/>
            <a:ext cx="1380804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zh-CN" sz="3200" dirty="0">
                <a:ea typeface="楷体_GB2312" panose="02010609030101010101" pitchFamily="49" charset="-122"/>
              </a:rPr>
              <a:t>10</a:t>
            </a:r>
            <a:r>
              <a:rPr lang="en-US" altLang="zh-CN" sz="3200" i="1" dirty="0">
                <a:ea typeface="楷体_GB2312" panose="02010609030101010101" pitchFamily="49" charset="-122"/>
              </a:rPr>
              <a:t>I</a:t>
            </a:r>
            <a:r>
              <a:rPr lang="en-US" altLang="zh-CN" sz="3200" dirty="0">
                <a:ea typeface="楷体_GB2312" panose="02010609030101010101" pitchFamily="49" charset="-122"/>
              </a:rPr>
              <a:t>= 4;</a:t>
            </a:r>
          </a:p>
        </p:txBody>
      </p:sp>
      <p:sp>
        <p:nvSpPr>
          <p:cNvPr id="1228890" name="Text Box 90"/>
          <p:cNvSpPr txBox="1">
            <a:spLocks noChangeArrowheads="1"/>
          </p:cNvSpPr>
          <p:nvPr/>
        </p:nvSpPr>
        <p:spPr bwMode="auto">
          <a:xfrm>
            <a:off x="7047347" y="3577641"/>
            <a:ext cx="1488206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zh-CN" sz="3200" b="1" i="1" dirty="0">
                <a:solidFill>
                  <a:srgbClr val="FFFF00"/>
                </a:solidFill>
                <a:ea typeface="楷体_GB2312" panose="02010609030101010101" pitchFamily="49" charset="-122"/>
              </a:rPr>
              <a:t>I</a:t>
            </a:r>
            <a:r>
              <a:rPr lang="en-US" altLang="zh-CN" sz="3200" b="1" dirty="0">
                <a:solidFill>
                  <a:srgbClr val="FFFF00"/>
                </a:solidFill>
                <a:ea typeface="楷体_GB2312" panose="02010609030101010101" pitchFamily="49" charset="-122"/>
              </a:rPr>
              <a:t>= 0.4A</a:t>
            </a:r>
          </a:p>
        </p:txBody>
      </p:sp>
      <p:sp>
        <p:nvSpPr>
          <p:cNvPr id="1228891" name="Text Box 91"/>
          <p:cNvSpPr txBox="1">
            <a:spLocks noChangeArrowheads="1"/>
          </p:cNvSpPr>
          <p:nvPr/>
        </p:nvSpPr>
        <p:spPr bwMode="auto">
          <a:xfrm>
            <a:off x="381000" y="4392028"/>
            <a:ext cx="3922713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r>
              <a:rPr lang="en-US" altLang="zh-CN" sz="3200" dirty="0">
                <a:ea typeface="楷体_GB2312" panose="02010609030101010101" pitchFamily="49" charset="-122"/>
              </a:rPr>
              <a:t>(2). </a:t>
            </a:r>
            <a:r>
              <a:rPr lang="en-US" altLang="zh-CN" sz="3200" dirty="0" err="1">
                <a:solidFill>
                  <a:schemeClr val="folHlink"/>
                </a:solidFill>
                <a:ea typeface="楷体_GB2312" panose="02010609030101010101" pitchFamily="49" charset="-122"/>
              </a:rPr>
              <a:t>U</a:t>
            </a:r>
            <a:r>
              <a:rPr lang="en-US" altLang="zh-CN" sz="3200" baseline="-25000" dirty="0" err="1">
                <a:solidFill>
                  <a:schemeClr val="folHlink"/>
                </a:solidFill>
                <a:ea typeface="楷体_GB2312" panose="02010609030101010101" pitchFamily="49" charset="-122"/>
              </a:rPr>
              <a:t>ab</a:t>
            </a:r>
            <a:r>
              <a:rPr lang="zh-CN" altLang="zh-CN" sz="3200" baseline="-25000" dirty="0">
                <a:ea typeface="楷体_GB2312" panose="02010609030101010101" pitchFamily="49" charset="-122"/>
              </a:rPr>
              <a:t>下</a:t>
            </a:r>
            <a:r>
              <a:rPr lang="zh-CN" altLang="zh-CN" sz="3200" dirty="0">
                <a:ea typeface="楷体_GB2312" panose="02010609030101010101" pitchFamily="49" charset="-122"/>
              </a:rPr>
              <a:t>=</a:t>
            </a:r>
            <a:r>
              <a:rPr lang="en-US" altLang="zh-CN" sz="3200" dirty="0">
                <a:ea typeface="楷体_GB2312" panose="02010609030101010101" pitchFamily="49" charset="-122"/>
              </a:rPr>
              <a:t>2</a:t>
            </a:r>
            <a:r>
              <a:rPr lang="en-US" altLang="zh-CN" sz="3200" i="1" dirty="0">
                <a:ea typeface="楷体_GB2312" panose="02010609030101010101" pitchFamily="49" charset="-122"/>
              </a:rPr>
              <a:t>I</a:t>
            </a:r>
            <a:r>
              <a:rPr lang="en-US" altLang="zh-CN" sz="3200" dirty="0">
                <a:ea typeface="楷体_GB2312" panose="02010609030101010101" pitchFamily="49" charset="-122"/>
              </a:rPr>
              <a:t>+8+1</a:t>
            </a:r>
            <a:r>
              <a:rPr lang="en-US" altLang="zh-CN" sz="3200" i="1" dirty="0">
                <a:ea typeface="楷体_GB2312" panose="02010609030101010101" pitchFamily="49" charset="-122"/>
              </a:rPr>
              <a:t>I</a:t>
            </a:r>
            <a:r>
              <a:rPr lang="en-US" altLang="zh-CN" sz="3200" dirty="0">
                <a:ea typeface="楷体_GB2312" panose="02010609030101010101" pitchFamily="49" charset="-122"/>
              </a:rPr>
              <a:t>+2</a:t>
            </a:r>
            <a:r>
              <a:rPr lang="en-US" altLang="zh-CN" sz="3200" i="1" dirty="0">
                <a:ea typeface="楷体_GB2312" panose="02010609030101010101" pitchFamily="49" charset="-122"/>
              </a:rPr>
              <a:t>I</a:t>
            </a:r>
          </a:p>
        </p:txBody>
      </p:sp>
      <p:sp>
        <p:nvSpPr>
          <p:cNvPr id="1228892" name="Text Box 92"/>
          <p:cNvSpPr txBox="1">
            <a:spLocks noChangeArrowheads="1"/>
          </p:cNvSpPr>
          <p:nvPr/>
        </p:nvSpPr>
        <p:spPr bwMode="auto">
          <a:xfrm>
            <a:off x="401638" y="6106528"/>
            <a:ext cx="6303962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r>
              <a:rPr lang="en-US" altLang="zh-CN" sz="3200" dirty="0">
                <a:ea typeface="楷体_GB2312" panose="02010609030101010101" pitchFamily="49" charset="-122"/>
              </a:rPr>
              <a:t>(3). </a:t>
            </a:r>
            <a:r>
              <a:rPr lang="en-US" altLang="zh-CN" sz="3200" dirty="0" err="1">
                <a:solidFill>
                  <a:srgbClr val="FFFF01"/>
                </a:solidFill>
                <a:ea typeface="楷体_GB2312" panose="02010609030101010101" pitchFamily="49" charset="-122"/>
              </a:rPr>
              <a:t>U</a:t>
            </a:r>
            <a:r>
              <a:rPr lang="en-US" altLang="zh-CN" sz="3200" baseline="-25000" dirty="0" err="1">
                <a:solidFill>
                  <a:srgbClr val="FFFF01"/>
                </a:solidFill>
                <a:ea typeface="楷体_GB2312" panose="02010609030101010101" pitchFamily="49" charset="-122"/>
              </a:rPr>
              <a:t>cd</a:t>
            </a:r>
            <a:r>
              <a:rPr lang="en-US" altLang="zh-CN" sz="3200" dirty="0">
                <a:ea typeface="楷体_GB2312" panose="02010609030101010101" pitchFamily="49" charset="-122"/>
              </a:rPr>
              <a:t>= </a:t>
            </a:r>
            <a:r>
              <a:rPr lang="en-US" altLang="zh-CN" sz="3200" dirty="0" err="1">
                <a:ea typeface="楷体_GB2312" panose="02010609030101010101" pitchFamily="49" charset="-122"/>
              </a:rPr>
              <a:t>U</a:t>
            </a:r>
            <a:r>
              <a:rPr lang="en-US" altLang="zh-CN" sz="3200" baseline="-25000" dirty="0" err="1">
                <a:ea typeface="楷体_GB2312" panose="02010609030101010101" pitchFamily="49" charset="-122"/>
              </a:rPr>
              <a:t>ab</a:t>
            </a:r>
            <a:r>
              <a:rPr lang="en-US" altLang="zh-CN" sz="3200" dirty="0" err="1">
                <a:ea typeface="楷体_GB2312" panose="02010609030101010101" pitchFamily="49" charset="-122"/>
              </a:rPr>
              <a:t>+U</a:t>
            </a:r>
            <a:r>
              <a:rPr lang="en-US" altLang="zh-CN" sz="3200" baseline="-25000" dirty="0" err="1">
                <a:ea typeface="楷体_GB2312" panose="02010609030101010101" pitchFamily="49" charset="-122"/>
              </a:rPr>
              <a:t>bd</a:t>
            </a:r>
            <a:r>
              <a:rPr lang="en-US" altLang="zh-CN" sz="3200" dirty="0">
                <a:ea typeface="楷体_GB2312" panose="02010609030101010101" pitchFamily="49" charset="-122"/>
              </a:rPr>
              <a:t>=10 +(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8) = 2V</a:t>
            </a:r>
          </a:p>
        </p:txBody>
      </p:sp>
      <p:sp>
        <p:nvSpPr>
          <p:cNvPr id="1228893" name="Line 93"/>
          <p:cNvSpPr>
            <a:spLocks noChangeShapeType="1"/>
          </p:cNvSpPr>
          <p:nvPr/>
        </p:nvSpPr>
        <p:spPr bwMode="auto">
          <a:xfrm>
            <a:off x="4876800" y="3886200"/>
            <a:ext cx="381000" cy="0"/>
          </a:xfrm>
          <a:prstGeom prst="line">
            <a:avLst/>
          </a:prstGeom>
          <a:noFill/>
          <a:ln w="57150">
            <a:solidFill>
              <a:schemeClr val="folHlink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28894" name="Line 94"/>
          <p:cNvSpPr>
            <a:spLocks noChangeShapeType="1"/>
          </p:cNvSpPr>
          <p:nvPr/>
        </p:nvSpPr>
        <p:spPr bwMode="auto">
          <a:xfrm>
            <a:off x="6553200" y="3886200"/>
            <a:ext cx="381000" cy="0"/>
          </a:xfrm>
          <a:prstGeom prst="line">
            <a:avLst/>
          </a:prstGeom>
          <a:noFill/>
          <a:ln w="57150">
            <a:solidFill>
              <a:schemeClr val="folHlink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28897" name="Text Box 97"/>
          <p:cNvSpPr txBox="1">
            <a:spLocks noChangeArrowheads="1"/>
          </p:cNvSpPr>
          <p:nvPr/>
        </p:nvSpPr>
        <p:spPr bwMode="auto">
          <a:xfrm>
            <a:off x="1022350" y="5257216"/>
            <a:ext cx="3778250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r>
              <a:rPr lang="en-US" altLang="zh-CN" sz="3200" baseline="-25000" dirty="0">
                <a:solidFill>
                  <a:schemeClr val="folHlink"/>
                </a:solidFill>
                <a:ea typeface="楷体_GB2312" panose="02010609030101010101" pitchFamily="49" charset="-122"/>
              </a:rPr>
              <a:t> </a:t>
            </a:r>
            <a:r>
              <a:rPr lang="en-US" altLang="zh-CN" sz="3200" dirty="0" err="1">
                <a:solidFill>
                  <a:schemeClr val="folHlink"/>
                </a:solidFill>
                <a:ea typeface="楷体_GB2312" panose="02010609030101010101" pitchFamily="49" charset="-122"/>
              </a:rPr>
              <a:t>U</a:t>
            </a:r>
            <a:r>
              <a:rPr lang="en-US" altLang="zh-CN" sz="3200" baseline="-25000" dirty="0" err="1">
                <a:solidFill>
                  <a:schemeClr val="folHlink"/>
                </a:solidFill>
                <a:ea typeface="楷体_GB2312" panose="02010609030101010101" pitchFamily="49" charset="-122"/>
              </a:rPr>
              <a:t>ab</a:t>
            </a:r>
            <a:r>
              <a:rPr lang="zh-CN" altLang="zh-CN" sz="3200" baseline="-25000" dirty="0">
                <a:ea typeface="楷体_GB2312" panose="02010609030101010101" pitchFamily="49" charset="-122"/>
              </a:rPr>
              <a:t>上</a:t>
            </a:r>
            <a:r>
              <a:rPr lang="zh-CN" altLang="zh-CN" sz="3200" dirty="0">
                <a:ea typeface="楷体_GB2312" panose="02010609030101010101" pitchFamily="49" charset="-122"/>
              </a:rPr>
              <a:t>= </a:t>
            </a:r>
            <a:r>
              <a:rPr lang="zh-CN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2</a:t>
            </a:r>
            <a:r>
              <a:rPr lang="en-US" altLang="zh-CN" sz="3200" i="1" dirty="0">
                <a:ea typeface="楷体_GB2312" panose="02010609030101010101" pitchFamily="49" charset="-122"/>
              </a:rPr>
              <a:t>I</a:t>
            </a:r>
            <a:r>
              <a:rPr lang="en-US" altLang="zh-CN" sz="3200" dirty="0">
                <a:ea typeface="楷体_GB2312" panose="02010609030101010101" pitchFamily="49" charset="-122"/>
              </a:rPr>
              <a:t>+12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1</a:t>
            </a:r>
            <a:r>
              <a:rPr lang="en-US" altLang="zh-CN" sz="3200" i="1" dirty="0">
                <a:ea typeface="楷体_GB2312" panose="02010609030101010101" pitchFamily="49" charset="-122"/>
              </a:rPr>
              <a:t>I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2</a:t>
            </a:r>
            <a:r>
              <a:rPr lang="en-US" altLang="zh-CN" sz="3200" i="1" dirty="0">
                <a:ea typeface="楷体_GB2312" panose="02010609030101010101" pitchFamily="49" charset="-122"/>
              </a:rPr>
              <a:t>I</a:t>
            </a:r>
          </a:p>
        </p:txBody>
      </p:sp>
      <p:sp>
        <p:nvSpPr>
          <p:cNvPr id="1228903" name="Text Box 103"/>
          <p:cNvSpPr txBox="1">
            <a:spLocks noChangeArrowheads="1"/>
          </p:cNvSpPr>
          <p:nvPr/>
        </p:nvSpPr>
        <p:spPr bwMode="auto">
          <a:xfrm>
            <a:off x="4011613" y="4392028"/>
            <a:ext cx="1322387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r>
              <a:rPr lang="en-US" altLang="zh-CN" sz="3200" dirty="0">
                <a:ea typeface="楷体_GB2312" panose="02010609030101010101" pitchFamily="49" charset="-122"/>
              </a:rPr>
              <a:t>=5</a:t>
            </a:r>
            <a:r>
              <a:rPr lang="en-US" altLang="zh-CN" sz="3200" i="1" dirty="0">
                <a:ea typeface="楷体_GB2312" panose="02010609030101010101" pitchFamily="49" charset="-122"/>
              </a:rPr>
              <a:t>I</a:t>
            </a:r>
            <a:r>
              <a:rPr lang="en-US" altLang="zh-CN" sz="3200" dirty="0">
                <a:ea typeface="楷体_GB2312" panose="02010609030101010101" pitchFamily="49" charset="-122"/>
              </a:rPr>
              <a:t>+8</a:t>
            </a:r>
          </a:p>
        </p:txBody>
      </p:sp>
      <p:sp>
        <p:nvSpPr>
          <p:cNvPr id="1228904" name="Text Box 104"/>
          <p:cNvSpPr txBox="1">
            <a:spLocks noChangeArrowheads="1"/>
          </p:cNvSpPr>
          <p:nvPr/>
        </p:nvSpPr>
        <p:spPr bwMode="auto">
          <a:xfrm>
            <a:off x="5065713" y="4395788"/>
            <a:ext cx="31194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=5(0.4)+8=10V</a:t>
            </a:r>
          </a:p>
        </p:txBody>
      </p:sp>
      <p:sp>
        <p:nvSpPr>
          <p:cNvPr id="1228905" name="Text Box 105"/>
          <p:cNvSpPr txBox="1">
            <a:spLocks noChangeArrowheads="1"/>
          </p:cNvSpPr>
          <p:nvPr/>
        </p:nvSpPr>
        <p:spPr bwMode="auto">
          <a:xfrm>
            <a:off x="5813425" y="5260975"/>
            <a:ext cx="3530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=12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5(0.4)=10V</a:t>
            </a:r>
          </a:p>
        </p:txBody>
      </p:sp>
      <p:sp>
        <p:nvSpPr>
          <p:cNvPr id="1228906" name="Text Box 106"/>
          <p:cNvSpPr txBox="1">
            <a:spLocks noChangeArrowheads="1"/>
          </p:cNvSpPr>
          <p:nvPr/>
        </p:nvSpPr>
        <p:spPr bwMode="auto">
          <a:xfrm>
            <a:off x="4552950" y="5257216"/>
            <a:ext cx="1981200" cy="586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r>
              <a:rPr lang="en-US" altLang="zh-CN" sz="3200" dirty="0">
                <a:ea typeface="楷体_GB2312" panose="02010609030101010101" pitchFamily="49" charset="-122"/>
              </a:rPr>
              <a:t>=12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5</a:t>
            </a:r>
            <a:r>
              <a:rPr lang="en-US" altLang="zh-CN" sz="3200" i="1" dirty="0">
                <a:ea typeface="楷体_GB2312" panose="02010609030101010101" pitchFamily="49" charset="-122"/>
              </a:rPr>
              <a:t>I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4548981" y="260350"/>
            <a:ext cx="4497388" cy="2974975"/>
            <a:chOff x="4492625" y="239713"/>
            <a:chExt cx="4497388" cy="2974975"/>
          </a:xfrm>
        </p:grpSpPr>
        <p:grpSp>
          <p:nvGrpSpPr>
            <p:cNvPr id="1228807" name="Group 7"/>
            <p:cNvGrpSpPr/>
            <p:nvPr/>
          </p:nvGrpSpPr>
          <p:grpSpPr bwMode="auto">
            <a:xfrm>
              <a:off x="4492625" y="239713"/>
              <a:ext cx="4343400" cy="2974975"/>
              <a:chOff x="2688" y="238"/>
              <a:chExt cx="2736" cy="1874"/>
            </a:xfrm>
          </p:grpSpPr>
          <p:grpSp>
            <p:nvGrpSpPr>
              <p:cNvPr id="1228808" name="Group 8"/>
              <p:cNvGrpSpPr/>
              <p:nvPr/>
            </p:nvGrpSpPr>
            <p:grpSpPr bwMode="auto">
              <a:xfrm>
                <a:off x="2688" y="238"/>
                <a:ext cx="2736" cy="1874"/>
                <a:chOff x="2688" y="238"/>
                <a:chExt cx="2736" cy="1874"/>
              </a:xfrm>
            </p:grpSpPr>
            <p:sp>
              <p:nvSpPr>
                <p:cNvPr id="1228809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3456" y="240"/>
                  <a:ext cx="624" cy="32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chemeClr val="tx1"/>
                      </a:solidFill>
                      <a:miter lim="800000"/>
                      <a:headEnd/>
                      <a:tailEnd type="none" w="med" len="lg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r>
                    <a:rPr lang="en-US" altLang="zh-CN" sz="2800">
                      <a:ea typeface="楷体_GB2312" panose="02010609030101010101" pitchFamily="49" charset="-122"/>
                    </a:rPr>
                    <a:t>12v</a:t>
                  </a:r>
                </a:p>
              </p:txBody>
            </p:sp>
            <p:sp>
              <p:nvSpPr>
                <p:cNvPr id="1228810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3504" y="1584"/>
                  <a:ext cx="432" cy="32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chemeClr val="tx1"/>
                      </a:solidFill>
                      <a:miter lim="800000"/>
                      <a:headEnd/>
                      <a:tailEnd type="none" w="med" len="lg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r>
                    <a:rPr lang="en-US" altLang="zh-CN" sz="2800">
                      <a:ea typeface="楷体_GB2312" panose="02010609030101010101" pitchFamily="49" charset="-122"/>
                    </a:rPr>
                    <a:t>8v</a:t>
                  </a:r>
                </a:p>
              </p:txBody>
            </p:sp>
            <p:sp>
              <p:nvSpPr>
                <p:cNvPr id="1228811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2688" y="1056"/>
                  <a:ext cx="528" cy="40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chemeClr val="tx1"/>
                      </a:solidFill>
                      <a:miter lim="800000"/>
                      <a:headEnd/>
                      <a:tailEnd type="none" w="med" len="lg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r>
                    <a:rPr lang="en-US" altLang="zh-CN" sz="3600">
                      <a:solidFill>
                        <a:schemeClr val="folHlink"/>
                      </a:solidFill>
                      <a:ea typeface="楷体_GB2312" panose="02010609030101010101" pitchFamily="49" charset="-122"/>
                    </a:rPr>
                    <a:t>a</a:t>
                  </a:r>
                  <a:endParaRPr lang="en-US" altLang="zh-CN" sz="3600">
                    <a:solidFill>
                      <a:schemeClr val="accent1"/>
                    </a:solidFill>
                    <a:ea typeface="楷体_GB2312" panose="02010609030101010101" pitchFamily="49" charset="-122"/>
                  </a:endParaRPr>
                </a:p>
              </p:txBody>
            </p:sp>
            <p:sp>
              <p:nvSpPr>
                <p:cNvPr id="1228812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5136" y="1104"/>
                  <a:ext cx="288" cy="40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chemeClr val="tx1"/>
                      </a:solidFill>
                      <a:miter lim="800000"/>
                      <a:headEnd/>
                      <a:tailEnd type="none" w="med" len="lg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r>
                    <a:rPr lang="en-US" altLang="zh-CN" sz="3600">
                      <a:solidFill>
                        <a:schemeClr val="folHlink"/>
                      </a:solidFill>
                      <a:ea typeface="楷体_GB2312" panose="02010609030101010101" pitchFamily="49" charset="-122"/>
                    </a:rPr>
                    <a:t>b</a:t>
                  </a:r>
                  <a:endParaRPr lang="en-US" altLang="zh-CN" sz="3600">
                    <a:ea typeface="楷体_GB2312" panose="02010609030101010101" pitchFamily="49" charset="-122"/>
                  </a:endParaRPr>
                </a:p>
              </p:txBody>
            </p:sp>
            <p:grpSp>
              <p:nvGrpSpPr>
                <p:cNvPr id="1228813" name="Group 13"/>
                <p:cNvGrpSpPr/>
                <p:nvPr/>
              </p:nvGrpSpPr>
              <p:grpSpPr bwMode="auto">
                <a:xfrm>
                  <a:off x="2928" y="480"/>
                  <a:ext cx="2208" cy="1632"/>
                  <a:chOff x="2544" y="1632"/>
                  <a:chExt cx="2208" cy="1632"/>
                </a:xfrm>
              </p:grpSpPr>
              <p:sp>
                <p:nvSpPr>
                  <p:cNvPr id="1228814" name="Oval 14"/>
                  <p:cNvSpPr>
                    <a:spLocks noChangeArrowheads="1"/>
                  </p:cNvSpPr>
                  <p:nvPr/>
                </p:nvSpPr>
                <p:spPr bwMode="auto">
                  <a:xfrm>
                    <a:off x="2592" y="2400"/>
                    <a:ext cx="96" cy="96"/>
                  </a:xfrm>
                  <a:prstGeom prst="ellipse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  <a:round/>
                    <a:tailEnd type="none" w="med" len="lg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8815" name="Oval 15"/>
                  <p:cNvSpPr>
                    <a:spLocks noChangeArrowheads="1"/>
                  </p:cNvSpPr>
                  <p:nvPr/>
                </p:nvSpPr>
                <p:spPr bwMode="auto">
                  <a:xfrm>
                    <a:off x="4656" y="2400"/>
                    <a:ext cx="96" cy="96"/>
                  </a:xfrm>
                  <a:prstGeom prst="ellipse">
                    <a:avLst/>
                  </a:prstGeom>
                  <a:solidFill>
                    <a:schemeClr val="tx1"/>
                  </a:solidFill>
                  <a:ln w="6350">
                    <a:solidFill>
                      <a:schemeClr val="tx1"/>
                    </a:solidFill>
                    <a:round/>
                    <a:tailEnd type="none" w="med" len="lg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1228816" name="Group 16"/>
                  <p:cNvGrpSpPr/>
                  <p:nvPr/>
                </p:nvGrpSpPr>
                <p:grpSpPr bwMode="auto">
                  <a:xfrm>
                    <a:off x="2640" y="1632"/>
                    <a:ext cx="2064" cy="288"/>
                    <a:chOff x="3360" y="432"/>
                    <a:chExt cx="2064" cy="288"/>
                  </a:xfrm>
                </p:grpSpPr>
                <p:sp>
                  <p:nvSpPr>
                    <p:cNvPr id="1228817" name="Rectangle 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416" y="480"/>
                      <a:ext cx="336" cy="144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18" name="Line 1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360" y="576"/>
                      <a:ext cx="468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19" name="Line 19"/>
                    <p:cNvSpPr>
                      <a:spLocks noChangeShapeType="1"/>
                    </p:cNvSpPr>
                    <p:nvPr/>
                  </p:nvSpPr>
                  <p:spPr bwMode="auto">
                    <a:xfrm flipV="1">
                      <a:off x="3936" y="576"/>
                      <a:ext cx="480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20" name="Line 20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4752" y="576"/>
                      <a:ext cx="672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tailEnd type="none" w="med" len="lg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21" name="Line 21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936" y="480"/>
                      <a:ext cx="0" cy="192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22" name="Line 22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840" y="432"/>
                      <a:ext cx="0" cy="288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228823" name="Group 23"/>
                  <p:cNvGrpSpPr/>
                  <p:nvPr/>
                </p:nvGrpSpPr>
                <p:grpSpPr bwMode="auto">
                  <a:xfrm>
                    <a:off x="3264" y="2304"/>
                    <a:ext cx="1440" cy="288"/>
                    <a:chOff x="3600" y="816"/>
                    <a:chExt cx="1440" cy="288"/>
                  </a:xfrm>
                </p:grpSpPr>
                <p:sp>
                  <p:nvSpPr>
                    <p:cNvPr id="1228824" name="Rectangle 2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416" y="864"/>
                      <a:ext cx="336" cy="144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25" name="Line 25"/>
                    <p:cNvSpPr>
                      <a:spLocks noChangeShapeType="1"/>
                    </p:cNvSpPr>
                    <p:nvPr/>
                  </p:nvSpPr>
                  <p:spPr bwMode="auto">
                    <a:xfrm flipV="1">
                      <a:off x="4080" y="960"/>
                      <a:ext cx="336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26" name="Line 26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4752" y="960"/>
                      <a:ext cx="288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tailEnd type="none" w="med" len="lg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grpSp>
                  <p:nvGrpSpPr>
                    <p:cNvPr id="1228827" name="Group 27"/>
                    <p:cNvGrpSpPr/>
                    <p:nvPr/>
                  </p:nvGrpSpPr>
                  <p:grpSpPr bwMode="auto">
                    <a:xfrm>
                      <a:off x="3600" y="816"/>
                      <a:ext cx="480" cy="288"/>
                      <a:chOff x="3456" y="816"/>
                      <a:chExt cx="480" cy="288"/>
                    </a:xfrm>
                  </p:grpSpPr>
                  <p:sp>
                    <p:nvSpPr>
                      <p:cNvPr id="1228828" name="Line 28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3456" y="960"/>
                        <a:ext cx="372" cy="0"/>
                      </a:xfrm>
                      <a:prstGeom prst="line">
                        <a:avLst/>
                      </a:prstGeom>
                      <a:noFill/>
                      <a:ln w="38100">
                        <a:solidFill>
                          <a:schemeClr val="tx1"/>
                        </a:solidFill>
                        <a:rou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228829" name="Line 29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3936" y="864"/>
                        <a:ext cx="0" cy="192"/>
                      </a:xfrm>
                      <a:prstGeom prst="line">
                        <a:avLst/>
                      </a:prstGeom>
                      <a:noFill/>
                      <a:ln w="38100">
                        <a:solidFill>
                          <a:schemeClr val="tx1"/>
                        </a:solidFill>
                        <a:rou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lIns="90000" tIns="46800" rIns="90000" bIns="46800" anchor="ctr">
                        <a:spAutoFit/>
                      </a:bodyPr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1228830" name="Line 30"/>
                      <p:cNvSpPr>
                        <a:spLocks noChangeShapeType="1"/>
                      </p:cNvSpPr>
                      <p:nvPr/>
                    </p:nvSpPr>
                    <p:spPr bwMode="auto">
                      <a:xfrm>
                        <a:off x="3840" y="816"/>
                        <a:ext cx="0" cy="288"/>
                      </a:xfrm>
                      <a:prstGeom prst="line">
                        <a:avLst/>
                      </a:prstGeom>
                      <a:noFill/>
                      <a:ln w="38100">
                        <a:solidFill>
                          <a:schemeClr val="tx1"/>
                        </a:solidFill>
                        <a:rou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lIns="90000" tIns="46800" rIns="90000" bIns="46800" anchor="ctr">
                        <a:spAutoFit/>
                      </a:bodyPr>
                      <a:lstStyle/>
                      <a:p>
                        <a:endParaRPr lang="zh-CN" altLang="en-US"/>
                      </a:p>
                    </p:txBody>
                  </p:sp>
                </p:grpSp>
              </p:grpSp>
              <p:grpSp>
                <p:nvGrpSpPr>
                  <p:cNvPr id="1228831" name="Group 31"/>
                  <p:cNvGrpSpPr/>
                  <p:nvPr/>
                </p:nvGrpSpPr>
                <p:grpSpPr bwMode="auto">
                  <a:xfrm>
                    <a:off x="2544" y="1776"/>
                    <a:ext cx="144" cy="1344"/>
                    <a:chOff x="1296" y="1536"/>
                    <a:chExt cx="144" cy="1344"/>
                  </a:xfrm>
                </p:grpSpPr>
                <p:sp>
                  <p:nvSpPr>
                    <p:cNvPr id="1228832" name="Rectangle 3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296" y="1680"/>
                      <a:ext cx="144" cy="384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2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33" name="Line 33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92" y="1536"/>
                      <a:ext cx="0" cy="144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34" name="Rectangle 3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296" y="2352"/>
                      <a:ext cx="144" cy="384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2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35" name="Line 3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92" y="2064"/>
                      <a:ext cx="0" cy="288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36" name="Line 36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92" y="2736"/>
                      <a:ext cx="0" cy="144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228837" name="Group 37"/>
                  <p:cNvGrpSpPr/>
                  <p:nvPr/>
                </p:nvGrpSpPr>
                <p:grpSpPr bwMode="auto">
                  <a:xfrm>
                    <a:off x="4608" y="1776"/>
                    <a:ext cx="144" cy="1344"/>
                    <a:chOff x="1296" y="1536"/>
                    <a:chExt cx="144" cy="1344"/>
                  </a:xfrm>
                </p:grpSpPr>
                <p:sp>
                  <p:nvSpPr>
                    <p:cNvPr id="1228838" name="Rectangle 3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296" y="1680"/>
                      <a:ext cx="144" cy="384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2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39" name="Line 3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92" y="1536"/>
                      <a:ext cx="0" cy="144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40" name="Rectangle 4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296" y="2352"/>
                      <a:ext cx="144" cy="384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2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41" name="Line 41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92" y="2064"/>
                      <a:ext cx="0" cy="288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42" name="Line 42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392" y="2736"/>
                      <a:ext cx="0" cy="144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228843" name="Group 43"/>
                  <p:cNvGrpSpPr/>
                  <p:nvPr/>
                </p:nvGrpSpPr>
                <p:grpSpPr bwMode="auto">
                  <a:xfrm>
                    <a:off x="2640" y="2976"/>
                    <a:ext cx="2064" cy="288"/>
                    <a:chOff x="3360" y="432"/>
                    <a:chExt cx="2064" cy="288"/>
                  </a:xfrm>
                </p:grpSpPr>
                <p:sp>
                  <p:nvSpPr>
                    <p:cNvPr id="1228844" name="Rectangle 4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416" y="480"/>
                      <a:ext cx="336" cy="144"/>
                    </a:xfrm>
                    <a:prstGeom prst="rect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45" name="Line 4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360" y="576"/>
                      <a:ext cx="468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46" name="Line 46"/>
                    <p:cNvSpPr>
                      <a:spLocks noChangeShapeType="1"/>
                    </p:cNvSpPr>
                    <p:nvPr/>
                  </p:nvSpPr>
                  <p:spPr bwMode="auto">
                    <a:xfrm flipV="1">
                      <a:off x="3936" y="576"/>
                      <a:ext cx="480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47" name="Line 47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4752" y="576"/>
                      <a:ext cx="672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tailEnd type="none" w="med" len="lg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48" name="Line 4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936" y="480"/>
                      <a:ext cx="0" cy="192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28849" name="Line 4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3840" y="432"/>
                      <a:ext cx="0" cy="288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lIns="90000" tIns="46800" rIns="90000" bIns="46800" anchor="ctr">
                      <a:spAutoFit/>
                    </a:bodyPr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228850" name="Line 50"/>
                  <p:cNvSpPr>
                    <a:spLocks noChangeShapeType="1"/>
                  </p:cNvSpPr>
                  <p:nvPr/>
                </p:nvSpPr>
                <p:spPr bwMode="auto">
                  <a:xfrm>
                    <a:off x="2640" y="2448"/>
                    <a:ext cx="240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>
                    <a:spAutoFit/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8851" name="Oval 51"/>
                  <p:cNvSpPr>
                    <a:spLocks noChangeArrowheads="1"/>
                  </p:cNvSpPr>
                  <p:nvPr/>
                </p:nvSpPr>
                <p:spPr bwMode="auto">
                  <a:xfrm>
                    <a:off x="3168" y="2400"/>
                    <a:ext cx="96" cy="96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2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>
                    <a:spAutoFit/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1228852" name="Oval 52"/>
                  <p:cNvSpPr>
                    <a:spLocks noChangeArrowheads="1"/>
                  </p:cNvSpPr>
                  <p:nvPr/>
                </p:nvSpPr>
                <p:spPr bwMode="auto">
                  <a:xfrm>
                    <a:off x="2880" y="2400"/>
                    <a:ext cx="96" cy="96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2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lIns="90000" tIns="46800" rIns="90000" bIns="46800" anchor="ctr">
                    <a:spAutoFit/>
                  </a:bodyPr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228853" name="Text Box 53"/>
                <p:cNvSpPr txBox="1">
                  <a:spLocks noChangeArrowheads="1"/>
                </p:cNvSpPr>
                <p:nvPr/>
              </p:nvSpPr>
              <p:spPr bwMode="auto">
                <a:xfrm>
                  <a:off x="3984" y="912"/>
                  <a:ext cx="528" cy="32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chemeClr val="tx1"/>
                      </a:solidFill>
                      <a:miter lim="800000"/>
                      <a:headEnd/>
                      <a:tailEnd type="none" w="med" len="lg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r>
                    <a:rPr lang="en-US" altLang="zh-CN" sz="2800" dirty="0">
                      <a:ea typeface="楷体_GB2312" panose="02010609030101010101" pitchFamily="49" charset="-122"/>
                    </a:rPr>
                    <a:t>8v</a:t>
                  </a:r>
                </a:p>
              </p:txBody>
            </p:sp>
            <p:sp>
              <p:nvSpPr>
                <p:cNvPr id="1228862" name="Text Box 62"/>
                <p:cNvSpPr txBox="1">
                  <a:spLocks noChangeArrowheads="1"/>
                </p:cNvSpPr>
                <p:nvPr/>
              </p:nvSpPr>
              <p:spPr bwMode="auto">
                <a:xfrm>
                  <a:off x="3947" y="238"/>
                  <a:ext cx="517" cy="331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2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square" lIns="90000" tIns="46800" rIns="90000" bIns="46800" anchor="ctr">
                  <a:spAutoFit/>
                </a:bodyPr>
                <a:lstStyle/>
                <a:p>
                  <a:pPr algn="ctr"/>
                  <a:r>
                    <a:rPr lang="en-US" altLang="zh-CN" sz="2800" dirty="0">
                      <a:ea typeface="楷体_GB2312" panose="02010609030101010101" pitchFamily="49" charset="-122"/>
                    </a:rPr>
                    <a:t>1</a:t>
                  </a:r>
                  <a:r>
                    <a:rPr lang="el-GR" altLang="zh-CN" sz="2800" dirty="0">
                      <a:ea typeface="楷体_GB2312" panose="02010609030101010101" pitchFamily="49" charset="-122"/>
                    </a:rPr>
                    <a:t>Ω</a:t>
                  </a:r>
                  <a:endParaRPr lang="en-US" altLang="zh-CN" sz="3200" dirty="0">
                    <a:ea typeface="楷体_GB2312" panose="02010609030101010101" pitchFamily="49" charset="-122"/>
                  </a:endParaRPr>
                </a:p>
              </p:txBody>
            </p:sp>
            <p:sp>
              <p:nvSpPr>
                <p:cNvPr id="1228868" name="Text Box 68"/>
                <p:cNvSpPr txBox="1">
                  <a:spLocks noChangeArrowheads="1"/>
                </p:cNvSpPr>
                <p:nvPr/>
              </p:nvSpPr>
              <p:spPr bwMode="auto">
                <a:xfrm>
                  <a:off x="3065" y="779"/>
                  <a:ext cx="395" cy="331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2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lIns="90000" tIns="46800" rIns="90000" bIns="46800" anchor="ctr">
                  <a:spAutoFit/>
                </a:bodyPr>
                <a:lstStyle/>
                <a:p>
                  <a:pPr algn="ctr"/>
                  <a:r>
                    <a:rPr lang="en-US" altLang="zh-CN" sz="2800" dirty="0">
                      <a:ea typeface="楷体_GB2312" panose="02010609030101010101" pitchFamily="49" charset="-122"/>
                    </a:rPr>
                    <a:t>2</a:t>
                  </a:r>
                  <a:r>
                    <a:rPr lang="el-GR" altLang="zh-CN" sz="2800" dirty="0">
                      <a:ea typeface="楷体_GB2312" panose="02010609030101010101" pitchFamily="49" charset="-122"/>
                    </a:rPr>
                    <a:t>Ω</a:t>
                  </a:r>
                  <a:endParaRPr lang="en-US" altLang="zh-CN" sz="2800" dirty="0">
                    <a:ea typeface="楷体_GB2312" panose="02010609030101010101" pitchFamily="49" charset="-122"/>
                  </a:endParaRPr>
                </a:p>
              </p:txBody>
            </p:sp>
          </p:grpSp>
          <p:grpSp>
            <p:nvGrpSpPr>
              <p:cNvPr id="1228875" name="Group 75"/>
              <p:cNvGrpSpPr/>
              <p:nvPr/>
            </p:nvGrpSpPr>
            <p:grpSpPr bwMode="auto">
              <a:xfrm>
                <a:off x="3120" y="1237"/>
                <a:ext cx="626" cy="406"/>
                <a:chOff x="5346" y="2870"/>
                <a:chExt cx="626" cy="252"/>
              </a:xfrm>
            </p:grpSpPr>
            <p:sp>
              <p:nvSpPr>
                <p:cNvPr id="1228876" name="Text Box 76"/>
                <p:cNvSpPr txBox="1">
                  <a:spLocks noChangeArrowheads="1"/>
                </p:cNvSpPr>
                <p:nvPr/>
              </p:nvSpPr>
              <p:spPr bwMode="auto">
                <a:xfrm>
                  <a:off x="5346" y="2870"/>
                  <a:ext cx="242" cy="25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2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lIns="90000" tIns="46800" rIns="90000" bIns="46800" anchor="ctr">
                  <a:spAutoFit/>
                </a:bodyPr>
                <a:lstStyle/>
                <a:p>
                  <a:pPr algn="ctr"/>
                  <a:r>
                    <a:rPr lang="en-US" altLang="zh-CN" sz="3600">
                      <a:solidFill>
                        <a:schemeClr val="tx2"/>
                      </a:solidFill>
                      <a:ea typeface="楷体_GB2312" panose="02010609030101010101" pitchFamily="49" charset="-122"/>
                    </a:rPr>
                    <a:t>c</a:t>
                  </a:r>
                  <a:endParaRPr lang="en-US" altLang="zh-CN" sz="3600" b="1">
                    <a:solidFill>
                      <a:schemeClr val="tx2"/>
                    </a:solidFill>
                    <a:ea typeface="楷体_GB2312" panose="02010609030101010101" pitchFamily="49" charset="-122"/>
                  </a:endParaRPr>
                </a:p>
              </p:txBody>
            </p:sp>
            <p:sp>
              <p:nvSpPr>
                <p:cNvPr id="1228877" name="Text Box 77"/>
                <p:cNvSpPr txBox="1">
                  <a:spLocks noChangeArrowheads="1"/>
                </p:cNvSpPr>
                <p:nvPr/>
              </p:nvSpPr>
              <p:spPr bwMode="auto">
                <a:xfrm>
                  <a:off x="5730" y="2882"/>
                  <a:ext cx="242" cy="22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2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lIns="90000" tIns="46800" rIns="90000" bIns="46800" anchor="ctr">
                  <a:spAutoFit/>
                </a:bodyPr>
                <a:lstStyle/>
                <a:p>
                  <a:pPr algn="ctr"/>
                  <a:r>
                    <a:rPr lang="en-US" altLang="zh-CN" sz="3200">
                      <a:solidFill>
                        <a:schemeClr val="tx2"/>
                      </a:solidFill>
                      <a:ea typeface="楷体_GB2312" panose="02010609030101010101" pitchFamily="49" charset="-122"/>
                    </a:rPr>
                    <a:t>d</a:t>
                  </a:r>
                  <a:endParaRPr lang="en-US" altLang="zh-CN" sz="2800">
                    <a:solidFill>
                      <a:schemeClr val="tx2"/>
                    </a:solidFill>
                    <a:ea typeface="楷体_GB2312" panose="02010609030101010101" pitchFamily="49" charset="-122"/>
                  </a:endParaRPr>
                </a:p>
              </p:txBody>
            </p:sp>
          </p:grpSp>
          <p:sp>
            <p:nvSpPr>
              <p:cNvPr id="1228878" name="Line 78"/>
              <p:cNvSpPr>
                <a:spLocks noChangeShapeType="1"/>
              </p:cNvSpPr>
              <p:nvPr/>
            </p:nvSpPr>
            <p:spPr bwMode="auto">
              <a:xfrm flipH="1">
                <a:off x="3120" y="624"/>
                <a:ext cx="19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228879" name="Text Box 79"/>
              <p:cNvSpPr txBox="1">
                <a:spLocks noChangeArrowheads="1"/>
              </p:cNvSpPr>
              <p:nvPr/>
            </p:nvSpPr>
            <p:spPr bwMode="auto">
              <a:xfrm>
                <a:off x="3255" y="238"/>
                <a:ext cx="215" cy="37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2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pPr algn="ctr"/>
                <a:r>
                  <a:rPr lang="en-US" altLang="zh-CN" sz="3200" b="1" i="1" dirty="0">
                    <a:solidFill>
                      <a:srgbClr val="FFFF00"/>
                    </a:solidFill>
                    <a:ea typeface="楷体_GB2312" panose="02010609030101010101" pitchFamily="49" charset="-122"/>
                  </a:rPr>
                  <a:t>I</a:t>
                </a:r>
              </a:p>
            </p:txBody>
          </p:sp>
        </p:grpSp>
        <p:sp>
          <p:nvSpPr>
            <p:cNvPr id="99" name="Text Box 68"/>
            <p:cNvSpPr txBox="1">
              <a:spLocks noChangeArrowheads="1"/>
            </p:cNvSpPr>
            <p:nvPr/>
          </p:nvSpPr>
          <p:spPr bwMode="auto">
            <a:xfrm>
              <a:off x="5067300" y="2200275"/>
              <a:ext cx="627063" cy="5254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800" dirty="0">
                  <a:ea typeface="楷体_GB2312" panose="02010609030101010101" pitchFamily="49" charset="-122"/>
                </a:rPr>
                <a:t>2</a:t>
              </a:r>
              <a:r>
                <a:rPr lang="el-GR" altLang="zh-CN" sz="2800" dirty="0">
                  <a:ea typeface="楷体_GB2312" panose="02010609030101010101" pitchFamily="49" charset="-122"/>
                </a:rPr>
                <a:t>Ω</a:t>
              </a:r>
              <a:endParaRPr lang="en-US" altLang="zh-CN" sz="2800" dirty="0">
                <a:ea typeface="楷体_GB2312" panose="02010609030101010101" pitchFamily="49" charset="-122"/>
              </a:endParaRPr>
            </a:p>
          </p:txBody>
        </p:sp>
        <p:sp>
          <p:nvSpPr>
            <p:cNvPr id="100" name="Text Box 68"/>
            <p:cNvSpPr txBox="1">
              <a:spLocks noChangeArrowheads="1"/>
            </p:cNvSpPr>
            <p:nvPr/>
          </p:nvSpPr>
          <p:spPr bwMode="auto">
            <a:xfrm>
              <a:off x="6667334" y="2352706"/>
              <a:ext cx="627394" cy="5254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800" dirty="0">
                  <a:ea typeface="楷体_GB2312" panose="02010609030101010101" pitchFamily="49" charset="-122"/>
                </a:rPr>
                <a:t>1</a:t>
              </a:r>
              <a:r>
                <a:rPr lang="el-GR" altLang="zh-CN" sz="2800" dirty="0">
                  <a:ea typeface="楷体_GB2312" panose="02010609030101010101" pitchFamily="49" charset="-122"/>
                </a:rPr>
                <a:t>Ω</a:t>
              </a:r>
              <a:endParaRPr lang="en-US" altLang="zh-CN" sz="2800" dirty="0">
                <a:ea typeface="楷体_GB2312" panose="02010609030101010101" pitchFamily="49" charset="-122"/>
              </a:endParaRPr>
            </a:p>
          </p:txBody>
        </p:sp>
        <p:sp>
          <p:nvSpPr>
            <p:cNvPr id="101" name="Text Box 68"/>
            <p:cNvSpPr txBox="1">
              <a:spLocks noChangeArrowheads="1"/>
            </p:cNvSpPr>
            <p:nvPr/>
          </p:nvSpPr>
          <p:spPr bwMode="auto">
            <a:xfrm>
              <a:off x="8362950" y="2238375"/>
              <a:ext cx="627063" cy="5254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800" dirty="0">
                  <a:ea typeface="楷体_GB2312" panose="02010609030101010101" pitchFamily="49" charset="-122"/>
                </a:rPr>
                <a:t>2</a:t>
              </a:r>
              <a:r>
                <a:rPr lang="el-GR" altLang="zh-CN" sz="2800" dirty="0">
                  <a:ea typeface="楷体_GB2312" panose="02010609030101010101" pitchFamily="49" charset="-122"/>
                </a:rPr>
                <a:t>Ω</a:t>
              </a:r>
              <a:endParaRPr lang="en-US" altLang="zh-CN" sz="2800" dirty="0">
                <a:ea typeface="楷体_GB2312" panose="02010609030101010101" pitchFamily="49" charset="-122"/>
              </a:endParaRPr>
            </a:p>
          </p:txBody>
        </p:sp>
        <p:sp>
          <p:nvSpPr>
            <p:cNvPr id="102" name="Text Box 68"/>
            <p:cNvSpPr txBox="1">
              <a:spLocks noChangeArrowheads="1"/>
            </p:cNvSpPr>
            <p:nvPr/>
          </p:nvSpPr>
          <p:spPr bwMode="auto">
            <a:xfrm>
              <a:off x="7257884" y="1285906"/>
              <a:ext cx="627394" cy="5254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800" dirty="0">
                  <a:ea typeface="楷体_GB2312" panose="02010609030101010101" pitchFamily="49" charset="-122"/>
                </a:rPr>
                <a:t>4</a:t>
              </a:r>
              <a:r>
                <a:rPr lang="el-GR" altLang="zh-CN" sz="2800" dirty="0">
                  <a:ea typeface="楷体_GB2312" panose="02010609030101010101" pitchFamily="49" charset="-122"/>
                </a:rPr>
                <a:t>Ω</a:t>
              </a:r>
              <a:endParaRPr lang="en-US" altLang="zh-CN" sz="2800" dirty="0">
                <a:ea typeface="楷体_GB2312" panose="02010609030101010101" pitchFamily="49" charset="-122"/>
              </a:endParaRPr>
            </a:p>
          </p:txBody>
        </p:sp>
        <p:sp>
          <p:nvSpPr>
            <p:cNvPr id="103" name="Text Box 68"/>
            <p:cNvSpPr txBox="1">
              <a:spLocks noChangeArrowheads="1"/>
            </p:cNvSpPr>
            <p:nvPr/>
          </p:nvSpPr>
          <p:spPr bwMode="auto">
            <a:xfrm>
              <a:off x="8340725" y="1119188"/>
              <a:ext cx="627063" cy="5254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800" dirty="0">
                  <a:ea typeface="楷体_GB2312" panose="02010609030101010101" pitchFamily="49" charset="-122"/>
                </a:rPr>
                <a:t>2</a:t>
              </a:r>
              <a:r>
                <a:rPr lang="el-GR" altLang="zh-CN" sz="2800" dirty="0">
                  <a:ea typeface="楷体_GB2312" panose="02010609030101010101" pitchFamily="49" charset="-122"/>
                </a:rPr>
                <a:t>Ω</a:t>
              </a:r>
              <a:endParaRPr lang="en-US" altLang="zh-CN" sz="2800" dirty="0">
                <a:ea typeface="楷体_GB2312" panose="02010609030101010101" pitchFamily="49" charset="-122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562070" y="2601341"/>
                <a:ext cx="3449543" cy="11356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zh-CN" altLang="en-US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altLang="zh-CN" sz="2800" i="1">
                              <a:latin typeface="Cambria Math"/>
                            </a:rPr>
                            <m:t>𝐼</m:t>
                          </m:r>
                          <m:r>
                            <a:rPr lang="en-US" altLang="zh-CN" sz="2800" i="1" smtClean="0">
                              <a:latin typeface="Cambria Math"/>
                              <a:ea typeface="Cambria Math"/>
                            </a:rPr>
                            <m:t>×</m:t>
                          </m:r>
                          <m:r>
                            <a:rPr lang="en-US" altLang="zh-CN" sz="2800" b="0" i="1" smtClean="0">
                              <a:latin typeface="Cambria Math"/>
                              <a:ea typeface="Cambria Math"/>
                            </a:rPr>
                            <m:t>𝑅</m:t>
                          </m:r>
                          <m:r>
                            <a:rPr lang="en-US" altLang="zh-CN" sz="2800" b="0" i="1" smtClean="0">
                              <a:latin typeface="Cambria Math"/>
                              <a:ea typeface="Cambria Math"/>
                            </a:rPr>
                            <m:t>=</m:t>
                          </m:r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  <a:ea typeface="Cambria Math"/>
                                </a:rPr>
                              </m:ctrlPr>
                            </m:naryPr>
                            <m:sub/>
                            <m:sup/>
                            <m:e>
                              <m:sSub>
                                <m:sSubPr>
                                  <m:ctrlPr>
                                    <a:rPr lang="en-US" altLang="zh-CN" sz="2800" b="0" i="1" smtClean="0">
                                      <a:latin typeface="Cambria Math" panose="02040503050406030204" pitchFamily="18" charset="0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800" b="0" i="1" smtClean="0">
                                      <a:latin typeface="Cambria Math"/>
                                      <a:ea typeface="Cambria Math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en-US" altLang="zh-CN" sz="2800" b="0" i="1" smtClean="0">
                                      <a:latin typeface="Cambria Math"/>
                                      <a:ea typeface="Cambria Math"/>
                                    </a:rPr>
                                    <m:t>𝑆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sz="2800" i="1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070" y="2601341"/>
                <a:ext cx="3449543" cy="1135696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TextBox 104"/>
              <p:cNvSpPr txBox="1"/>
              <p:nvPr/>
            </p:nvSpPr>
            <p:spPr>
              <a:xfrm>
                <a:off x="139700" y="1590676"/>
                <a:ext cx="2070100" cy="11356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zh-CN" altLang="en-US" sz="2800" i="1">
                              <a:latin typeface="Cambria Math"/>
                            </a:rPr>
                            <m:t>电压降</m:t>
                          </m:r>
                        </m:e>
                      </m:nary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105" name="TextBox 10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700" y="1590676"/>
                <a:ext cx="2070100" cy="1135696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6" name="TextBox 105"/>
              <p:cNvSpPr txBox="1"/>
              <p:nvPr/>
            </p:nvSpPr>
            <p:spPr>
              <a:xfrm>
                <a:off x="2171700" y="1554163"/>
                <a:ext cx="2348706" cy="11355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zh-CN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zh-CN" altLang="en-US" sz="2800" i="1">
                              <a:latin typeface="Cambria Math"/>
                            </a:rPr>
                            <m:t>电压升</m:t>
                          </m:r>
                        </m:e>
                      </m:nary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106" name="TextBox 10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1700" y="1554163"/>
                <a:ext cx="2348706" cy="1135567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107" name="Text Box 22"/>
          <p:cNvSpPr txBox="1">
            <a:spLocks noChangeArrowheads="1"/>
          </p:cNvSpPr>
          <p:nvPr/>
        </p:nvSpPr>
        <p:spPr bwMode="auto">
          <a:xfrm>
            <a:off x="1866900" y="1690688"/>
            <a:ext cx="9048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ctr"/>
            <a:r>
              <a:rPr lang="en-US" altLang="zh-CN" sz="4000" b="1" dirty="0">
                <a:ea typeface="隶书" panose="02010509060101010101" charset="-122"/>
              </a:rPr>
              <a:t>=</a:t>
            </a:r>
            <a:endParaRPr lang="zh-CN" altLang="en-US" sz="4000" b="1" dirty="0">
              <a:ea typeface="楷体_GB2312" panose="02010609030101010101" pitchFamily="49" charset="-122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88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88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28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28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228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228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228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5" dur="500"/>
                                        <p:tgtEl>
                                          <p:spTgt spid="1228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228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5" dur="500"/>
                                        <p:tgtEl>
                                          <p:spTgt spid="1228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228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228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228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228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1228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228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1228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8802" grpId="0" autoUpdateAnimBg="0"/>
      <p:bldP spid="1228880" grpId="0" autoUpdateAnimBg="0"/>
      <p:bldP spid="1228886" grpId="0" autoUpdateAnimBg="0"/>
      <p:bldP spid="1228888" grpId="0"/>
      <p:bldP spid="1228889" grpId="0" autoUpdateAnimBg="0"/>
      <p:bldP spid="1228890" grpId="0" autoUpdateAnimBg="0"/>
      <p:bldP spid="1228891" grpId="0" autoUpdateAnimBg="0"/>
      <p:bldP spid="1228892" grpId="0" autoUpdateAnimBg="0"/>
      <p:bldP spid="1228893" grpId="0" animBg="1"/>
      <p:bldP spid="1228894" grpId="0" animBg="1"/>
      <p:bldP spid="1228897" grpId="0" autoUpdateAnimBg="0"/>
      <p:bldP spid="1228903" grpId="0" autoUpdateAnimBg="0"/>
      <p:bldP spid="1228904" grpId="0" autoUpdateAnimBg="0"/>
      <p:bldP spid="1228905" grpId="0" autoUpdateAnimBg="0"/>
      <p:bldP spid="1228906" grpId="0" autoUpdateAnimBg="0"/>
      <p:bldP spid="2" grpId="0" animBg="1"/>
      <p:bldP spid="105" grpId="0" animBg="1"/>
      <p:bldP spid="106" grpId="0" animBg="1"/>
      <p:bldP spid="107" grpId="0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-38100"/>
            <a:ext cx="7772400" cy="1143000"/>
          </a:xfrm>
        </p:spPr>
        <p:txBody>
          <a:bodyPr/>
          <a:lstStyle/>
          <a:p>
            <a:r>
              <a:rPr lang="en-US" altLang="zh-CN" sz="3600" b="1">
                <a:solidFill>
                  <a:srgbClr val="FFFF00"/>
                </a:solidFill>
                <a:latin typeface="宋体" panose="02010600030101010101" pitchFamily="2" charset="-122"/>
              </a:rPr>
              <a:t>1.5.2 </a:t>
            </a:r>
            <a:r>
              <a:rPr lang="zh-CN" altLang="en-US" sz="3600" b="1">
                <a:solidFill>
                  <a:srgbClr val="FFFF00"/>
                </a:solidFill>
                <a:latin typeface="宋体" panose="02010600030101010101" pitchFamily="2" charset="-122"/>
              </a:rPr>
              <a:t>理想电流源</a:t>
            </a:r>
          </a:p>
        </p:txBody>
      </p:sp>
      <p:sp>
        <p:nvSpPr>
          <p:cNvPr id="51204" name="Text Box 4"/>
          <p:cNvSpPr txBox="1">
            <a:spLocks noChangeArrowheads="1"/>
          </p:cNvSpPr>
          <p:nvPr/>
        </p:nvSpPr>
        <p:spPr bwMode="auto">
          <a:xfrm>
            <a:off x="285750" y="1104900"/>
            <a:ext cx="8763000" cy="1128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600">
                <a:ea typeface="楷体_GB2312" panose="02010609030101010101" pitchFamily="49" charset="-122"/>
              </a:rPr>
              <a:t>    </a:t>
            </a:r>
            <a:r>
              <a:rPr lang="zh-CN" altLang="en-US" sz="3200">
                <a:ea typeface="楷体_GB2312" panose="02010609030101010101" pitchFamily="49" charset="-122"/>
              </a:rPr>
              <a:t>一个元件不论其端电压是多少，其输出电流总能保持定值。</a:t>
            </a:r>
            <a:endParaRPr lang="zh-CN" altLang="en-US" sz="3200" b="1">
              <a:solidFill>
                <a:srgbClr val="F4002E"/>
              </a:solidFill>
              <a:ea typeface="楷体_GB2312" panose="02010609030101010101" pitchFamily="49" charset="-122"/>
            </a:endParaRPr>
          </a:p>
        </p:txBody>
      </p:sp>
      <p:sp>
        <p:nvSpPr>
          <p:cNvPr id="51205" name="Text Box 5"/>
          <p:cNvSpPr txBox="1">
            <a:spLocks noChangeArrowheads="1"/>
          </p:cNvSpPr>
          <p:nvPr/>
        </p:nvSpPr>
        <p:spPr bwMode="auto">
          <a:xfrm>
            <a:off x="438150" y="3579813"/>
            <a:ext cx="86106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1.</a:t>
            </a:r>
            <a:r>
              <a:rPr lang="zh-CN" altLang="en-US" sz="3200">
                <a:ea typeface="楷体_GB2312" panose="02010609030101010101" pitchFamily="49" charset="-122"/>
              </a:rPr>
              <a:t>它发出的电流是定值 </a:t>
            </a:r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S</a:t>
            </a:r>
            <a:r>
              <a:rPr lang="en-US" altLang="zh-CN" sz="3200">
                <a:ea typeface="楷体_GB2312" panose="02010609030101010101" pitchFamily="49" charset="-122"/>
              </a:rPr>
              <a:t>,</a:t>
            </a:r>
            <a:r>
              <a:rPr lang="zh-CN" altLang="en-US" sz="3200">
                <a:ea typeface="楷体_GB2312" panose="02010609030101010101" pitchFamily="49" charset="-122"/>
              </a:rPr>
              <a:t>或是一定的时间函数</a:t>
            </a:r>
            <a:r>
              <a:rPr lang="en-US" altLang="zh-CN" sz="3200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S</a:t>
            </a:r>
            <a:r>
              <a:rPr lang="en-US" altLang="zh-CN" sz="3200">
                <a:ea typeface="楷体_GB2312" panose="02010609030101010101" pitchFamily="49" charset="-122"/>
              </a:rPr>
              <a:t>(t),</a:t>
            </a:r>
            <a:r>
              <a:rPr lang="zh-CN" altLang="en-US" sz="3200">
                <a:ea typeface="楷体_GB2312" panose="02010609030101010101" pitchFamily="49" charset="-122"/>
              </a:rPr>
              <a:t>与两端的电压无关。</a:t>
            </a:r>
          </a:p>
        </p:txBody>
      </p:sp>
      <p:sp>
        <p:nvSpPr>
          <p:cNvPr id="51212" name="Text Box 12"/>
          <p:cNvSpPr txBox="1">
            <a:spLocks noChangeArrowheads="1"/>
          </p:cNvSpPr>
          <p:nvPr/>
        </p:nvSpPr>
        <p:spPr bwMode="auto">
          <a:xfrm>
            <a:off x="381000" y="2747963"/>
            <a:ext cx="29718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FF00"/>
                </a:solidFill>
                <a:ea typeface="宋体" panose="02010600030101010101" pitchFamily="2" charset="-122"/>
              </a:rPr>
              <a:t>性质</a:t>
            </a:r>
            <a:endParaRPr lang="zh-CN" altLang="en-US" sz="2800">
              <a:solidFill>
                <a:srgbClr val="FFFF00"/>
              </a:solidFill>
              <a:ea typeface="宋体" panose="02010600030101010101" pitchFamily="2" charset="-122"/>
            </a:endParaRPr>
          </a:p>
        </p:txBody>
      </p:sp>
      <p:sp>
        <p:nvSpPr>
          <p:cNvPr id="51213" name="Text Box 13"/>
          <p:cNvSpPr txBox="1">
            <a:spLocks noChangeArrowheads="1"/>
          </p:cNvSpPr>
          <p:nvPr/>
        </p:nvSpPr>
        <p:spPr bwMode="auto">
          <a:xfrm>
            <a:off x="419100" y="4951413"/>
            <a:ext cx="86868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2.</a:t>
            </a:r>
            <a:r>
              <a:rPr lang="zh-CN" altLang="en-US" sz="3200">
                <a:ea typeface="楷体_GB2312" panose="02010609030101010101" pitchFamily="49" charset="-122"/>
              </a:rPr>
              <a:t>电流源的电流是由它本身确定，它的端电压是任意的</a:t>
            </a:r>
            <a:r>
              <a:rPr lang="en-US" altLang="zh-CN" sz="3200">
                <a:ea typeface="楷体_GB2312" panose="02010609030101010101" pitchFamily="49" charset="-122"/>
              </a:rPr>
              <a:t>,</a:t>
            </a:r>
            <a:r>
              <a:rPr lang="zh-CN" altLang="en-US" sz="3200">
                <a:ea typeface="楷体_GB2312" panose="02010609030101010101" pitchFamily="49" charset="-122"/>
              </a:rPr>
              <a:t>由外电路决定。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1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1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1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1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02" grpId="0" autoUpdateAnimBg="0"/>
      <p:bldP spid="51204" grpId="0" autoUpdateAnimBg="0"/>
      <p:bldP spid="51205" grpId="0" autoUpdateAnimBg="0"/>
      <p:bldP spid="51212" grpId="0" autoUpdateAnimBg="0"/>
      <p:bldP spid="51213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370" name="Rectangle 2"/>
          <p:cNvSpPr>
            <a:spLocks noGrp="1" noChangeArrowheads="1"/>
          </p:cNvSpPr>
          <p:nvPr>
            <p:ph type="title"/>
          </p:nvPr>
        </p:nvSpPr>
        <p:spPr>
          <a:xfrm>
            <a:off x="341313" y="0"/>
            <a:ext cx="7772400" cy="1143000"/>
          </a:xfrm>
        </p:spPr>
        <p:txBody>
          <a:bodyPr/>
          <a:lstStyle/>
          <a:p>
            <a:pPr algn="l"/>
            <a:r>
              <a:rPr lang="en-US" altLang="zh-CN" sz="2800" b="1">
                <a:solidFill>
                  <a:srgbClr val="FFFF00"/>
                </a:solidFill>
                <a:latin typeface="宋体" panose="02010600030101010101" pitchFamily="2" charset="-122"/>
              </a:rPr>
              <a:t> </a:t>
            </a:r>
            <a:r>
              <a:rPr lang="zh-CN" altLang="en-US" sz="2800" b="1">
                <a:solidFill>
                  <a:srgbClr val="FFFF00"/>
                </a:solidFill>
                <a:latin typeface="宋体" panose="02010600030101010101" pitchFamily="2" charset="-122"/>
              </a:rPr>
              <a:t>伏安特性： </a:t>
            </a:r>
            <a:r>
              <a:rPr lang="en-US" altLang="zh-CN" sz="2800" b="1">
                <a:solidFill>
                  <a:srgbClr val="FFFF00"/>
                </a:solidFill>
                <a:latin typeface="宋体" panose="02010600030101010101" pitchFamily="2" charset="-122"/>
              </a:rPr>
              <a:t>(VAR)</a:t>
            </a:r>
          </a:p>
        </p:txBody>
      </p:sp>
      <p:grpSp>
        <p:nvGrpSpPr>
          <p:cNvPr id="1210372" name="Group 4"/>
          <p:cNvGrpSpPr/>
          <p:nvPr/>
        </p:nvGrpSpPr>
        <p:grpSpPr bwMode="auto">
          <a:xfrm>
            <a:off x="3141663" y="838200"/>
            <a:ext cx="2590800" cy="2286000"/>
            <a:chOff x="2736" y="672"/>
            <a:chExt cx="1632" cy="1440"/>
          </a:xfrm>
        </p:grpSpPr>
        <p:sp>
          <p:nvSpPr>
            <p:cNvPr id="1210373" name="Text Box 5"/>
            <p:cNvSpPr txBox="1">
              <a:spLocks noChangeArrowheads="1"/>
            </p:cNvSpPr>
            <p:nvPr/>
          </p:nvSpPr>
          <p:spPr bwMode="auto">
            <a:xfrm>
              <a:off x="3120" y="1632"/>
              <a:ext cx="33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楷体_GB2312" panose="02010609030101010101" pitchFamily="49" charset="-122"/>
                </a:rPr>
                <a:t>0</a:t>
              </a:r>
              <a:endParaRPr lang="en-US" altLang="zh-CN" sz="3600">
                <a:ea typeface="楷体_GB2312" panose="02010609030101010101" pitchFamily="49" charset="-122"/>
              </a:endParaRPr>
            </a:p>
          </p:txBody>
        </p:sp>
        <p:sp>
          <p:nvSpPr>
            <p:cNvPr id="1210374" name="Line 6"/>
            <p:cNvSpPr>
              <a:spLocks noChangeShapeType="1"/>
            </p:cNvSpPr>
            <p:nvPr/>
          </p:nvSpPr>
          <p:spPr bwMode="auto">
            <a:xfrm rot="10800000">
              <a:off x="3359" y="720"/>
              <a:ext cx="0" cy="13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0375" name="Line 7"/>
            <p:cNvSpPr>
              <a:spLocks noChangeShapeType="1"/>
            </p:cNvSpPr>
            <p:nvPr/>
          </p:nvSpPr>
          <p:spPr bwMode="auto">
            <a:xfrm>
              <a:off x="2736" y="1632"/>
              <a:ext cx="14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0376" name="Text Box 8"/>
            <p:cNvSpPr txBox="1">
              <a:spLocks noChangeArrowheads="1"/>
            </p:cNvSpPr>
            <p:nvPr/>
          </p:nvSpPr>
          <p:spPr bwMode="auto">
            <a:xfrm>
              <a:off x="3456" y="672"/>
              <a:ext cx="43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楷体_GB2312" panose="02010609030101010101" pitchFamily="49" charset="-122"/>
                </a:rPr>
                <a:t>i</a:t>
              </a:r>
            </a:p>
          </p:txBody>
        </p:sp>
        <p:sp>
          <p:nvSpPr>
            <p:cNvPr id="1210377" name="Text Box 9"/>
            <p:cNvSpPr txBox="1">
              <a:spLocks noChangeArrowheads="1"/>
            </p:cNvSpPr>
            <p:nvPr/>
          </p:nvSpPr>
          <p:spPr bwMode="auto">
            <a:xfrm>
              <a:off x="3984" y="1584"/>
              <a:ext cx="38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楷体_GB2312" panose="02010609030101010101" pitchFamily="49" charset="-122"/>
                </a:rPr>
                <a:t>u</a:t>
              </a:r>
            </a:p>
          </p:txBody>
        </p:sp>
      </p:grpSp>
      <p:sp>
        <p:nvSpPr>
          <p:cNvPr id="1210378" name="Line 10"/>
          <p:cNvSpPr>
            <a:spLocks noChangeShapeType="1"/>
          </p:cNvSpPr>
          <p:nvPr/>
        </p:nvSpPr>
        <p:spPr bwMode="auto">
          <a:xfrm>
            <a:off x="3255963" y="1562100"/>
            <a:ext cx="1905000" cy="0"/>
          </a:xfrm>
          <a:prstGeom prst="line">
            <a:avLst/>
          </a:prstGeom>
          <a:noFill/>
          <a:ln w="57150">
            <a:solidFill>
              <a:srgbClr val="F4002E"/>
            </a:solidFill>
            <a:round/>
            <a:tailEnd type="none" w="med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10379" name="Text Box 11"/>
          <p:cNvSpPr txBox="1">
            <a:spLocks noChangeArrowheads="1"/>
          </p:cNvSpPr>
          <p:nvPr/>
        </p:nvSpPr>
        <p:spPr bwMode="auto">
          <a:xfrm>
            <a:off x="5199063" y="1181100"/>
            <a:ext cx="457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600">
                <a:ea typeface="楷体_GB2312" panose="02010609030101010101" pitchFamily="49" charset="-122"/>
              </a:rPr>
              <a:t>i</a:t>
            </a:r>
            <a:r>
              <a:rPr lang="en-US" altLang="zh-CN" sz="3600" baseline="-25000">
                <a:ea typeface="楷体_GB2312" panose="02010609030101010101" pitchFamily="49" charset="-122"/>
              </a:rPr>
              <a:t>s</a:t>
            </a:r>
            <a:endParaRPr lang="en-US" altLang="zh-CN" sz="3600">
              <a:ea typeface="楷体_GB2312" panose="02010609030101010101" pitchFamily="49" charset="-122"/>
            </a:endParaRPr>
          </a:p>
        </p:txBody>
      </p:sp>
      <p:sp>
        <p:nvSpPr>
          <p:cNvPr id="1210381" name="Text Box 13"/>
          <p:cNvSpPr txBox="1">
            <a:spLocks noChangeArrowheads="1"/>
          </p:cNvSpPr>
          <p:nvPr/>
        </p:nvSpPr>
        <p:spPr bwMode="auto">
          <a:xfrm>
            <a:off x="493713" y="3067050"/>
            <a:ext cx="27432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FF00"/>
                </a:solidFill>
                <a:ea typeface="宋体" panose="02010600030101010101" pitchFamily="2" charset="-122"/>
              </a:rPr>
              <a:t>符号：</a:t>
            </a:r>
            <a:r>
              <a:rPr lang="zh-CN" altLang="en-US" sz="3600" b="1">
                <a:solidFill>
                  <a:schemeClr val="tx2"/>
                </a:solidFill>
                <a:ea typeface="楷体_GB2312" panose="02010609030101010101" pitchFamily="49" charset="-122"/>
              </a:rPr>
              <a:t> </a:t>
            </a:r>
            <a:endParaRPr lang="zh-CN" altLang="en-US" sz="2800">
              <a:ea typeface="楷体_GB2312" panose="02010609030101010101" pitchFamily="49" charset="-122"/>
            </a:endParaRPr>
          </a:p>
        </p:txBody>
      </p:sp>
      <p:grpSp>
        <p:nvGrpSpPr>
          <p:cNvPr id="1210382" name="Group 14"/>
          <p:cNvGrpSpPr/>
          <p:nvPr/>
        </p:nvGrpSpPr>
        <p:grpSpPr bwMode="auto">
          <a:xfrm>
            <a:off x="4989513" y="3981450"/>
            <a:ext cx="2438400" cy="2133600"/>
            <a:chOff x="3888" y="1929"/>
            <a:chExt cx="1536" cy="1344"/>
          </a:xfrm>
        </p:grpSpPr>
        <p:grpSp>
          <p:nvGrpSpPr>
            <p:cNvPr id="1210383" name="Group 15"/>
            <p:cNvGrpSpPr/>
            <p:nvPr/>
          </p:nvGrpSpPr>
          <p:grpSpPr bwMode="auto">
            <a:xfrm>
              <a:off x="3888" y="1929"/>
              <a:ext cx="768" cy="1344"/>
              <a:chOff x="3456" y="2304"/>
              <a:chExt cx="768" cy="1344"/>
            </a:xfrm>
          </p:grpSpPr>
          <p:grpSp>
            <p:nvGrpSpPr>
              <p:cNvPr id="1210384" name="Group 16"/>
              <p:cNvGrpSpPr/>
              <p:nvPr/>
            </p:nvGrpSpPr>
            <p:grpSpPr bwMode="auto">
              <a:xfrm>
                <a:off x="3456" y="2304"/>
                <a:ext cx="336" cy="1344"/>
                <a:chOff x="3552" y="2496"/>
                <a:chExt cx="336" cy="1344"/>
              </a:xfrm>
            </p:grpSpPr>
            <p:sp>
              <p:nvSpPr>
                <p:cNvPr id="1210385" name="Oval 17"/>
                <p:cNvSpPr>
                  <a:spLocks noChangeArrowheads="1"/>
                </p:cNvSpPr>
                <p:nvPr/>
              </p:nvSpPr>
              <p:spPr bwMode="auto">
                <a:xfrm>
                  <a:off x="3552" y="2976"/>
                  <a:ext cx="336" cy="33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tailEnd type="none" w="med" len="lg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210386" name="Line 18"/>
                <p:cNvSpPr>
                  <a:spLocks noChangeShapeType="1"/>
                </p:cNvSpPr>
                <p:nvPr/>
              </p:nvSpPr>
              <p:spPr bwMode="auto">
                <a:xfrm>
                  <a:off x="3744" y="2592"/>
                  <a:ext cx="0" cy="120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tailEnd type="none" w="med" len="lg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210387" name="Line 19"/>
                <p:cNvSpPr>
                  <a:spLocks noChangeShapeType="1"/>
                </p:cNvSpPr>
                <p:nvPr/>
              </p:nvSpPr>
              <p:spPr bwMode="auto">
                <a:xfrm rot="16200000">
                  <a:off x="3625" y="3143"/>
                  <a:ext cx="240" cy="1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tailEnd type="triangle" w="med" len="lg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210388" name="Oval 20"/>
                <p:cNvSpPr>
                  <a:spLocks noChangeArrowheads="1"/>
                </p:cNvSpPr>
                <p:nvPr/>
              </p:nvSpPr>
              <p:spPr bwMode="auto">
                <a:xfrm>
                  <a:off x="3696" y="2496"/>
                  <a:ext cx="96" cy="9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tailEnd type="none" w="med" len="lg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210389" name="Oval 21"/>
                <p:cNvSpPr>
                  <a:spLocks noChangeArrowheads="1"/>
                </p:cNvSpPr>
                <p:nvPr/>
              </p:nvSpPr>
              <p:spPr bwMode="auto">
                <a:xfrm>
                  <a:off x="3696" y="3744"/>
                  <a:ext cx="96" cy="9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tailEnd type="none" w="med" len="lg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210390" name="Text Box 22"/>
              <p:cNvSpPr txBox="1">
                <a:spLocks noChangeArrowheads="1"/>
              </p:cNvSpPr>
              <p:nvPr/>
            </p:nvSpPr>
            <p:spPr bwMode="auto">
              <a:xfrm>
                <a:off x="3792" y="2736"/>
                <a:ext cx="432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 type="none" w="med" len="lg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ea typeface="楷体_GB2312" panose="02010609030101010101" pitchFamily="49" charset="-122"/>
                  </a:rPr>
                  <a:t>I</a:t>
                </a:r>
                <a:r>
                  <a:rPr lang="en-US" altLang="zh-CN" sz="3200" b="1" baseline="-25000">
                    <a:ea typeface="楷体_GB2312" panose="02010609030101010101" pitchFamily="49" charset="-122"/>
                  </a:rPr>
                  <a:t>S</a:t>
                </a:r>
                <a:endParaRPr lang="en-US" altLang="zh-CN" sz="3200" b="1">
                  <a:ea typeface="楷体_GB2312" panose="02010609030101010101" pitchFamily="49" charset="-122"/>
                </a:endParaRPr>
              </a:p>
            </p:txBody>
          </p:sp>
        </p:grpSp>
        <p:sp>
          <p:nvSpPr>
            <p:cNvPr id="1210391" name="Text Box 23"/>
            <p:cNvSpPr txBox="1">
              <a:spLocks noChangeArrowheads="1"/>
            </p:cNvSpPr>
            <p:nvPr/>
          </p:nvSpPr>
          <p:spPr bwMode="auto">
            <a:xfrm>
              <a:off x="4128" y="2817"/>
              <a:ext cx="129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800">
                  <a:ea typeface="楷体_GB2312" panose="02010609030101010101" pitchFamily="49" charset="-122"/>
                </a:rPr>
                <a:t>老式符号</a:t>
              </a:r>
              <a:endParaRPr lang="zh-CN" altLang="en-US" sz="3200">
                <a:ea typeface="楷体_GB2312" panose="02010609030101010101" pitchFamily="49" charset="-122"/>
              </a:endParaRPr>
            </a:p>
          </p:txBody>
        </p:sp>
      </p:grpSp>
      <p:grpSp>
        <p:nvGrpSpPr>
          <p:cNvPr id="1210392" name="Group 24"/>
          <p:cNvGrpSpPr/>
          <p:nvPr/>
        </p:nvGrpSpPr>
        <p:grpSpPr bwMode="auto">
          <a:xfrm>
            <a:off x="2322513" y="4027488"/>
            <a:ext cx="2439987" cy="2087562"/>
            <a:chOff x="2279" y="2544"/>
            <a:chExt cx="1537" cy="1315"/>
          </a:xfrm>
        </p:grpSpPr>
        <p:sp>
          <p:nvSpPr>
            <p:cNvPr id="1210393" name="Oval 25"/>
            <p:cNvSpPr>
              <a:spLocks noChangeArrowheads="1"/>
            </p:cNvSpPr>
            <p:nvPr/>
          </p:nvSpPr>
          <p:spPr bwMode="auto">
            <a:xfrm>
              <a:off x="2279" y="2995"/>
              <a:ext cx="336" cy="33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0394" name="Line 26"/>
            <p:cNvSpPr>
              <a:spLocks noChangeShapeType="1"/>
            </p:cNvSpPr>
            <p:nvPr/>
          </p:nvSpPr>
          <p:spPr bwMode="auto">
            <a:xfrm>
              <a:off x="2279" y="3187"/>
              <a:ext cx="33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0395" name="Line 27"/>
            <p:cNvSpPr>
              <a:spLocks noChangeShapeType="1"/>
            </p:cNvSpPr>
            <p:nvPr/>
          </p:nvSpPr>
          <p:spPr bwMode="auto">
            <a:xfrm flipV="1">
              <a:off x="2471" y="2640"/>
              <a:ext cx="0" cy="35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0396" name="Line 28"/>
            <p:cNvSpPr>
              <a:spLocks noChangeShapeType="1"/>
            </p:cNvSpPr>
            <p:nvPr/>
          </p:nvSpPr>
          <p:spPr bwMode="auto">
            <a:xfrm flipV="1">
              <a:off x="2471" y="3331"/>
              <a:ext cx="0" cy="43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0397" name="Line 29"/>
            <p:cNvSpPr>
              <a:spLocks noChangeShapeType="1"/>
            </p:cNvSpPr>
            <p:nvPr/>
          </p:nvSpPr>
          <p:spPr bwMode="auto">
            <a:xfrm rot="16200000">
              <a:off x="2352" y="2826"/>
              <a:ext cx="240" cy="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med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0398" name="Oval 30"/>
            <p:cNvSpPr>
              <a:spLocks noChangeArrowheads="1"/>
            </p:cNvSpPr>
            <p:nvPr/>
          </p:nvSpPr>
          <p:spPr bwMode="auto">
            <a:xfrm>
              <a:off x="2423" y="2544"/>
              <a:ext cx="96" cy="9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0399" name="Oval 31"/>
            <p:cNvSpPr>
              <a:spLocks noChangeArrowheads="1"/>
            </p:cNvSpPr>
            <p:nvPr/>
          </p:nvSpPr>
          <p:spPr bwMode="auto">
            <a:xfrm>
              <a:off x="2423" y="3763"/>
              <a:ext cx="96" cy="9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tailEnd type="none" w="med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0400" name="Text Box 32"/>
            <p:cNvSpPr txBox="1">
              <a:spLocks noChangeArrowheads="1"/>
            </p:cNvSpPr>
            <p:nvPr/>
          </p:nvSpPr>
          <p:spPr bwMode="auto">
            <a:xfrm>
              <a:off x="2615" y="2947"/>
              <a:ext cx="3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I</a:t>
              </a:r>
              <a:r>
                <a:rPr lang="en-US" altLang="zh-CN" sz="3200" b="1" baseline="-25000">
                  <a:ea typeface="楷体_GB2312" panose="02010609030101010101" pitchFamily="49" charset="-122"/>
                </a:rPr>
                <a:t>S</a:t>
              </a:r>
              <a:endParaRPr lang="en-US" altLang="zh-CN" sz="3200" b="1">
                <a:ea typeface="楷体_GB2312" panose="02010609030101010101" pitchFamily="49" charset="-122"/>
              </a:endParaRPr>
            </a:p>
          </p:txBody>
        </p:sp>
        <p:sp>
          <p:nvSpPr>
            <p:cNvPr id="1210401" name="Text Box 33"/>
            <p:cNvSpPr txBox="1">
              <a:spLocks noChangeArrowheads="1"/>
            </p:cNvSpPr>
            <p:nvPr/>
          </p:nvSpPr>
          <p:spPr bwMode="auto">
            <a:xfrm>
              <a:off x="2568" y="3398"/>
              <a:ext cx="124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 type="none" w="med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3200">
                  <a:ea typeface="楷体_GB2312" panose="02010609030101010101" pitchFamily="49" charset="-122"/>
                </a:rPr>
                <a:t>新</a:t>
              </a:r>
              <a:r>
                <a:rPr lang="zh-CN" altLang="en-US" sz="2800">
                  <a:ea typeface="楷体_GB2312" panose="02010609030101010101" pitchFamily="49" charset="-122"/>
                </a:rPr>
                <a:t>式符号</a:t>
              </a:r>
              <a:endParaRPr lang="zh-CN" altLang="en-US" sz="3200">
                <a:ea typeface="楷体_GB2312" panose="02010609030101010101" pitchFamily="49" charset="-122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10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10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1210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10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4" presetClass="entr" presetSubtype="32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1" dur="500"/>
                                        <p:tgtEl>
                                          <p:spTgt spid="1210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6" dur="500"/>
                                        <p:tgtEl>
                                          <p:spTgt spid="1210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1" dur="500"/>
                                        <p:tgtEl>
                                          <p:spTgt spid="1210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6" dur="500"/>
                                        <p:tgtEl>
                                          <p:spTgt spid="1210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0370" grpId="0" autoUpdateAnimBg="0"/>
      <p:bldP spid="1210378" grpId="0" animBg="1"/>
      <p:bldP spid="1210379" grpId="0" autoUpdateAnimBg="0"/>
      <p:bldP spid="1210381" grpId="0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33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"/>
            <a:ext cx="7772400" cy="1143000"/>
          </a:xfrm>
        </p:spPr>
        <p:txBody>
          <a:bodyPr/>
          <a:lstStyle/>
          <a:p>
            <a:r>
              <a:rPr lang="en-US" altLang="zh-CN" sz="3600" b="1">
                <a:solidFill>
                  <a:srgbClr val="FFFF00"/>
                </a:solidFill>
                <a:latin typeface="宋体" panose="02010600030101010101" pitchFamily="2" charset="-122"/>
              </a:rPr>
              <a:t>1.5.3 </a:t>
            </a:r>
            <a:r>
              <a:rPr lang="zh-CN" altLang="en-US" sz="3600" b="1">
                <a:solidFill>
                  <a:srgbClr val="FFFF00"/>
                </a:solidFill>
                <a:latin typeface="宋体" panose="02010600030101010101" pitchFamily="2" charset="-122"/>
              </a:rPr>
              <a:t>实际电源模型</a:t>
            </a:r>
          </a:p>
        </p:txBody>
      </p:sp>
      <p:sp>
        <p:nvSpPr>
          <p:cNvPr id="1507332" name="Text Box 4"/>
          <p:cNvSpPr txBox="1">
            <a:spLocks noChangeArrowheads="1"/>
          </p:cNvSpPr>
          <p:nvPr/>
        </p:nvSpPr>
        <p:spPr bwMode="auto">
          <a:xfrm>
            <a:off x="152400" y="1085850"/>
            <a:ext cx="8858250" cy="169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5000"/>
              </a:lnSpc>
              <a:spcBef>
                <a:spcPct val="0"/>
              </a:spcBef>
            </a:pP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电源都有内阻，所以理想的电压源和理想的电流源并不存在。当实际电源接入负载后，电压源两端的电压、电流源支路上的电流都会有所变化。</a:t>
            </a:r>
          </a:p>
        </p:txBody>
      </p:sp>
      <p:pic>
        <p:nvPicPr>
          <p:cNvPr id="150733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21" b="27567"/>
          <a:stretch>
            <a:fillRect/>
          </a:stretch>
        </p:blipFill>
        <p:spPr bwMode="auto">
          <a:xfrm>
            <a:off x="152400" y="3486150"/>
            <a:ext cx="8458200" cy="310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7334" name="Text Box 6"/>
          <p:cNvSpPr txBox="1">
            <a:spLocks noChangeArrowheads="1"/>
          </p:cNvSpPr>
          <p:nvPr/>
        </p:nvSpPr>
        <p:spPr bwMode="auto">
          <a:xfrm>
            <a:off x="419100" y="2778125"/>
            <a:ext cx="70485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rgbClr val="FFFF00"/>
                </a:solidFill>
                <a:ea typeface="宋体" panose="02010600030101010101" pitchFamily="2" charset="-122"/>
              </a:rPr>
              <a:t>实际电压源模型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7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07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7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07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7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07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7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2" dur="500"/>
                                        <p:tgtEl>
                                          <p:spTgt spid="1507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7330" grpId="0"/>
      <p:bldP spid="1507332" grpId="0"/>
      <p:bldP spid="150733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3200" b="1">
                <a:solidFill>
                  <a:srgbClr val="FFFF00"/>
                </a:solidFill>
              </a:rPr>
              <a:t>实际电流源模型</a:t>
            </a:r>
          </a:p>
        </p:txBody>
      </p:sp>
      <p:pic>
        <p:nvPicPr>
          <p:cNvPr id="150835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28" b="30072"/>
          <a:stretch>
            <a:fillRect/>
          </a:stretch>
        </p:blipFill>
        <p:spPr bwMode="auto">
          <a:xfrm>
            <a:off x="266700" y="2476500"/>
            <a:ext cx="8743950" cy="311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8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08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8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1508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835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770" name="Rectangle 2"/>
          <p:cNvSpPr>
            <a:spLocks noGrp="1" noChangeArrowheads="1"/>
          </p:cNvSpPr>
          <p:nvPr>
            <p:ph type="title"/>
          </p:nvPr>
        </p:nvSpPr>
        <p:spPr>
          <a:xfrm>
            <a:off x="266700" y="0"/>
            <a:ext cx="7772400" cy="1143000"/>
          </a:xfrm>
          <a:extLst>
            <a:ext uri="{AF507438-7753-43E0-B8FC-AC1667EBCBE1}">
              <a14:hiddenEffects xmlns:a14="http://schemas.microsoft.com/office/drawing/2010/main">
                <a:effectLst>
                  <a:outerShdw dist="107763" dir="189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/>
            <a:r>
              <a:rPr lang="en-US" altLang="zh-CN" sz="3600" b="1">
                <a:solidFill>
                  <a:srgbClr val="FFFF00"/>
                </a:solidFill>
                <a:latin typeface="宋体" panose="02010600030101010101" pitchFamily="2" charset="-122"/>
              </a:rPr>
              <a:t>1.1.2 </a:t>
            </a:r>
            <a:r>
              <a:rPr lang="zh-CN" altLang="en-US" sz="3600" b="1">
                <a:solidFill>
                  <a:srgbClr val="FFFF00"/>
                </a:solidFill>
                <a:latin typeface="宋体" panose="02010600030101010101" pitchFamily="2" charset="-122"/>
              </a:rPr>
              <a:t>电路模型</a:t>
            </a:r>
          </a:p>
        </p:txBody>
      </p:sp>
      <p:sp>
        <p:nvSpPr>
          <p:cNvPr id="144077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95300" y="1538288"/>
            <a:ext cx="1981200" cy="411480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ea typeface="楷体_GB2312" panose="02010609030101010101" pitchFamily="49" charset="-122"/>
              </a:rPr>
              <a:t>各种实际部件都可以用模型来近似表示它的性能</a:t>
            </a:r>
            <a:r>
              <a:rPr lang="zh-CN" altLang="en-US">
                <a:ea typeface="楷体_GB2312" panose="02010609030101010101" pitchFamily="49" charset="-122"/>
              </a:rPr>
              <a:t>。</a:t>
            </a:r>
            <a:endParaRPr lang="zh-CN" altLang="en-US" sz="2800"/>
          </a:p>
        </p:txBody>
      </p:sp>
      <p:sp>
        <p:nvSpPr>
          <p:cNvPr id="1440773" name="Text Box 5"/>
          <p:cNvSpPr txBox="1">
            <a:spLocks noChangeArrowheads="1"/>
          </p:cNvSpPr>
          <p:nvPr/>
        </p:nvSpPr>
        <p:spPr bwMode="auto">
          <a:xfrm>
            <a:off x="3227388" y="3300413"/>
            <a:ext cx="6096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400">
                <a:solidFill>
                  <a:srgbClr val="FFFF66"/>
                </a:solidFill>
                <a:ea typeface="宋体" panose="02010600030101010101" pitchFamily="2" charset="-122"/>
              </a:rPr>
              <a:t>电池</a:t>
            </a:r>
            <a:endParaRPr lang="zh-CN" altLang="en-US" sz="2400">
              <a:ea typeface="宋体" panose="02010600030101010101" pitchFamily="2" charset="-122"/>
            </a:endParaRPr>
          </a:p>
        </p:txBody>
      </p:sp>
      <p:sp>
        <p:nvSpPr>
          <p:cNvPr id="1440774" name="Text Box 6"/>
          <p:cNvSpPr txBox="1">
            <a:spLocks noChangeArrowheads="1"/>
          </p:cNvSpPr>
          <p:nvPr/>
        </p:nvSpPr>
        <p:spPr bwMode="auto">
          <a:xfrm>
            <a:off x="3667125" y="2454275"/>
            <a:ext cx="914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400">
                <a:solidFill>
                  <a:srgbClr val="FFFF66"/>
                </a:solidFill>
                <a:ea typeface="宋体" panose="02010600030101010101" pitchFamily="2" charset="-122"/>
              </a:rPr>
              <a:t>开关</a:t>
            </a:r>
          </a:p>
        </p:txBody>
      </p:sp>
      <p:sp>
        <p:nvSpPr>
          <p:cNvPr id="1440775" name="Text Box 7"/>
          <p:cNvSpPr txBox="1">
            <a:spLocks noChangeArrowheads="1"/>
          </p:cNvSpPr>
          <p:nvPr/>
        </p:nvSpPr>
        <p:spPr bwMode="auto">
          <a:xfrm>
            <a:off x="4591050" y="3155950"/>
            <a:ext cx="3810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400">
                <a:solidFill>
                  <a:srgbClr val="FFFF66"/>
                </a:solidFill>
                <a:ea typeface="宋体" panose="02010600030101010101" pitchFamily="2" charset="-122"/>
              </a:rPr>
              <a:t>灯泡</a:t>
            </a:r>
            <a:endParaRPr lang="zh-CN" altLang="en-US" sz="2400">
              <a:ea typeface="宋体" panose="02010600030101010101" pitchFamily="2" charset="-122"/>
            </a:endParaRPr>
          </a:p>
        </p:txBody>
      </p:sp>
      <p:grpSp>
        <p:nvGrpSpPr>
          <p:cNvPr id="1440776" name="Group 8"/>
          <p:cNvGrpSpPr/>
          <p:nvPr/>
        </p:nvGrpSpPr>
        <p:grpSpPr bwMode="auto">
          <a:xfrm>
            <a:off x="2628900" y="1860550"/>
            <a:ext cx="3170238" cy="3733800"/>
            <a:chOff x="1584" y="1248"/>
            <a:chExt cx="1997" cy="2352"/>
          </a:xfrm>
        </p:grpSpPr>
        <p:sp>
          <p:nvSpPr>
            <p:cNvPr id="1440777" name="Line 9"/>
            <p:cNvSpPr>
              <a:spLocks noChangeShapeType="1"/>
            </p:cNvSpPr>
            <p:nvPr/>
          </p:nvSpPr>
          <p:spPr bwMode="auto">
            <a:xfrm flipV="1">
              <a:off x="1728" y="1536"/>
              <a:ext cx="0" cy="24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78" name="AutoShape 10"/>
            <p:cNvSpPr>
              <a:spLocks noChangeArrowheads="1"/>
            </p:cNvSpPr>
            <p:nvPr/>
          </p:nvSpPr>
          <p:spPr bwMode="auto">
            <a:xfrm>
              <a:off x="1584" y="1728"/>
              <a:ext cx="336" cy="670"/>
            </a:xfrm>
            <a:prstGeom prst="can">
              <a:avLst>
                <a:gd name="adj" fmla="val 49851"/>
              </a:avLst>
            </a:prstGeom>
            <a:solidFill>
              <a:srgbClr val="FF6699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79" name="AutoShape 11"/>
            <p:cNvSpPr>
              <a:spLocks noChangeArrowheads="1"/>
            </p:cNvSpPr>
            <p:nvPr/>
          </p:nvSpPr>
          <p:spPr bwMode="auto">
            <a:xfrm>
              <a:off x="1584" y="2354"/>
              <a:ext cx="336" cy="670"/>
            </a:xfrm>
            <a:prstGeom prst="can">
              <a:avLst>
                <a:gd name="adj" fmla="val 49851"/>
              </a:avLst>
            </a:prstGeom>
            <a:solidFill>
              <a:srgbClr val="FF6699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80" name="Oval 12"/>
            <p:cNvSpPr>
              <a:spLocks noChangeArrowheads="1"/>
            </p:cNvSpPr>
            <p:nvPr/>
          </p:nvSpPr>
          <p:spPr bwMode="auto">
            <a:xfrm>
              <a:off x="1680" y="1728"/>
              <a:ext cx="96" cy="134"/>
            </a:xfrm>
            <a:prstGeom prst="ellipse">
              <a:avLst/>
            </a:prstGeom>
            <a:solidFill>
              <a:srgbClr val="FFFF66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81" name="Oval 13"/>
            <p:cNvSpPr>
              <a:spLocks noChangeArrowheads="1"/>
            </p:cNvSpPr>
            <p:nvPr/>
          </p:nvSpPr>
          <p:spPr bwMode="auto">
            <a:xfrm>
              <a:off x="1728" y="2352"/>
              <a:ext cx="96" cy="134"/>
            </a:xfrm>
            <a:prstGeom prst="ellipse">
              <a:avLst/>
            </a:prstGeom>
            <a:solidFill>
              <a:srgbClr val="FFFF66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82" name="Text Box 14"/>
            <p:cNvSpPr txBox="1">
              <a:spLocks noChangeArrowheads="1"/>
            </p:cNvSpPr>
            <p:nvPr/>
          </p:nvSpPr>
          <p:spPr bwMode="auto">
            <a:xfrm>
              <a:off x="1632" y="1920"/>
              <a:ext cx="240" cy="518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400">
                  <a:ea typeface="宋体" panose="02010600030101010101" pitchFamily="2" charset="-122"/>
                </a:rPr>
                <a:t>白象</a:t>
              </a:r>
            </a:p>
          </p:txBody>
        </p:sp>
        <p:sp>
          <p:nvSpPr>
            <p:cNvPr id="1440783" name="Text Box 15"/>
            <p:cNvSpPr txBox="1">
              <a:spLocks noChangeArrowheads="1"/>
            </p:cNvSpPr>
            <p:nvPr/>
          </p:nvSpPr>
          <p:spPr bwMode="auto">
            <a:xfrm>
              <a:off x="1632" y="2488"/>
              <a:ext cx="288" cy="518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400">
                  <a:ea typeface="宋体" panose="02010600030101010101" pitchFamily="2" charset="-122"/>
                </a:rPr>
                <a:t>白象</a:t>
              </a:r>
            </a:p>
          </p:txBody>
        </p:sp>
        <p:sp>
          <p:nvSpPr>
            <p:cNvPr id="1440784" name="Line 16"/>
            <p:cNvSpPr>
              <a:spLocks noChangeShapeType="1"/>
            </p:cNvSpPr>
            <p:nvPr/>
          </p:nvSpPr>
          <p:spPr bwMode="auto">
            <a:xfrm>
              <a:off x="1776" y="3024"/>
              <a:ext cx="0" cy="240"/>
            </a:xfrm>
            <a:prstGeom prst="line">
              <a:avLst/>
            </a:prstGeom>
            <a:noFill/>
            <a:ln w="38100" cmpd="dbl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85" name="Line 17"/>
            <p:cNvSpPr>
              <a:spLocks noChangeShapeType="1"/>
            </p:cNvSpPr>
            <p:nvPr/>
          </p:nvSpPr>
          <p:spPr bwMode="auto">
            <a:xfrm>
              <a:off x="1728" y="1536"/>
              <a:ext cx="62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86" name="Line 18"/>
            <p:cNvSpPr>
              <a:spLocks noChangeShapeType="1"/>
            </p:cNvSpPr>
            <p:nvPr/>
          </p:nvSpPr>
          <p:spPr bwMode="auto">
            <a:xfrm>
              <a:off x="2688" y="1536"/>
              <a:ext cx="48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87" name="Rectangle 19"/>
            <p:cNvSpPr>
              <a:spLocks noChangeArrowheads="1"/>
            </p:cNvSpPr>
            <p:nvPr/>
          </p:nvSpPr>
          <p:spPr bwMode="auto">
            <a:xfrm>
              <a:off x="2352" y="1440"/>
              <a:ext cx="336" cy="192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88" name="Oval 20"/>
            <p:cNvSpPr>
              <a:spLocks noChangeArrowheads="1"/>
            </p:cNvSpPr>
            <p:nvPr/>
          </p:nvSpPr>
          <p:spPr bwMode="auto">
            <a:xfrm>
              <a:off x="2448" y="1248"/>
              <a:ext cx="96" cy="192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89" name="Line 21"/>
            <p:cNvSpPr>
              <a:spLocks noChangeShapeType="1"/>
            </p:cNvSpPr>
            <p:nvPr/>
          </p:nvSpPr>
          <p:spPr bwMode="auto">
            <a:xfrm>
              <a:off x="3168" y="1536"/>
              <a:ext cx="0" cy="172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90" name="Line 22"/>
            <p:cNvSpPr>
              <a:spLocks noChangeShapeType="1"/>
            </p:cNvSpPr>
            <p:nvPr/>
          </p:nvSpPr>
          <p:spPr bwMode="auto">
            <a:xfrm>
              <a:off x="1776" y="3264"/>
              <a:ext cx="139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91" name="Text Box 23"/>
            <p:cNvSpPr txBox="1">
              <a:spLocks noChangeArrowheads="1"/>
            </p:cNvSpPr>
            <p:nvPr/>
          </p:nvSpPr>
          <p:spPr bwMode="auto">
            <a:xfrm>
              <a:off x="2016" y="3312"/>
              <a:ext cx="134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400">
                  <a:solidFill>
                    <a:srgbClr val="FFFF66"/>
                  </a:solidFill>
                  <a:ea typeface="宋体" panose="02010600030101010101" pitchFamily="2" charset="-122"/>
                </a:rPr>
                <a:t>实际模型</a:t>
              </a:r>
            </a:p>
          </p:txBody>
        </p:sp>
        <p:graphicFrame>
          <p:nvGraphicFramePr>
            <p:cNvPr id="1440792" name="Object 24"/>
            <p:cNvGraphicFramePr>
              <a:graphicFrameLocks noChangeAspect="1"/>
            </p:cNvGraphicFramePr>
            <p:nvPr/>
          </p:nvGraphicFramePr>
          <p:xfrm>
            <a:off x="3132" y="2148"/>
            <a:ext cx="449" cy="47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3" name="Photo Editor 照片" r:id="rId4" imgW="295275" imgH="266700" progId="">
                    <p:embed/>
                  </p:oleObj>
                </mc:Choice>
                <mc:Fallback>
                  <p:oleObj name="Photo Editor 照片" r:id="rId4" imgW="295275" imgH="266700" progId="">
                    <p:embed/>
                    <p:pic>
                      <p:nvPicPr>
                        <p:cNvPr id="0" name="图片 204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5"/>
                        <a:srcRect l="3288" t="13115" r="9865"/>
                        <a:stretch>
                          <a:fillRect/>
                        </a:stretch>
                      </p:blipFill>
                      <p:spPr>
                        <a:xfrm>
                          <a:off x="3132" y="2148"/>
                          <a:ext cx="449" cy="477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440793" name="Group 25"/>
          <p:cNvGrpSpPr/>
          <p:nvPr/>
        </p:nvGrpSpPr>
        <p:grpSpPr bwMode="auto">
          <a:xfrm>
            <a:off x="5487988" y="2128838"/>
            <a:ext cx="3505200" cy="3476625"/>
            <a:chOff x="3552" y="1400"/>
            <a:chExt cx="2208" cy="2190"/>
          </a:xfrm>
        </p:grpSpPr>
        <p:sp>
          <p:nvSpPr>
            <p:cNvPr id="1440794" name="Text Box 26"/>
            <p:cNvSpPr txBox="1">
              <a:spLocks noChangeArrowheads="1"/>
            </p:cNvSpPr>
            <p:nvPr/>
          </p:nvSpPr>
          <p:spPr bwMode="auto">
            <a:xfrm>
              <a:off x="3552" y="2256"/>
              <a:ext cx="864" cy="7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4000" b="1" baseline="-25000">
                  <a:solidFill>
                    <a:srgbClr val="FFFF66"/>
                  </a:solidFill>
                  <a:ea typeface="宋体" panose="02010600030101010101" pitchFamily="2" charset="-122"/>
                </a:rPr>
                <a:t>R</a:t>
              </a:r>
            </a:p>
            <a:p>
              <a:pPr algn="ctr"/>
              <a:endParaRPr lang="en-US" altLang="zh-CN" sz="4000" b="1" baseline="-250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440795" name="Text Box 27"/>
            <p:cNvSpPr txBox="1">
              <a:spLocks noChangeArrowheads="1"/>
            </p:cNvSpPr>
            <p:nvPr/>
          </p:nvSpPr>
          <p:spPr bwMode="auto">
            <a:xfrm>
              <a:off x="4007" y="2303"/>
              <a:ext cx="223" cy="6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 baseline="-25000">
                  <a:solidFill>
                    <a:srgbClr val="FFFF66"/>
                  </a:solidFill>
                  <a:ea typeface="宋体" panose="02010600030101010101" pitchFamily="2" charset="-122"/>
                </a:rPr>
                <a:t>S</a:t>
              </a:r>
              <a:endParaRPr lang="en-US" altLang="zh-CN" sz="4000" baseline="-25000">
                <a:solidFill>
                  <a:srgbClr val="FFFF66"/>
                </a:solidFill>
                <a:ea typeface="宋体" panose="02010600030101010101" pitchFamily="2" charset="-122"/>
              </a:endParaRPr>
            </a:p>
            <a:p>
              <a:pPr algn="ctr"/>
              <a:endParaRPr lang="en-US" altLang="zh-CN" sz="4000" baseline="-25000">
                <a:ea typeface="宋体" panose="02010600030101010101" pitchFamily="2" charset="-122"/>
              </a:endParaRPr>
            </a:p>
          </p:txBody>
        </p:sp>
        <p:sp>
          <p:nvSpPr>
            <p:cNvPr id="1440796" name="Line 28"/>
            <p:cNvSpPr>
              <a:spLocks noChangeShapeType="1"/>
            </p:cNvSpPr>
            <p:nvPr/>
          </p:nvSpPr>
          <p:spPr bwMode="auto">
            <a:xfrm>
              <a:off x="4132" y="1738"/>
              <a:ext cx="261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97" name="Line 29"/>
            <p:cNvSpPr>
              <a:spLocks noChangeShapeType="1"/>
            </p:cNvSpPr>
            <p:nvPr/>
          </p:nvSpPr>
          <p:spPr bwMode="auto">
            <a:xfrm>
              <a:off x="4184" y="1847"/>
              <a:ext cx="15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98" name="Line 30"/>
            <p:cNvSpPr>
              <a:spLocks noChangeShapeType="1"/>
            </p:cNvSpPr>
            <p:nvPr/>
          </p:nvSpPr>
          <p:spPr bwMode="auto">
            <a:xfrm>
              <a:off x="4184" y="2065"/>
              <a:ext cx="15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799" name="Line 31"/>
            <p:cNvSpPr>
              <a:spLocks noChangeShapeType="1"/>
            </p:cNvSpPr>
            <p:nvPr/>
          </p:nvSpPr>
          <p:spPr bwMode="auto">
            <a:xfrm>
              <a:off x="4132" y="1956"/>
              <a:ext cx="261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00" name="Line 32"/>
            <p:cNvSpPr>
              <a:spLocks noChangeShapeType="1"/>
            </p:cNvSpPr>
            <p:nvPr/>
          </p:nvSpPr>
          <p:spPr bwMode="auto">
            <a:xfrm flipH="1" flipV="1">
              <a:off x="4236" y="1466"/>
              <a:ext cx="0" cy="27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01" name="Line 33"/>
            <p:cNvSpPr>
              <a:spLocks noChangeShapeType="1"/>
            </p:cNvSpPr>
            <p:nvPr/>
          </p:nvSpPr>
          <p:spPr bwMode="auto">
            <a:xfrm>
              <a:off x="4236" y="2065"/>
              <a:ext cx="0" cy="27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02" name="Line 34"/>
            <p:cNvSpPr>
              <a:spLocks noChangeShapeType="1"/>
            </p:cNvSpPr>
            <p:nvPr/>
          </p:nvSpPr>
          <p:spPr bwMode="auto">
            <a:xfrm>
              <a:off x="4236" y="1466"/>
              <a:ext cx="36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03" name="Line 35"/>
            <p:cNvSpPr>
              <a:spLocks noChangeShapeType="1"/>
            </p:cNvSpPr>
            <p:nvPr/>
          </p:nvSpPr>
          <p:spPr bwMode="auto">
            <a:xfrm>
              <a:off x="4863" y="1466"/>
              <a:ext cx="73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04" name="Oval 36"/>
            <p:cNvSpPr>
              <a:spLocks noChangeArrowheads="1"/>
            </p:cNvSpPr>
            <p:nvPr/>
          </p:nvSpPr>
          <p:spPr bwMode="auto">
            <a:xfrm>
              <a:off x="4863" y="1411"/>
              <a:ext cx="53" cy="5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05" name="Oval 37"/>
            <p:cNvSpPr>
              <a:spLocks noChangeArrowheads="1"/>
            </p:cNvSpPr>
            <p:nvPr/>
          </p:nvSpPr>
          <p:spPr bwMode="auto">
            <a:xfrm>
              <a:off x="4602" y="1411"/>
              <a:ext cx="52" cy="5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06" name="Rectangle 38"/>
            <p:cNvSpPr>
              <a:spLocks noChangeArrowheads="1"/>
            </p:cNvSpPr>
            <p:nvPr/>
          </p:nvSpPr>
          <p:spPr bwMode="auto">
            <a:xfrm>
              <a:off x="4184" y="2338"/>
              <a:ext cx="105" cy="32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07" name="Rectangle 39"/>
            <p:cNvSpPr>
              <a:spLocks noChangeArrowheads="1"/>
            </p:cNvSpPr>
            <p:nvPr/>
          </p:nvSpPr>
          <p:spPr bwMode="auto">
            <a:xfrm>
              <a:off x="5543" y="2229"/>
              <a:ext cx="104" cy="32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08" name="Line 40"/>
            <p:cNvSpPr>
              <a:spLocks noChangeShapeType="1"/>
            </p:cNvSpPr>
            <p:nvPr/>
          </p:nvSpPr>
          <p:spPr bwMode="auto">
            <a:xfrm>
              <a:off x="4236" y="2665"/>
              <a:ext cx="0" cy="54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09" name="Line 41"/>
            <p:cNvSpPr>
              <a:spLocks noChangeShapeType="1"/>
            </p:cNvSpPr>
            <p:nvPr/>
          </p:nvSpPr>
          <p:spPr bwMode="auto">
            <a:xfrm flipV="1">
              <a:off x="5595" y="1466"/>
              <a:ext cx="0" cy="76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10" name="Line 42"/>
            <p:cNvSpPr>
              <a:spLocks noChangeShapeType="1"/>
            </p:cNvSpPr>
            <p:nvPr/>
          </p:nvSpPr>
          <p:spPr bwMode="auto">
            <a:xfrm>
              <a:off x="5595" y="2556"/>
              <a:ext cx="0" cy="65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11" name="Line 43"/>
            <p:cNvSpPr>
              <a:spLocks noChangeShapeType="1"/>
            </p:cNvSpPr>
            <p:nvPr/>
          </p:nvSpPr>
          <p:spPr bwMode="auto">
            <a:xfrm>
              <a:off x="4236" y="3210"/>
              <a:ext cx="135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440812" name="Text Box 44"/>
            <p:cNvSpPr txBox="1">
              <a:spLocks noChangeArrowheads="1"/>
            </p:cNvSpPr>
            <p:nvPr/>
          </p:nvSpPr>
          <p:spPr bwMode="auto">
            <a:xfrm>
              <a:off x="4691" y="1521"/>
              <a:ext cx="241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800" b="1">
                  <a:solidFill>
                    <a:srgbClr val="FFFF66"/>
                  </a:solidFill>
                  <a:ea typeface="宋体" panose="02010600030101010101" pitchFamily="2" charset="-122"/>
                </a:rPr>
                <a:t>S</a:t>
              </a:r>
              <a:endParaRPr lang="en-US" altLang="zh-CN" sz="2400" b="1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440813" name="Text Box 45"/>
            <p:cNvSpPr txBox="1">
              <a:spLocks noChangeArrowheads="1"/>
            </p:cNvSpPr>
            <p:nvPr/>
          </p:nvSpPr>
          <p:spPr bwMode="auto">
            <a:xfrm>
              <a:off x="3872" y="1793"/>
              <a:ext cx="265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800" b="1">
                  <a:solidFill>
                    <a:srgbClr val="FFFF66"/>
                  </a:solidFill>
                  <a:ea typeface="宋体" panose="02010600030101010101" pitchFamily="2" charset="-122"/>
                </a:rPr>
                <a:t>E</a:t>
              </a:r>
            </a:p>
          </p:txBody>
        </p:sp>
        <p:sp>
          <p:nvSpPr>
            <p:cNvPr id="1440814" name="Text Box 46"/>
            <p:cNvSpPr txBox="1">
              <a:spLocks noChangeArrowheads="1"/>
            </p:cNvSpPr>
            <p:nvPr/>
          </p:nvSpPr>
          <p:spPr bwMode="auto">
            <a:xfrm>
              <a:off x="3891" y="2548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endParaRPr lang="zh-CN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440815" name="Text Box 47"/>
            <p:cNvSpPr txBox="1">
              <a:spLocks noChangeArrowheads="1"/>
            </p:cNvSpPr>
            <p:nvPr/>
          </p:nvSpPr>
          <p:spPr bwMode="auto">
            <a:xfrm>
              <a:off x="4450" y="3302"/>
              <a:ext cx="93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400">
                  <a:ea typeface="宋体" panose="02010600030101010101" pitchFamily="2" charset="-122"/>
                </a:rPr>
                <a:t> </a:t>
              </a:r>
              <a:r>
                <a:rPr lang="zh-CN" altLang="en-US" sz="2400">
                  <a:solidFill>
                    <a:srgbClr val="FFFF66"/>
                  </a:solidFill>
                  <a:ea typeface="宋体" panose="02010600030101010101" pitchFamily="2" charset="-122"/>
                </a:rPr>
                <a:t>电路模型</a:t>
              </a:r>
            </a:p>
          </p:txBody>
        </p:sp>
        <p:grpSp>
          <p:nvGrpSpPr>
            <p:cNvPr id="1440816" name="Group 48"/>
            <p:cNvGrpSpPr/>
            <p:nvPr/>
          </p:nvGrpSpPr>
          <p:grpSpPr bwMode="auto">
            <a:xfrm>
              <a:off x="4848" y="2160"/>
              <a:ext cx="912" cy="706"/>
              <a:chOff x="4656" y="3614"/>
              <a:chExt cx="912" cy="706"/>
            </a:xfrm>
          </p:grpSpPr>
          <p:sp>
            <p:nvSpPr>
              <p:cNvPr id="1440817" name="Text Box 49"/>
              <p:cNvSpPr txBox="1">
                <a:spLocks noChangeArrowheads="1"/>
              </p:cNvSpPr>
              <p:nvPr/>
            </p:nvSpPr>
            <p:spPr bwMode="auto">
              <a:xfrm>
                <a:off x="4656" y="3614"/>
                <a:ext cx="912" cy="70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4000" b="1" baseline="-25000">
                    <a:solidFill>
                      <a:srgbClr val="FFFF66"/>
                    </a:solidFill>
                    <a:ea typeface="宋体" panose="02010600030101010101" pitchFamily="2" charset="-122"/>
                  </a:rPr>
                  <a:t>R</a:t>
                </a:r>
              </a:p>
              <a:p>
                <a:pPr algn="ctr"/>
                <a:endParaRPr lang="en-US" altLang="zh-CN" sz="4000" b="1" baseline="-25000">
                  <a:solidFill>
                    <a:srgbClr val="FFFF66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440818" name="Text Box 50"/>
              <p:cNvSpPr txBox="1">
                <a:spLocks noChangeArrowheads="1"/>
              </p:cNvSpPr>
              <p:nvPr/>
            </p:nvSpPr>
            <p:spPr bwMode="auto">
              <a:xfrm>
                <a:off x="5136" y="3696"/>
                <a:ext cx="240" cy="5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3600" baseline="-25000">
                    <a:solidFill>
                      <a:srgbClr val="FFFF66"/>
                    </a:solidFill>
                    <a:ea typeface="宋体" panose="02010600030101010101" pitchFamily="2" charset="-122"/>
                  </a:rPr>
                  <a:t>L</a:t>
                </a:r>
              </a:p>
              <a:p>
                <a:pPr algn="ctr"/>
                <a:endParaRPr lang="en-US" altLang="zh-CN" sz="2400" baseline="-25000"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1440819" name="Line 51"/>
            <p:cNvSpPr>
              <a:spLocks noChangeShapeType="1"/>
            </p:cNvSpPr>
            <p:nvPr/>
          </p:nvSpPr>
          <p:spPr bwMode="auto">
            <a:xfrm>
              <a:off x="4636" y="1400"/>
              <a:ext cx="29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40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40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1440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8" dur="500"/>
                                        <p:tgtEl>
                                          <p:spTgt spid="1440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3" dur="500"/>
                                        <p:tgtEl>
                                          <p:spTgt spid="1440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7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8" dur="500"/>
                                        <p:tgtEl>
                                          <p:spTgt spid="14407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7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3" dur="500"/>
                                        <p:tgtEl>
                                          <p:spTgt spid="14407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8" dur="500"/>
                                        <p:tgtEl>
                                          <p:spTgt spid="1440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0770" grpId="0" autoUpdateAnimBg="0"/>
      <p:bldP spid="1440771" grpId="0" build="p" autoUpdateAnimBg="0"/>
      <p:bldP spid="1440773" grpId="0" autoUpdateAnimBg="0"/>
      <p:bldP spid="1440774" grpId="0" build="p" autoUpdateAnimBg="0"/>
      <p:bldP spid="1440775" grpId="0" build="p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81000"/>
            <a:ext cx="7772400" cy="1143000"/>
          </a:xfrm>
        </p:spPr>
        <p:txBody>
          <a:bodyPr/>
          <a:lstStyle/>
          <a:p>
            <a:r>
              <a:rPr lang="en-US" altLang="zh-CN" sz="3600" b="1">
                <a:solidFill>
                  <a:srgbClr val="FFFF00"/>
                </a:solidFill>
                <a:latin typeface="宋体" panose="02010600030101010101" pitchFamily="2" charset="-122"/>
              </a:rPr>
              <a:t> 1.6 </a:t>
            </a:r>
            <a:r>
              <a:rPr lang="zh-CN" altLang="en-US" sz="3600" b="1">
                <a:solidFill>
                  <a:srgbClr val="FFFF00"/>
                </a:solidFill>
                <a:latin typeface="宋体" panose="02010600030101010101" pitchFamily="2" charset="-122"/>
              </a:rPr>
              <a:t>受控电源</a:t>
            </a:r>
          </a:p>
        </p:txBody>
      </p:sp>
      <p:sp>
        <p:nvSpPr>
          <p:cNvPr id="61443" name="Text Box 3"/>
          <p:cNvSpPr txBox="1">
            <a:spLocks noChangeArrowheads="1"/>
          </p:cNvSpPr>
          <p:nvPr/>
        </p:nvSpPr>
        <p:spPr bwMode="auto">
          <a:xfrm>
            <a:off x="533400" y="3124200"/>
            <a:ext cx="762000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600" b="1">
                <a:ea typeface="宋体" panose="02010600030101010101" pitchFamily="2" charset="-122"/>
              </a:rPr>
              <a:t>电源</a:t>
            </a:r>
            <a:endParaRPr lang="zh-CN" altLang="en-US" sz="3200" b="1">
              <a:ea typeface="宋体" panose="02010600030101010101" pitchFamily="2" charset="-122"/>
            </a:endParaRPr>
          </a:p>
        </p:txBody>
      </p:sp>
      <p:sp>
        <p:nvSpPr>
          <p:cNvPr id="61444" name="Text Box 4"/>
          <p:cNvSpPr txBox="1">
            <a:spLocks noChangeArrowheads="1"/>
          </p:cNvSpPr>
          <p:nvPr/>
        </p:nvSpPr>
        <p:spPr bwMode="auto">
          <a:xfrm>
            <a:off x="1676400" y="2133600"/>
            <a:ext cx="2133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 b="1">
                <a:ea typeface="宋体" panose="02010600030101010101" pitchFamily="2" charset="-122"/>
              </a:rPr>
              <a:t>独立电源</a:t>
            </a:r>
          </a:p>
        </p:txBody>
      </p:sp>
      <p:grpSp>
        <p:nvGrpSpPr>
          <p:cNvPr id="61479" name="Group 39"/>
          <p:cNvGrpSpPr/>
          <p:nvPr/>
        </p:nvGrpSpPr>
        <p:grpSpPr bwMode="auto">
          <a:xfrm>
            <a:off x="3962400" y="1752600"/>
            <a:ext cx="2590800" cy="1752600"/>
            <a:chOff x="2496" y="1104"/>
            <a:chExt cx="1632" cy="1104"/>
          </a:xfrm>
        </p:grpSpPr>
        <p:grpSp>
          <p:nvGrpSpPr>
            <p:cNvPr id="61445" name="Group 5"/>
            <p:cNvGrpSpPr/>
            <p:nvPr/>
          </p:nvGrpSpPr>
          <p:grpSpPr bwMode="auto">
            <a:xfrm>
              <a:off x="2496" y="1104"/>
              <a:ext cx="864" cy="1104"/>
              <a:chOff x="2352" y="2112"/>
              <a:chExt cx="864" cy="1104"/>
            </a:xfrm>
          </p:grpSpPr>
          <p:grpSp>
            <p:nvGrpSpPr>
              <p:cNvPr id="61446" name="Group 6"/>
              <p:cNvGrpSpPr/>
              <p:nvPr/>
            </p:nvGrpSpPr>
            <p:grpSpPr bwMode="auto">
              <a:xfrm>
                <a:off x="2352" y="2112"/>
                <a:ext cx="288" cy="1104"/>
                <a:chOff x="2832" y="2064"/>
                <a:chExt cx="288" cy="1104"/>
              </a:xfrm>
            </p:grpSpPr>
            <p:grpSp>
              <p:nvGrpSpPr>
                <p:cNvPr id="61447" name="Group 7"/>
                <p:cNvGrpSpPr/>
                <p:nvPr/>
              </p:nvGrpSpPr>
              <p:grpSpPr bwMode="auto">
                <a:xfrm>
                  <a:off x="2832" y="2160"/>
                  <a:ext cx="288" cy="912"/>
                  <a:chOff x="2832" y="2160"/>
                  <a:chExt cx="288" cy="912"/>
                </a:xfrm>
              </p:grpSpPr>
              <p:sp>
                <p:nvSpPr>
                  <p:cNvPr id="61448" name="Oval 8"/>
                  <p:cNvSpPr>
                    <a:spLocks noChangeArrowheads="1"/>
                  </p:cNvSpPr>
                  <p:nvPr/>
                </p:nvSpPr>
                <p:spPr bwMode="auto">
                  <a:xfrm>
                    <a:off x="2832" y="2448"/>
                    <a:ext cx="288" cy="288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61449" name="Line 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976" y="2160"/>
                    <a:ext cx="0" cy="912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61450" name="Oval 10"/>
                <p:cNvSpPr>
                  <a:spLocks noChangeArrowheads="1"/>
                </p:cNvSpPr>
                <p:nvPr/>
              </p:nvSpPr>
              <p:spPr bwMode="auto">
                <a:xfrm>
                  <a:off x="2928" y="3072"/>
                  <a:ext cx="96" cy="9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61451" name="Oval 11"/>
                <p:cNvSpPr>
                  <a:spLocks noChangeArrowheads="1"/>
                </p:cNvSpPr>
                <p:nvPr/>
              </p:nvSpPr>
              <p:spPr bwMode="auto">
                <a:xfrm>
                  <a:off x="2928" y="2064"/>
                  <a:ext cx="96" cy="9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1452" name="Text Box 12"/>
              <p:cNvSpPr txBox="1">
                <a:spLocks noChangeArrowheads="1"/>
              </p:cNvSpPr>
              <p:nvPr/>
            </p:nvSpPr>
            <p:spPr bwMode="auto">
              <a:xfrm>
                <a:off x="2592" y="2304"/>
                <a:ext cx="480" cy="7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宋体" panose="02010600030101010101" pitchFamily="2" charset="-122"/>
                  </a:rPr>
                  <a:t>+</a:t>
                </a:r>
              </a:p>
              <a:p>
                <a:r>
                  <a:rPr lang="en-US" altLang="zh-CN" sz="2800" b="1">
                    <a:ea typeface="宋体" panose="02010600030101010101" pitchFamily="2" charset="-122"/>
                  </a:rPr>
                  <a:t>-</a:t>
                </a:r>
              </a:p>
            </p:txBody>
          </p:sp>
          <p:sp>
            <p:nvSpPr>
              <p:cNvPr id="61453" name="Text Box 13"/>
              <p:cNvSpPr txBox="1">
                <a:spLocks noChangeArrowheads="1"/>
              </p:cNvSpPr>
              <p:nvPr/>
            </p:nvSpPr>
            <p:spPr bwMode="auto">
              <a:xfrm>
                <a:off x="2640" y="2544"/>
                <a:ext cx="576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400" b="1">
                    <a:ea typeface="宋体" panose="02010600030101010101" pitchFamily="2" charset="-122"/>
                  </a:rPr>
                  <a:t>Vs</a:t>
                </a:r>
              </a:p>
            </p:txBody>
          </p:sp>
        </p:grpSp>
        <p:grpSp>
          <p:nvGrpSpPr>
            <p:cNvPr id="61454" name="Group 14"/>
            <p:cNvGrpSpPr/>
            <p:nvPr/>
          </p:nvGrpSpPr>
          <p:grpSpPr bwMode="auto">
            <a:xfrm>
              <a:off x="3600" y="1104"/>
              <a:ext cx="528" cy="1104"/>
              <a:chOff x="3504" y="2064"/>
              <a:chExt cx="528" cy="1104"/>
            </a:xfrm>
          </p:grpSpPr>
          <p:grpSp>
            <p:nvGrpSpPr>
              <p:cNvPr id="61455" name="Group 15"/>
              <p:cNvGrpSpPr/>
              <p:nvPr/>
            </p:nvGrpSpPr>
            <p:grpSpPr bwMode="auto">
              <a:xfrm>
                <a:off x="3504" y="2064"/>
                <a:ext cx="288" cy="1104"/>
                <a:chOff x="3504" y="2064"/>
                <a:chExt cx="288" cy="1104"/>
              </a:xfrm>
            </p:grpSpPr>
            <p:sp>
              <p:nvSpPr>
                <p:cNvPr id="61456" name="Oval 16"/>
                <p:cNvSpPr>
                  <a:spLocks noChangeArrowheads="1"/>
                </p:cNvSpPr>
                <p:nvPr/>
              </p:nvSpPr>
              <p:spPr bwMode="auto">
                <a:xfrm>
                  <a:off x="3504" y="2496"/>
                  <a:ext cx="288" cy="288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61457" name="Line 17"/>
                <p:cNvSpPr>
                  <a:spLocks noChangeShapeType="1"/>
                </p:cNvSpPr>
                <p:nvPr/>
              </p:nvSpPr>
              <p:spPr bwMode="auto">
                <a:xfrm>
                  <a:off x="3504" y="2640"/>
                  <a:ext cx="288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61458" name="Line 18"/>
                <p:cNvSpPr>
                  <a:spLocks noChangeShapeType="1"/>
                </p:cNvSpPr>
                <p:nvPr/>
              </p:nvSpPr>
              <p:spPr bwMode="auto">
                <a:xfrm flipV="1">
                  <a:off x="3648" y="2160"/>
                  <a:ext cx="0" cy="336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61459" name="Line 19"/>
                <p:cNvSpPr>
                  <a:spLocks noChangeShapeType="1"/>
                </p:cNvSpPr>
                <p:nvPr/>
              </p:nvSpPr>
              <p:spPr bwMode="auto">
                <a:xfrm>
                  <a:off x="3648" y="2784"/>
                  <a:ext cx="0" cy="288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61460" name="Oval 20"/>
                <p:cNvSpPr>
                  <a:spLocks noChangeArrowheads="1"/>
                </p:cNvSpPr>
                <p:nvPr/>
              </p:nvSpPr>
              <p:spPr bwMode="auto">
                <a:xfrm>
                  <a:off x="3600" y="2064"/>
                  <a:ext cx="96" cy="9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61461" name="Oval 21"/>
                <p:cNvSpPr>
                  <a:spLocks noChangeArrowheads="1"/>
                </p:cNvSpPr>
                <p:nvPr/>
              </p:nvSpPr>
              <p:spPr bwMode="auto">
                <a:xfrm>
                  <a:off x="3600" y="3072"/>
                  <a:ext cx="96" cy="96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1462" name="Line 22"/>
              <p:cNvSpPr>
                <a:spLocks noChangeShapeType="1"/>
              </p:cNvSpPr>
              <p:nvPr/>
            </p:nvSpPr>
            <p:spPr bwMode="auto">
              <a:xfrm rot="-5400000">
                <a:off x="3505" y="2303"/>
                <a:ext cx="288" cy="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1463" name="Text Box 23"/>
              <p:cNvSpPr txBox="1">
                <a:spLocks noChangeArrowheads="1"/>
              </p:cNvSpPr>
              <p:nvPr/>
            </p:nvSpPr>
            <p:spPr bwMode="auto">
              <a:xfrm>
                <a:off x="3696" y="2208"/>
                <a:ext cx="336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400" b="1">
                    <a:ea typeface="宋体" panose="02010600030101010101" pitchFamily="2" charset="-122"/>
                  </a:rPr>
                  <a:t>Is</a:t>
                </a:r>
              </a:p>
            </p:txBody>
          </p:sp>
        </p:grpSp>
      </p:grpSp>
      <p:sp>
        <p:nvSpPr>
          <p:cNvPr id="61464" name="Text Box 24"/>
          <p:cNvSpPr txBox="1">
            <a:spLocks noChangeArrowheads="1"/>
          </p:cNvSpPr>
          <p:nvPr/>
        </p:nvSpPr>
        <p:spPr bwMode="auto">
          <a:xfrm>
            <a:off x="1676400" y="4343400"/>
            <a:ext cx="2362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 b="1">
                <a:ea typeface="宋体" panose="02010600030101010101" pitchFamily="2" charset="-122"/>
              </a:rPr>
              <a:t>非独立电源</a:t>
            </a:r>
            <a:endParaRPr lang="zh-CN" altLang="en-US" sz="3200">
              <a:ea typeface="宋体" panose="02010600030101010101" pitchFamily="2" charset="-122"/>
            </a:endParaRPr>
          </a:p>
        </p:txBody>
      </p:sp>
      <p:sp>
        <p:nvSpPr>
          <p:cNvPr id="61465" name="Text Box 25"/>
          <p:cNvSpPr txBox="1">
            <a:spLocks noChangeArrowheads="1"/>
          </p:cNvSpPr>
          <p:nvPr/>
        </p:nvSpPr>
        <p:spPr bwMode="auto">
          <a:xfrm>
            <a:off x="2057400" y="5029200"/>
            <a:ext cx="14478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400">
                <a:ea typeface="宋体" panose="02010600030101010101" pitchFamily="2" charset="-122"/>
              </a:rPr>
              <a:t> </a:t>
            </a:r>
            <a:r>
              <a:rPr lang="zh-CN" altLang="en-US" sz="2800" b="1">
                <a:ea typeface="宋体" panose="02010600030101010101" pitchFamily="2" charset="-122"/>
              </a:rPr>
              <a:t>受控源</a:t>
            </a:r>
          </a:p>
        </p:txBody>
      </p:sp>
      <p:sp>
        <p:nvSpPr>
          <p:cNvPr id="61466" name="Text Box 26"/>
          <p:cNvSpPr txBox="1">
            <a:spLocks noChangeArrowheads="1"/>
          </p:cNvSpPr>
          <p:nvPr/>
        </p:nvSpPr>
        <p:spPr bwMode="auto">
          <a:xfrm>
            <a:off x="4648200" y="4343400"/>
            <a:ext cx="4114800" cy="1289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800">
                <a:ea typeface="宋体" panose="02010600030101010101" pitchFamily="2" charset="-122"/>
              </a:rPr>
              <a:t>它的电压或电流受其他支路的电压或电流来控制</a:t>
            </a:r>
          </a:p>
        </p:txBody>
      </p:sp>
      <p:grpSp>
        <p:nvGrpSpPr>
          <p:cNvPr id="61467" name="Group 27"/>
          <p:cNvGrpSpPr/>
          <p:nvPr/>
        </p:nvGrpSpPr>
        <p:grpSpPr bwMode="auto">
          <a:xfrm>
            <a:off x="3962400" y="4114800"/>
            <a:ext cx="457200" cy="1752600"/>
            <a:chOff x="4224" y="816"/>
            <a:chExt cx="288" cy="1104"/>
          </a:xfrm>
        </p:grpSpPr>
        <p:sp>
          <p:nvSpPr>
            <p:cNvPr id="61468" name="AutoShape 28"/>
            <p:cNvSpPr>
              <a:spLocks noChangeArrowheads="1"/>
            </p:cNvSpPr>
            <p:nvPr/>
          </p:nvSpPr>
          <p:spPr bwMode="auto">
            <a:xfrm>
              <a:off x="4224" y="1200"/>
              <a:ext cx="288" cy="288"/>
            </a:xfrm>
            <a:prstGeom prst="diamond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469" name="Line 29"/>
            <p:cNvSpPr>
              <a:spLocks noChangeShapeType="1"/>
            </p:cNvSpPr>
            <p:nvPr/>
          </p:nvSpPr>
          <p:spPr bwMode="auto">
            <a:xfrm flipV="1">
              <a:off x="4368" y="912"/>
              <a:ext cx="0" cy="2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470" name="Line 30"/>
            <p:cNvSpPr>
              <a:spLocks noChangeShapeType="1"/>
            </p:cNvSpPr>
            <p:nvPr/>
          </p:nvSpPr>
          <p:spPr bwMode="auto">
            <a:xfrm>
              <a:off x="4368" y="1488"/>
              <a:ext cx="0" cy="3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471" name="Oval 31"/>
            <p:cNvSpPr>
              <a:spLocks noChangeArrowheads="1"/>
            </p:cNvSpPr>
            <p:nvPr/>
          </p:nvSpPr>
          <p:spPr bwMode="auto">
            <a:xfrm>
              <a:off x="4320" y="816"/>
              <a:ext cx="96" cy="9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472" name="Oval 32"/>
            <p:cNvSpPr>
              <a:spLocks noChangeArrowheads="1"/>
            </p:cNvSpPr>
            <p:nvPr/>
          </p:nvSpPr>
          <p:spPr bwMode="auto">
            <a:xfrm>
              <a:off x="4320" y="1824"/>
              <a:ext cx="96" cy="9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61473" name="AutoShape 33"/>
          <p:cNvSpPr/>
          <p:nvPr/>
        </p:nvSpPr>
        <p:spPr bwMode="auto">
          <a:xfrm>
            <a:off x="1219200" y="2286000"/>
            <a:ext cx="381000" cy="2971800"/>
          </a:xfrm>
          <a:prstGeom prst="leftBrace">
            <a:avLst>
              <a:gd name="adj1" fmla="val 65000"/>
              <a:gd name="adj2" fmla="val 50000"/>
            </a:avLst>
          </a:prstGeom>
          <a:noFill/>
          <a:ln w="38100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1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1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9" dur="500"/>
                                        <p:tgtEl>
                                          <p:spTgt spid="61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4" dur="500"/>
                                        <p:tgtEl>
                                          <p:spTgt spid="61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9" dur="500"/>
                                        <p:tgtEl>
                                          <p:spTgt spid="61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500"/>
                                        <p:tgtEl>
                                          <p:spTgt spid="61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" presetClass="entr" presetSubtype="32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8" dur="500"/>
                                        <p:tgtEl>
                                          <p:spTgt spid="61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3" dur="500"/>
                                        <p:tgtEl>
                                          <p:spTgt spid="61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8" dur="500"/>
                                        <p:tgtEl>
                                          <p:spTgt spid="6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2" grpId="0" autoUpdateAnimBg="0"/>
      <p:bldP spid="61443" grpId="0" autoUpdateAnimBg="0"/>
      <p:bldP spid="61444" grpId="0" autoUpdateAnimBg="0"/>
      <p:bldP spid="61464" grpId="0" autoUpdateAnimBg="0"/>
      <p:bldP spid="61465" grpId="0" autoUpdateAnimBg="0"/>
      <p:bldP spid="61466" grpId="0" autoUpdateAnimBg="0"/>
      <p:bldP spid="6147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402" name="Rectangle 2"/>
          <p:cNvSpPr>
            <a:spLocks noGrp="1" noChangeArrowheads="1"/>
          </p:cNvSpPr>
          <p:nvPr>
            <p:ph type="title"/>
          </p:nvPr>
        </p:nvSpPr>
        <p:spPr>
          <a:xfrm>
            <a:off x="400050" y="38100"/>
            <a:ext cx="7772400" cy="1143000"/>
          </a:xfrm>
        </p:spPr>
        <p:txBody>
          <a:bodyPr/>
          <a:lstStyle/>
          <a:p>
            <a:r>
              <a:rPr lang="en-US" altLang="zh-CN" sz="3200" b="1">
                <a:solidFill>
                  <a:srgbClr val="FFFF00"/>
                </a:solidFill>
                <a:latin typeface="宋体" panose="02010600030101010101" pitchFamily="2" charset="-122"/>
              </a:rPr>
              <a:t>1.6.1 </a:t>
            </a:r>
            <a:r>
              <a:rPr lang="zh-CN" altLang="en-US" sz="3200" b="1">
                <a:solidFill>
                  <a:srgbClr val="FFFF00"/>
                </a:solidFill>
                <a:latin typeface="宋体" panose="02010600030101010101" pitchFamily="2" charset="-122"/>
              </a:rPr>
              <a:t>受控源的性质</a:t>
            </a:r>
          </a:p>
        </p:txBody>
      </p:sp>
      <p:sp>
        <p:nvSpPr>
          <p:cNvPr id="1254407" name="Text Box 7"/>
          <p:cNvSpPr txBox="1">
            <a:spLocks noChangeArrowheads="1"/>
          </p:cNvSpPr>
          <p:nvPr/>
        </p:nvSpPr>
        <p:spPr bwMode="auto">
          <a:xfrm>
            <a:off x="381000" y="1066800"/>
            <a:ext cx="55245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zh-CN" sz="3200">
                <a:ea typeface="宋体" panose="02010600030101010101" pitchFamily="2" charset="-122"/>
              </a:rPr>
              <a:t>1.</a:t>
            </a:r>
            <a:r>
              <a:rPr kumimoji="0" lang="zh-CN" altLang="en-US" sz="3200">
                <a:ea typeface="宋体" panose="02010600030101010101" pitchFamily="2" charset="-122"/>
              </a:rPr>
              <a:t>受控源是双口元件，由控制支路、受控支路组成。</a:t>
            </a:r>
            <a:endParaRPr lang="zh-CN" altLang="en-US" sz="2400">
              <a:ea typeface="宋体" panose="02010600030101010101" pitchFamily="2" charset="-122"/>
            </a:endParaRPr>
          </a:p>
        </p:txBody>
      </p:sp>
      <p:sp>
        <p:nvSpPr>
          <p:cNvPr id="1254408" name="Text Box 8"/>
          <p:cNvSpPr txBox="1">
            <a:spLocks noChangeArrowheads="1"/>
          </p:cNvSpPr>
          <p:nvPr/>
        </p:nvSpPr>
        <p:spPr bwMode="auto">
          <a:xfrm>
            <a:off x="400050" y="2519363"/>
            <a:ext cx="550545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zh-CN" sz="3200">
                <a:ea typeface="宋体" panose="02010600030101010101" pitchFamily="2" charset="-122"/>
              </a:rPr>
              <a:t>2. </a:t>
            </a:r>
            <a:r>
              <a:rPr kumimoji="0" lang="zh-CN" altLang="en-US" sz="3200">
                <a:ea typeface="宋体" panose="02010600030101010101" pitchFamily="2" charset="-122"/>
              </a:rPr>
              <a:t>受控源不能独立存在，若控制量为零，输出也为零。</a:t>
            </a:r>
          </a:p>
        </p:txBody>
      </p:sp>
      <p:sp>
        <p:nvSpPr>
          <p:cNvPr id="1254409" name="Text Box 9"/>
          <p:cNvSpPr txBox="1">
            <a:spLocks noChangeArrowheads="1"/>
          </p:cNvSpPr>
          <p:nvPr/>
        </p:nvSpPr>
        <p:spPr bwMode="auto">
          <a:xfrm>
            <a:off x="400050" y="3971925"/>
            <a:ext cx="550545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zh-CN" sz="3200">
                <a:ea typeface="宋体" panose="02010600030101010101" pitchFamily="2" charset="-122"/>
              </a:rPr>
              <a:t>3.</a:t>
            </a:r>
            <a:r>
              <a:rPr kumimoji="0" lang="en-US" altLang="zh-CN">
                <a:ea typeface="宋体" panose="02010600030101010101" pitchFamily="2" charset="-122"/>
              </a:rPr>
              <a:t>  </a:t>
            </a:r>
            <a:r>
              <a:rPr kumimoji="0" lang="zh-CN" altLang="en-US" sz="3200">
                <a:ea typeface="宋体" panose="02010600030101010101" pitchFamily="2" charset="-122"/>
              </a:rPr>
              <a:t>控制量改变方向时，受控源输出也改变方向。</a:t>
            </a:r>
          </a:p>
        </p:txBody>
      </p:sp>
      <p:sp>
        <p:nvSpPr>
          <p:cNvPr id="1254410" name="Text Box 10"/>
          <p:cNvSpPr txBox="1">
            <a:spLocks noChangeArrowheads="1"/>
          </p:cNvSpPr>
          <p:nvPr/>
        </p:nvSpPr>
        <p:spPr bwMode="auto">
          <a:xfrm>
            <a:off x="400050" y="5424488"/>
            <a:ext cx="550545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zh-CN" sz="3200">
                <a:ea typeface="宋体" panose="02010600030101010101" pitchFamily="2" charset="-122"/>
              </a:rPr>
              <a:t>4. </a:t>
            </a:r>
            <a:r>
              <a:rPr kumimoji="0" lang="zh-CN" altLang="en-US" sz="3200">
                <a:ea typeface="宋体" panose="02010600030101010101" pitchFamily="2" charset="-122"/>
              </a:rPr>
              <a:t>受控源的功率由受控支路计算。      </a:t>
            </a:r>
            <a:r>
              <a:rPr kumimoji="0" lang="en-US" altLang="zh-CN" sz="3200" b="1">
                <a:ea typeface="宋体" panose="02010600030101010101" pitchFamily="2" charset="-122"/>
              </a:rPr>
              <a:t>P=I</a:t>
            </a:r>
            <a:r>
              <a:rPr kumimoji="0" lang="en-US" altLang="zh-CN" sz="3200" b="1" baseline="-25000">
                <a:ea typeface="宋体" panose="02010600030101010101" pitchFamily="2" charset="-122"/>
              </a:rPr>
              <a:t>2</a:t>
            </a:r>
            <a:r>
              <a:rPr kumimoji="0" lang="en-US" altLang="zh-CN" sz="3600" b="1" baseline="30000">
                <a:ea typeface="宋体" panose="02010600030101010101" pitchFamily="2" charset="-122"/>
              </a:rPr>
              <a:t>. </a:t>
            </a:r>
            <a:r>
              <a:rPr kumimoji="0" lang="en-US" altLang="zh-CN" sz="3200" b="1">
                <a:ea typeface="宋体" panose="02010600030101010101" pitchFamily="2" charset="-122"/>
              </a:rPr>
              <a:t>U</a:t>
            </a:r>
            <a:r>
              <a:rPr kumimoji="0" lang="en-US" altLang="zh-CN" sz="3200" b="1" baseline="-25000">
                <a:ea typeface="宋体" panose="02010600030101010101" pitchFamily="2" charset="-122"/>
              </a:rPr>
              <a:t>2</a:t>
            </a:r>
            <a:endParaRPr kumimoji="0" lang="en-US" altLang="zh-CN" sz="3200" b="1">
              <a:ea typeface="宋体" panose="02010600030101010101" pitchFamily="2" charset="-122"/>
            </a:endParaRPr>
          </a:p>
        </p:txBody>
      </p:sp>
      <p:grpSp>
        <p:nvGrpSpPr>
          <p:cNvPr id="1254441" name="Group 41"/>
          <p:cNvGrpSpPr/>
          <p:nvPr/>
        </p:nvGrpSpPr>
        <p:grpSpPr bwMode="auto">
          <a:xfrm>
            <a:off x="6064250" y="2030413"/>
            <a:ext cx="2819400" cy="2743200"/>
            <a:chOff x="3610" y="1279"/>
            <a:chExt cx="1776" cy="1728"/>
          </a:xfrm>
        </p:grpSpPr>
        <p:sp>
          <p:nvSpPr>
            <p:cNvPr id="1254418" name="Text Box 18"/>
            <p:cNvSpPr txBox="1">
              <a:spLocks noChangeArrowheads="1"/>
            </p:cNvSpPr>
            <p:nvPr/>
          </p:nvSpPr>
          <p:spPr bwMode="auto">
            <a:xfrm>
              <a:off x="4810" y="2143"/>
              <a:ext cx="48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i</a:t>
              </a:r>
              <a:r>
                <a:rPr lang="en-US" altLang="zh-CN" sz="3600" baseline="-25000">
                  <a:ea typeface="宋体" panose="02010600030101010101" pitchFamily="2" charset="-122"/>
                </a:rPr>
                <a:t>1</a:t>
              </a:r>
              <a:endParaRPr lang="en-US" altLang="zh-CN" sz="3200">
                <a:ea typeface="宋体" panose="02010600030101010101" pitchFamily="2" charset="-122"/>
              </a:endParaRPr>
            </a:p>
          </p:txBody>
        </p:sp>
        <p:sp>
          <p:nvSpPr>
            <p:cNvPr id="1254419" name="Rectangle 19"/>
            <p:cNvSpPr>
              <a:spLocks noChangeArrowheads="1"/>
            </p:cNvSpPr>
            <p:nvPr/>
          </p:nvSpPr>
          <p:spPr bwMode="auto">
            <a:xfrm rot="2708411">
              <a:off x="4445" y="1983"/>
              <a:ext cx="231" cy="2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20" name="Line 20"/>
            <p:cNvSpPr>
              <a:spLocks noChangeShapeType="1"/>
            </p:cNvSpPr>
            <p:nvPr/>
          </p:nvSpPr>
          <p:spPr bwMode="auto">
            <a:xfrm>
              <a:off x="4561" y="1708"/>
              <a:ext cx="0" cy="84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21" name="Line 21"/>
            <p:cNvSpPr>
              <a:spLocks noChangeShapeType="1"/>
            </p:cNvSpPr>
            <p:nvPr/>
          </p:nvSpPr>
          <p:spPr bwMode="auto">
            <a:xfrm>
              <a:off x="4561" y="1708"/>
              <a:ext cx="51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22" name="Line 22"/>
            <p:cNvSpPr>
              <a:spLocks noChangeShapeType="1"/>
            </p:cNvSpPr>
            <p:nvPr/>
          </p:nvSpPr>
          <p:spPr bwMode="auto">
            <a:xfrm>
              <a:off x="4561" y="2555"/>
              <a:ext cx="51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23" name="Oval 23"/>
            <p:cNvSpPr>
              <a:spLocks noChangeArrowheads="1"/>
            </p:cNvSpPr>
            <p:nvPr/>
          </p:nvSpPr>
          <p:spPr bwMode="auto">
            <a:xfrm>
              <a:off x="5073" y="2516"/>
              <a:ext cx="73" cy="7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24" name="Oval 24"/>
            <p:cNvSpPr>
              <a:spLocks noChangeArrowheads="1"/>
            </p:cNvSpPr>
            <p:nvPr/>
          </p:nvSpPr>
          <p:spPr bwMode="auto">
            <a:xfrm>
              <a:off x="5073" y="1669"/>
              <a:ext cx="73" cy="7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25" name="Line 25"/>
            <p:cNvSpPr>
              <a:spLocks noChangeShapeType="1"/>
            </p:cNvSpPr>
            <p:nvPr/>
          </p:nvSpPr>
          <p:spPr bwMode="auto">
            <a:xfrm rot="-10755999">
              <a:off x="3683" y="2517"/>
              <a:ext cx="51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26" name="Oval 26"/>
            <p:cNvSpPr>
              <a:spLocks noChangeArrowheads="1"/>
            </p:cNvSpPr>
            <p:nvPr/>
          </p:nvSpPr>
          <p:spPr bwMode="auto">
            <a:xfrm rot="-10755999">
              <a:off x="3610" y="2474"/>
              <a:ext cx="73" cy="7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27" name="Line 27"/>
            <p:cNvSpPr>
              <a:spLocks noChangeShapeType="1"/>
            </p:cNvSpPr>
            <p:nvPr/>
          </p:nvSpPr>
          <p:spPr bwMode="auto">
            <a:xfrm rot="-10755999">
              <a:off x="3683" y="1708"/>
              <a:ext cx="51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28" name="Oval 28"/>
            <p:cNvSpPr>
              <a:spLocks noChangeArrowheads="1"/>
            </p:cNvSpPr>
            <p:nvPr/>
          </p:nvSpPr>
          <p:spPr bwMode="auto">
            <a:xfrm rot="-10755999">
              <a:off x="3610" y="1665"/>
              <a:ext cx="73" cy="7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29" name="Line 29"/>
            <p:cNvSpPr>
              <a:spLocks noChangeShapeType="1"/>
            </p:cNvSpPr>
            <p:nvPr/>
          </p:nvSpPr>
          <p:spPr bwMode="auto">
            <a:xfrm>
              <a:off x="3925" y="1459"/>
              <a:ext cx="0" cy="12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30" name="Line 30"/>
            <p:cNvSpPr>
              <a:spLocks noChangeShapeType="1"/>
            </p:cNvSpPr>
            <p:nvPr/>
          </p:nvSpPr>
          <p:spPr bwMode="auto">
            <a:xfrm>
              <a:off x="3925" y="1459"/>
              <a:ext cx="90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31" name="Line 31"/>
            <p:cNvSpPr>
              <a:spLocks noChangeShapeType="1"/>
            </p:cNvSpPr>
            <p:nvPr/>
          </p:nvSpPr>
          <p:spPr bwMode="auto">
            <a:xfrm>
              <a:off x="3925" y="2677"/>
              <a:ext cx="90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32" name="Line 32"/>
            <p:cNvSpPr>
              <a:spLocks noChangeShapeType="1"/>
            </p:cNvSpPr>
            <p:nvPr/>
          </p:nvSpPr>
          <p:spPr bwMode="auto">
            <a:xfrm>
              <a:off x="4831" y="1501"/>
              <a:ext cx="0" cy="12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33" name="Text Box 33"/>
            <p:cNvSpPr txBox="1">
              <a:spLocks noChangeArrowheads="1"/>
            </p:cNvSpPr>
            <p:nvPr/>
          </p:nvSpPr>
          <p:spPr bwMode="auto">
            <a:xfrm>
              <a:off x="4319" y="1754"/>
              <a:ext cx="47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 b="1">
                  <a:ea typeface="宋体" panose="02010600030101010101" pitchFamily="2" charset="-122"/>
                </a:rPr>
                <a:t>+</a:t>
              </a:r>
            </a:p>
          </p:txBody>
        </p:sp>
        <p:sp>
          <p:nvSpPr>
            <p:cNvPr id="1254434" name="Text Box 34"/>
            <p:cNvSpPr txBox="1">
              <a:spLocks noChangeArrowheads="1"/>
            </p:cNvSpPr>
            <p:nvPr/>
          </p:nvSpPr>
          <p:spPr bwMode="auto">
            <a:xfrm>
              <a:off x="4357" y="2174"/>
              <a:ext cx="435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1254435" name="Line 35"/>
            <p:cNvSpPr>
              <a:spLocks noChangeShapeType="1"/>
            </p:cNvSpPr>
            <p:nvPr/>
          </p:nvSpPr>
          <p:spPr bwMode="auto">
            <a:xfrm>
              <a:off x="3768" y="1711"/>
              <a:ext cx="23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4436" name="Text Box 36"/>
            <p:cNvSpPr txBox="1">
              <a:spLocks noChangeArrowheads="1"/>
            </p:cNvSpPr>
            <p:nvPr/>
          </p:nvSpPr>
          <p:spPr bwMode="auto">
            <a:xfrm>
              <a:off x="3706" y="1279"/>
              <a:ext cx="43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i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254437" name="Text Box 37"/>
            <p:cNvSpPr txBox="1">
              <a:spLocks noChangeArrowheads="1"/>
            </p:cNvSpPr>
            <p:nvPr/>
          </p:nvSpPr>
          <p:spPr bwMode="auto">
            <a:xfrm>
              <a:off x="4618" y="2095"/>
              <a:ext cx="528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4000" b="1">
                  <a:latin typeface="宋体" panose="02010600030101010101" pitchFamily="2" charset="-122"/>
                  <a:ea typeface="宋体" panose="02010600030101010101" pitchFamily="2" charset="-122"/>
                </a:rPr>
                <a:t>r</a:t>
              </a:r>
              <a:endParaRPr lang="en-US" altLang="zh-CN" sz="4000" i="1">
                <a:ea typeface="宋体" panose="02010600030101010101" pitchFamily="2" charset="-122"/>
              </a:endParaRPr>
            </a:p>
          </p:txBody>
        </p:sp>
        <p:sp>
          <p:nvSpPr>
            <p:cNvPr id="1254438" name="Text Box 38"/>
            <p:cNvSpPr txBox="1">
              <a:spLocks noChangeArrowheads="1"/>
            </p:cNvSpPr>
            <p:nvPr/>
          </p:nvSpPr>
          <p:spPr bwMode="auto">
            <a:xfrm>
              <a:off x="3658" y="2719"/>
              <a:ext cx="172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ea typeface="宋体" panose="02010600030101010101" pitchFamily="2" charset="-122"/>
                </a:rPr>
                <a:t> </a:t>
              </a:r>
              <a:r>
                <a:rPr lang="zh-CN" altLang="en-US" sz="2400">
                  <a:latin typeface="楷体_GB2312" panose="02010609030101010101" pitchFamily="49" charset="-122"/>
                  <a:ea typeface="楷体_GB2312" panose="02010609030101010101" pitchFamily="49" charset="-122"/>
                </a:rPr>
                <a:t>电流控制电压源 </a:t>
              </a:r>
            </a:p>
          </p:txBody>
        </p:sp>
        <p:sp>
          <p:nvSpPr>
            <p:cNvPr id="1254440" name="Line 40"/>
            <p:cNvSpPr>
              <a:spLocks noChangeShapeType="1"/>
            </p:cNvSpPr>
            <p:nvPr/>
          </p:nvSpPr>
          <p:spPr bwMode="auto">
            <a:xfrm flipH="1">
              <a:off x="4186" y="1708"/>
              <a:ext cx="9" cy="82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254449" name="Group 49"/>
          <p:cNvGrpSpPr/>
          <p:nvPr/>
        </p:nvGrpSpPr>
        <p:grpSpPr bwMode="auto">
          <a:xfrm>
            <a:off x="8015288" y="2057400"/>
            <a:ext cx="969962" cy="1878013"/>
            <a:chOff x="5049" y="1296"/>
            <a:chExt cx="611" cy="1183"/>
          </a:xfrm>
        </p:grpSpPr>
        <p:sp>
          <p:nvSpPr>
            <p:cNvPr id="1254442" name="Rectangle 42"/>
            <p:cNvSpPr>
              <a:spLocks noChangeArrowheads="1"/>
            </p:cNvSpPr>
            <p:nvPr/>
          </p:nvSpPr>
          <p:spPr bwMode="auto">
            <a:xfrm>
              <a:off x="5283" y="1653"/>
              <a:ext cx="377" cy="8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solidFill>
                    <a:srgbClr val="FFFF00"/>
                  </a:solidFill>
                  <a:ea typeface="宋体" panose="02010600030101010101" pitchFamily="2" charset="-122"/>
                </a:rPr>
                <a:t>+</a:t>
              </a:r>
            </a:p>
            <a:p>
              <a:r>
                <a:rPr lang="en-US" altLang="zh-CN" sz="3200" b="1">
                  <a:solidFill>
                    <a:srgbClr val="FFFF00"/>
                  </a:solidFill>
                  <a:ea typeface="宋体" panose="02010600030101010101" pitchFamily="2" charset="-122"/>
                </a:rPr>
                <a:t>_</a:t>
              </a:r>
            </a:p>
          </p:txBody>
        </p:sp>
        <p:sp>
          <p:nvSpPr>
            <p:cNvPr id="1254444" name="Rectangle 44"/>
            <p:cNvSpPr>
              <a:spLocks noChangeArrowheads="1"/>
            </p:cNvSpPr>
            <p:nvPr/>
          </p:nvSpPr>
          <p:spPr bwMode="auto">
            <a:xfrm>
              <a:off x="5256" y="1956"/>
              <a:ext cx="385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kumimoji="0" lang="en-US" altLang="zh-CN" sz="3200" b="1">
                  <a:solidFill>
                    <a:srgbClr val="FFFF00"/>
                  </a:solidFill>
                  <a:ea typeface="宋体" panose="02010600030101010101" pitchFamily="2" charset="-122"/>
                </a:rPr>
                <a:t>U</a:t>
              </a:r>
              <a:r>
                <a:rPr kumimoji="0" lang="en-US" altLang="zh-CN" sz="3200" b="1" baseline="-25000">
                  <a:solidFill>
                    <a:srgbClr val="FFFF00"/>
                  </a:solidFill>
                  <a:ea typeface="宋体" panose="02010600030101010101" pitchFamily="2" charset="-122"/>
                </a:rPr>
                <a:t>2</a:t>
              </a:r>
            </a:p>
          </p:txBody>
        </p:sp>
        <p:sp>
          <p:nvSpPr>
            <p:cNvPr id="1254447" name="Line 47"/>
            <p:cNvSpPr>
              <a:spLocks noChangeShapeType="1"/>
            </p:cNvSpPr>
            <p:nvPr/>
          </p:nvSpPr>
          <p:spPr bwMode="auto">
            <a:xfrm flipH="1">
              <a:off x="5079" y="1713"/>
              <a:ext cx="96" cy="0"/>
            </a:xfrm>
            <a:prstGeom prst="line">
              <a:avLst/>
            </a:prstGeom>
            <a:noFill/>
            <a:ln w="38100">
              <a:solidFill>
                <a:schemeClr val="folHlink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54448" name="Text Box 48"/>
            <p:cNvSpPr txBox="1">
              <a:spLocks noChangeArrowheads="1"/>
            </p:cNvSpPr>
            <p:nvPr/>
          </p:nvSpPr>
          <p:spPr bwMode="auto">
            <a:xfrm>
              <a:off x="5049" y="1296"/>
              <a:ext cx="283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3200">
                  <a:solidFill>
                    <a:srgbClr val="FFFF00"/>
                  </a:solidFill>
                  <a:ea typeface="楷体_GB2312" panose="02010609030101010101" pitchFamily="49" charset="-122"/>
                </a:rPr>
                <a:t>I</a:t>
              </a:r>
              <a:r>
                <a:rPr lang="en-US" altLang="zh-CN" sz="3200" baseline="-25000">
                  <a:solidFill>
                    <a:srgbClr val="FFFF00"/>
                  </a:solidFill>
                  <a:ea typeface="楷体_GB2312" panose="02010609030101010101" pitchFamily="49" charset="-122"/>
                </a:rPr>
                <a:t>2</a:t>
              </a:r>
              <a:endParaRPr lang="en-US" altLang="zh-CN" sz="3200">
                <a:solidFill>
                  <a:srgbClr val="FFFF00"/>
                </a:solidFill>
                <a:ea typeface="楷体_GB2312" panose="02010609030101010101" pitchFamily="49" charset="-122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54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54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54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54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54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54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54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54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254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4402" grpId="0" autoUpdateAnimBg="0"/>
      <p:bldP spid="1254407" grpId="0" autoUpdateAnimBg="0"/>
      <p:bldP spid="1254408" grpId="0" autoUpdateAnimBg="0"/>
      <p:bldP spid="1254409" grpId="0" autoUpdateAnimBg="0"/>
      <p:bldP spid="1254410" grpId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8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7772400" cy="1143000"/>
          </a:xfrm>
          <a:noFill/>
        </p:spPr>
        <p:txBody>
          <a:bodyPr/>
          <a:lstStyle/>
          <a:p>
            <a:r>
              <a:rPr lang="zh-CN" altLang="en-US" sz="3200" b="1">
                <a:solidFill>
                  <a:srgbClr val="FFFF00"/>
                </a:solidFill>
                <a:latin typeface="宋体" panose="02010600030101010101" pitchFamily="2" charset="-122"/>
              </a:rPr>
              <a:t>受控源的分类</a:t>
            </a:r>
          </a:p>
        </p:txBody>
      </p:sp>
      <p:grpSp>
        <p:nvGrpSpPr>
          <p:cNvPr id="129159" name="Group 135"/>
          <p:cNvGrpSpPr/>
          <p:nvPr/>
        </p:nvGrpSpPr>
        <p:grpSpPr bwMode="auto">
          <a:xfrm>
            <a:off x="5029200" y="3810000"/>
            <a:ext cx="3657600" cy="2667000"/>
            <a:chOff x="3168" y="2400"/>
            <a:chExt cx="2304" cy="1680"/>
          </a:xfrm>
        </p:grpSpPr>
        <p:sp>
          <p:nvSpPr>
            <p:cNvPr id="129030" name="Text Box 6"/>
            <p:cNvSpPr txBox="1">
              <a:spLocks noChangeArrowheads="1"/>
            </p:cNvSpPr>
            <p:nvPr/>
          </p:nvSpPr>
          <p:spPr bwMode="auto">
            <a:xfrm>
              <a:off x="4560" y="2976"/>
              <a:ext cx="91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solidFill>
                    <a:schemeClr val="folHlink"/>
                  </a:solidFill>
                  <a:ea typeface="楷体_GB2312" panose="02010609030101010101" pitchFamily="49" charset="-122"/>
                </a:rPr>
                <a:t>CCCS</a:t>
              </a:r>
            </a:p>
          </p:txBody>
        </p:sp>
        <p:grpSp>
          <p:nvGrpSpPr>
            <p:cNvPr id="129031" name="Group 7"/>
            <p:cNvGrpSpPr/>
            <p:nvPr/>
          </p:nvGrpSpPr>
          <p:grpSpPr bwMode="auto">
            <a:xfrm>
              <a:off x="3931" y="3056"/>
              <a:ext cx="305" cy="243"/>
              <a:chOff x="4512" y="3312"/>
              <a:chExt cx="384" cy="288"/>
            </a:xfrm>
          </p:grpSpPr>
          <p:sp>
            <p:nvSpPr>
              <p:cNvPr id="129032" name="Rectangle 8"/>
              <p:cNvSpPr>
                <a:spLocks noChangeArrowheads="1"/>
              </p:cNvSpPr>
              <p:nvPr/>
            </p:nvSpPr>
            <p:spPr bwMode="auto">
              <a:xfrm rot="2708411">
                <a:off x="4560" y="3312"/>
                <a:ext cx="288" cy="288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9033" name="Line 9"/>
              <p:cNvSpPr>
                <a:spLocks noChangeShapeType="1"/>
              </p:cNvSpPr>
              <p:nvPr/>
            </p:nvSpPr>
            <p:spPr bwMode="auto">
              <a:xfrm>
                <a:off x="4512" y="3456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9034" name="Line 10"/>
            <p:cNvSpPr>
              <a:spLocks noChangeShapeType="1"/>
            </p:cNvSpPr>
            <p:nvPr/>
          </p:nvSpPr>
          <p:spPr bwMode="auto">
            <a:xfrm>
              <a:off x="4089" y="2769"/>
              <a:ext cx="49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29035" name="Group 11"/>
            <p:cNvGrpSpPr/>
            <p:nvPr/>
          </p:nvGrpSpPr>
          <p:grpSpPr bwMode="auto">
            <a:xfrm>
              <a:off x="4089" y="3548"/>
              <a:ext cx="567" cy="75"/>
              <a:chOff x="2160" y="2448"/>
              <a:chExt cx="768" cy="96"/>
            </a:xfrm>
          </p:grpSpPr>
          <p:sp>
            <p:nvSpPr>
              <p:cNvPr id="129036" name="Line 12"/>
              <p:cNvSpPr>
                <a:spLocks noChangeShapeType="1"/>
              </p:cNvSpPr>
              <p:nvPr/>
            </p:nvSpPr>
            <p:spPr bwMode="auto">
              <a:xfrm>
                <a:off x="2160" y="2496"/>
                <a:ext cx="67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9037" name="Oval 13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96" cy="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9038" name="Oval 14"/>
            <p:cNvSpPr>
              <a:spLocks noChangeArrowheads="1"/>
            </p:cNvSpPr>
            <p:nvPr/>
          </p:nvSpPr>
          <p:spPr bwMode="auto">
            <a:xfrm>
              <a:off x="4585" y="2732"/>
              <a:ext cx="71" cy="7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29039" name="Group 15"/>
            <p:cNvGrpSpPr/>
            <p:nvPr/>
          </p:nvGrpSpPr>
          <p:grpSpPr bwMode="auto">
            <a:xfrm rot="-10755999">
              <a:off x="3168" y="3552"/>
              <a:ext cx="567" cy="74"/>
              <a:chOff x="2160" y="2448"/>
              <a:chExt cx="768" cy="96"/>
            </a:xfrm>
          </p:grpSpPr>
          <p:sp>
            <p:nvSpPr>
              <p:cNvPr id="129040" name="Line 16"/>
              <p:cNvSpPr>
                <a:spLocks noChangeShapeType="1"/>
              </p:cNvSpPr>
              <p:nvPr/>
            </p:nvSpPr>
            <p:spPr bwMode="auto">
              <a:xfrm>
                <a:off x="2160" y="2496"/>
                <a:ext cx="67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9041" name="Oval 17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96" cy="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129042" name="Group 18"/>
            <p:cNvGrpSpPr/>
            <p:nvPr/>
          </p:nvGrpSpPr>
          <p:grpSpPr bwMode="auto">
            <a:xfrm rot="-10755999">
              <a:off x="3168" y="2732"/>
              <a:ext cx="567" cy="74"/>
              <a:chOff x="2160" y="2448"/>
              <a:chExt cx="768" cy="96"/>
            </a:xfrm>
          </p:grpSpPr>
          <p:sp>
            <p:nvSpPr>
              <p:cNvPr id="129043" name="Line 19"/>
              <p:cNvSpPr>
                <a:spLocks noChangeShapeType="1"/>
              </p:cNvSpPr>
              <p:nvPr/>
            </p:nvSpPr>
            <p:spPr bwMode="auto">
              <a:xfrm>
                <a:off x="2160" y="2496"/>
                <a:ext cx="67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9044" name="Oval 20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96" cy="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9045" name="Line 21"/>
            <p:cNvSpPr>
              <a:spLocks noChangeShapeType="1"/>
            </p:cNvSpPr>
            <p:nvPr/>
          </p:nvSpPr>
          <p:spPr bwMode="auto">
            <a:xfrm>
              <a:off x="3473" y="2529"/>
              <a:ext cx="0" cy="1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46" name="Line 22"/>
            <p:cNvSpPr>
              <a:spLocks noChangeShapeType="1"/>
            </p:cNvSpPr>
            <p:nvPr/>
          </p:nvSpPr>
          <p:spPr bwMode="auto">
            <a:xfrm>
              <a:off x="3473" y="2529"/>
              <a:ext cx="87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47" name="Line 23"/>
            <p:cNvSpPr>
              <a:spLocks noChangeShapeType="1"/>
            </p:cNvSpPr>
            <p:nvPr/>
          </p:nvSpPr>
          <p:spPr bwMode="auto">
            <a:xfrm>
              <a:off x="3473" y="3704"/>
              <a:ext cx="87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48" name="Line 24"/>
            <p:cNvSpPr>
              <a:spLocks noChangeShapeType="1"/>
            </p:cNvSpPr>
            <p:nvPr/>
          </p:nvSpPr>
          <p:spPr bwMode="auto">
            <a:xfrm>
              <a:off x="4351" y="2570"/>
              <a:ext cx="0" cy="117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49" name="Line 25"/>
            <p:cNvSpPr>
              <a:spLocks noChangeShapeType="1"/>
            </p:cNvSpPr>
            <p:nvPr/>
          </p:nvSpPr>
          <p:spPr bwMode="auto">
            <a:xfrm>
              <a:off x="3321" y="2772"/>
              <a:ext cx="22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50" name="Text Box 26"/>
            <p:cNvSpPr txBox="1">
              <a:spLocks noChangeArrowheads="1"/>
            </p:cNvSpPr>
            <p:nvPr/>
          </p:nvSpPr>
          <p:spPr bwMode="auto">
            <a:xfrm>
              <a:off x="3168" y="2400"/>
              <a:ext cx="42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i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29051" name="Line 27"/>
            <p:cNvSpPr>
              <a:spLocks noChangeShapeType="1"/>
            </p:cNvSpPr>
            <p:nvPr/>
          </p:nvSpPr>
          <p:spPr bwMode="auto">
            <a:xfrm>
              <a:off x="3740" y="2772"/>
              <a:ext cx="4" cy="82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52" name="Line 28"/>
            <p:cNvSpPr>
              <a:spLocks noChangeShapeType="1"/>
            </p:cNvSpPr>
            <p:nvPr/>
          </p:nvSpPr>
          <p:spPr bwMode="auto">
            <a:xfrm>
              <a:off x="4084" y="3339"/>
              <a:ext cx="0" cy="24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53" name="Line 29"/>
            <p:cNvSpPr>
              <a:spLocks noChangeShapeType="1"/>
            </p:cNvSpPr>
            <p:nvPr/>
          </p:nvSpPr>
          <p:spPr bwMode="auto">
            <a:xfrm>
              <a:off x="4084" y="2772"/>
              <a:ext cx="0" cy="24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54" name="Line 30"/>
            <p:cNvSpPr>
              <a:spLocks noChangeShapeType="1"/>
            </p:cNvSpPr>
            <p:nvPr/>
          </p:nvSpPr>
          <p:spPr bwMode="auto">
            <a:xfrm rot="5400000">
              <a:off x="3962" y="2894"/>
              <a:ext cx="24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55" name="Text Box 31"/>
            <p:cNvSpPr txBox="1">
              <a:spLocks noChangeArrowheads="1"/>
            </p:cNvSpPr>
            <p:nvPr/>
          </p:nvSpPr>
          <p:spPr bwMode="auto">
            <a:xfrm>
              <a:off x="4140" y="3120"/>
              <a:ext cx="48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l-GR" altLang="zh-CN" sz="3600" dirty="0">
                  <a:ea typeface="宋体" panose="02010600030101010101" pitchFamily="2" charset="-122"/>
                </a:rPr>
                <a:t>α</a:t>
              </a:r>
              <a:r>
                <a:rPr lang="en-US" altLang="zh-CN" sz="3600" dirty="0">
                  <a:ea typeface="宋体" panose="02010600030101010101" pitchFamily="2" charset="-122"/>
                </a:rPr>
                <a:t>i</a:t>
              </a:r>
              <a:r>
                <a:rPr lang="en-US" altLang="zh-CN" sz="3600" baseline="-25000" dirty="0">
                  <a:ea typeface="宋体" panose="02010600030101010101" pitchFamily="2" charset="-122"/>
                </a:rPr>
                <a:t>1</a:t>
              </a:r>
              <a:endParaRPr lang="en-US" altLang="zh-CN" sz="3200" dirty="0">
                <a:ea typeface="宋体" panose="02010600030101010101" pitchFamily="2" charset="-122"/>
              </a:endParaRPr>
            </a:p>
          </p:txBody>
        </p:sp>
        <p:sp>
          <p:nvSpPr>
            <p:cNvPr id="129057" name="Text Box 33"/>
            <p:cNvSpPr txBox="1">
              <a:spLocks noChangeArrowheads="1"/>
            </p:cNvSpPr>
            <p:nvPr/>
          </p:nvSpPr>
          <p:spPr bwMode="auto">
            <a:xfrm>
              <a:off x="3216" y="3792"/>
              <a:ext cx="163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400">
                  <a:ea typeface="楷体_GB2312" panose="02010609030101010101" pitchFamily="49" charset="-122"/>
                </a:rPr>
                <a:t>电流控制电流源</a:t>
              </a:r>
              <a:endParaRPr lang="zh-CN" altLang="en-US" sz="2400">
                <a:ea typeface="宋体" panose="02010600030101010101" pitchFamily="2" charset="-122"/>
              </a:endParaRPr>
            </a:p>
          </p:txBody>
        </p:sp>
      </p:grpSp>
      <p:grpSp>
        <p:nvGrpSpPr>
          <p:cNvPr id="129158" name="Group 134"/>
          <p:cNvGrpSpPr/>
          <p:nvPr/>
        </p:nvGrpSpPr>
        <p:grpSpPr bwMode="auto">
          <a:xfrm>
            <a:off x="838200" y="1219200"/>
            <a:ext cx="3733800" cy="2362200"/>
            <a:chOff x="528" y="768"/>
            <a:chExt cx="2352" cy="1488"/>
          </a:xfrm>
        </p:grpSpPr>
        <p:sp>
          <p:nvSpPr>
            <p:cNvPr id="129090" name="Rectangle 66"/>
            <p:cNvSpPr>
              <a:spLocks noChangeArrowheads="1"/>
            </p:cNvSpPr>
            <p:nvPr/>
          </p:nvSpPr>
          <p:spPr bwMode="auto">
            <a:xfrm rot="2708411">
              <a:off x="1495" y="1257"/>
              <a:ext cx="220" cy="22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91" name="Line 67"/>
            <p:cNvSpPr>
              <a:spLocks noChangeShapeType="1"/>
            </p:cNvSpPr>
            <p:nvPr/>
          </p:nvSpPr>
          <p:spPr bwMode="auto">
            <a:xfrm>
              <a:off x="1605" y="1005"/>
              <a:ext cx="0" cy="80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92" name="Line 68"/>
            <p:cNvSpPr>
              <a:spLocks noChangeShapeType="1"/>
            </p:cNvSpPr>
            <p:nvPr/>
          </p:nvSpPr>
          <p:spPr bwMode="auto">
            <a:xfrm>
              <a:off x="1605" y="1005"/>
              <a:ext cx="52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29093" name="Group 69"/>
            <p:cNvGrpSpPr/>
            <p:nvPr/>
          </p:nvGrpSpPr>
          <p:grpSpPr bwMode="auto">
            <a:xfrm>
              <a:off x="1605" y="1775"/>
              <a:ext cx="603" cy="73"/>
              <a:chOff x="2160" y="2448"/>
              <a:chExt cx="768" cy="96"/>
            </a:xfrm>
          </p:grpSpPr>
          <p:sp>
            <p:nvSpPr>
              <p:cNvPr id="129094" name="Line 70"/>
              <p:cNvSpPr>
                <a:spLocks noChangeShapeType="1"/>
              </p:cNvSpPr>
              <p:nvPr/>
            </p:nvSpPr>
            <p:spPr bwMode="auto">
              <a:xfrm>
                <a:off x="2160" y="2496"/>
                <a:ext cx="67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9095" name="Oval 71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96" cy="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9096" name="Oval 72"/>
            <p:cNvSpPr>
              <a:spLocks noChangeArrowheads="1"/>
            </p:cNvSpPr>
            <p:nvPr/>
          </p:nvSpPr>
          <p:spPr bwMode="auto">
            <a:xfrm>
              <a:off x="2133" y="968"/>
              <a:ext cx="75" cy="7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29097" name="Group 73"/>
            <p:cNvGrpSpPr/>
            <p:nvPr/>
          </p:nvGrpSpPr>
          <p:grpSpPr bwMode="auto">
            <a:xfrm>
              <a:off x="624" y="1776"/>
              <a:ext cx="679" cy="73"/>
              <a:chOff x="1200" y="1978"/>
              <a:chExt cx="679" cy="73"/>
            </a:xfrm>
          </p:grpSpPr>
          <p:sp>
            <p:nvSpPr>
              <p:cNvPr id="129098" name="Oval 74"/>
              <p:cNvSpPr>
                <a:spLocks noChangeArrowheads="1"/>
              </p:cNvSpPr>
              <p:nvPr/>
            </p:nvSpPr>
            <p:spPr bwMode="auto">
              <a:xfrm>
                <a:off x="1803" y="1978"/>
                <a:ext cx="76" cy="73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129099" name="Group 75"/>
              <p:cNvGrpSpPr/>
              <p:nvPr/>
            </p:nvGrpSpPr>
            <p:grpSpPr bwMode="auto">
              <a:xfrm rot="-10755999">
                <a:off x="1200" y="1978"/>
                <a:ext cx="603" cy="73"/>
                <a:chOff x="2160" y="2448"/>
                <a:chExt cx="768" cy="96"/>
              </a:xfrm>
            </p:grpSpPr>
            <p:sp>
              <p:nvSpPr>
                <p:cNvPr id="129100" name="Line 76"/>
                <p:cNvSpPr>
                  <a:spLocks noChangeShapeType="1"/>
                </p:cNvSpPr>
                <p:nvPr/>
              </p:nvSpPr>
              <p:spPr bwMode="auto">
                <a:xfrm>
                  <a:off x="2160" y="2496"/>
                  <a:ext cx="672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29101" name="Oval 77"/>
                <p:cNvSpPr>
                  <a:spLocks noChangeArrowheads="1"/>
                </p:cNvSpPr>
                <p:nvPr/>
              </p:nvSpPr>
              <p:spPr bwMode="auto">
                <a:xfrm>
                  <a:off x="2832" y="2448"/>
                  <a:ext cx="96" cy="96"/>
                </a:xfrm>
                <a:prstGeom prst="ellipse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29102" name="Group 78"/>
            <p:cNvGrpSpPr/>
            <p:nvPr/>
          </p:nvGrpSpPr>
          <p:grpSpPr bwMode="auto">
            <a:xfrm rot="-10755999">
              <a:off x="624" y="968"/>
              <a:ext cx="603" cy="73"/>
              <a:chOff x="2160" y="2448"/>
              <a:chExt cx="768" cy="96"/>
            </a:xfrm>
          </p:grpSpPr>
          <p:sp>
            <p:nvSpPr>
              <p:cNvPr id="129103" name="Line 79"/>
              <p:cNvSpPr>
                <a:spLocks noChangeShapeType="1"/>
              </p:cNvSpPr>
              <p:nvPr/>
            </p:nvSpPr>
            <p:spPr bwMode="auto">
              <a:xfrm>
                <a:off x="2160" y="2496"/>
                <a:ext cx="67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9104" name="Oval 80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96" cy="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9105" name="Oval 81"/>
            <p:cNvSpPr>
              <a:spLocks noChangeArrowheads="1"/>
            </p:cNvSpPr>
            <p:nvPr/>
          </p:nvSpPr>
          <p:spPr bwMode="auto">
            <a:xfrm>
              <a:off x="1227" y="968"/>
              <a:ext cx="76" cy="73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106" name="Line 82"/>
            <p:cNvSpPr>
              <a:spLocks noChangeShapeType="1"/>
            </p:cNvSpPr>
            <p:nvPr/>
          </p:nvSpPr>
          <p:spPr bwMode="auto">
            <a:xfrm>
              <a:off x="949" y="768"/>
              <a:ext cx="0" cy="11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107" name="Line 83"/>
            <p:cNvSpPr>
              <a:spLocks noChangeShapeType="1"/>
            </p:cNvSpPr>
            <p:nvPr/>
          </p:nvSpPr>
          <p:spPr bwMode="auto">
            <a:xfrm>
              <a:off x="949" y="768"/>
              <a:ext cx="93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108" name="Line 84"/>
            <p:cNvSpPr>
              <a:spLocks noChangeShapeType="1"/>
            </p:cNvSpPr>
            <p:nvPr/>
          </p:nvSpPr>
          <p:spPr bwMode="auto">
            <a:xfrm>
              <a:off x="949" y="1928"/>
              <a:ext cx="93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109" name="Line 85"/>
            <p:cNvSpPr>
              <a:spLocks noChangeShapeType="1"/>
            </p:cNvSpPr>
            <p:nvPr/>
          </p:nvSpPr>
          <p:spPr bwMode="auto">
            <a:xfrm>
              <a:off x="1883" y="808"/>
              <a:ext cx="0" cy="11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110" name="Text Box 86"/>
            <p:cNvSpPr txBox="1">
              <a:spLocks noChangeArrowheads="1"/>
            </p:cNvSpPr>
            <p:nvPr/>
          </p:nvSpPr>
          <p:spPr bwMode="auto">
            <a:xfrm>
              <a:off x="1392" y="960"/>
              <a:ext cx="57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 b="1">
                  <a:ea typeface="宋体" panose="02010600030101010101" pitchFamily="2" charset="-122"/>
                </a:rPr>
                <a:t>+</a:t>
              </a:r>
            </a:p>
          </p:txBody>
        </p:sp>
        <p:sp>
          <p:nvSpPr>
            <p:cNvPr id="129111" name="Text Box 87"/>
            <p:cNvSpPr txBox="1">
              <a:spLocks noChangeArrowheads="1"/>
            </p:cNvSpPr>
            <p:nvPr/>
          </p:nvSpPr>
          <p:spPr bwMode="auto">
            <a:xfrm>
              <a:off x="1440" y="1392"/>
              <a:ext cx="52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129112" name="Text Box 88"/>
            <p:cNvSpPr txBox="1">
              <a:spLocks noChangeArrowheads="1"/>
            </p:cNvSpPr>
            <p:nvPr/>
          </p:nvSpPr>
          <p:spPr bwMode="auto">
            <a:xfrm>
              <a:off x="528" y="1008"/>
              <a:ext cx="57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 b="1">
                  <a:ea typeface="宋体" panose="02010600030101010101" pitchFamily="2" charset="-122"/>
                </a:rPr>
                <a:t>+</a:t>
              </a:r>
            </a:p>
          </p:txBody>
        </p:sp>
        <p:sp>
          <p:nvSpPr>
            <p:cNvPr id="129113" name="Text Box 89"/>
            <p:cNvSpPr txBox="1">
              <a:spLocks noChangeArrowheads="1"/>
            </p:cNvSpPr>
            <p:nvPr/>
          </p:nvSpPr>
          <p:spPr bwMode="auto">
            <a:xfrm>
              <a:off x="576" y="1440"/>
              <a:ext cx="52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129114" name="Text Box 90"/>
            <p:cNvSpPr txBox="1">
              <a:spLocks noChangeArrowheads="1"/>
            </p:cNvSpPr>
            <p:nvPr/>
          </p:nvSpPr>
          <p:spPr bwMode="auto">
            <a:xfrm>
              <a:off x="528" y="1152"/>
              <a:ext cx="38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u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29115" name="Text Box 91"/>
            <p:cNvSpPr txBox="1">
              <a:spLocks noChangeArrowheads="1"/>
            </p:cNvSpPr>
            <p:nvPr/>
          </p:nvSpPr>
          <p:spPr bwMode="auto">
            <a:xfrm>
              <a:off x="1668" y="1312"/>
              <a:ext cx="514" cy="4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l-GR" altLang="zh-CN" sz="3600" dirty="0">
                  <a:ea typeface="宋体" panose="02010600030101010101" pitchFamily="2" charset="-122"/>
                </a:rPr>
                <a:t>μ</a:t>
              </a:r>
              <a:r>
                <a:rPr lang="en-US" altLang="zh-CN" sz="3600" dirty="0">
                  <a:ea typeface="宋体" panose="02010600030101010101" pitchFamily="2" charset="-122"/>
                </a:rPr>
                <a:t>u</a:t>
              </a:r>
              <a:r>
                <a:rPr lang="en-US" altLang="zh-CN" sz="3600" baseline="-25000" dirty="0">
                  <a:ea typeface="宋体" panose="02010600030101010101" pitchFamily="2" charset="-122"/>
                </a:rPr>
                <a:t>1</a:t>
              </a:r>
              <a:endParaRPr lang="en-US" altLang="zh-CN" sz="2400" dirty="0">
                <a:ea typeface="宋体" panose="02010600030101010101" pitchFamily="2" charset="-122"/>
              </a:endParaRPr>
            </a:p>
          </p:txBody>
        </p:sp>
        <p:sp>
          <p:nvSpPr>
            <p:cNvPr id="129117" name="Text Box 93"/>
            <p:cNvSpPr txBox="1">
              <a:spLocks noChangeArrowheads="1"/>
            </p:cNvSpPr>
            <p:nvPr/>
          </p:nvSpPr>
          <p:spPr bwMode="auto">
            <a:xfrm>
              <a:off x="720" y="1968"/>
              <a:ext cx="148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400">
                  <a:ea typeface="楷体_GB2312" panose="02010609030101010101" pitchFamily="49" charset="-122"/>
                </a:rPr>
                <a:t>电压控制电压源</a:t>
              </a:r>
            </a:p>
          </p:txBody>
        </p:sp>
        <p:sp>
          <p:nvSpPr>
            <p:cNvPr id="129118" name="Text Box 94"/>
            <p:cNvSpPr txBox="1">
              <a:spLocks noChangeArrowheads="1"/>
            </p:cNvSpPr>
            <p:nvPr/>
          </p:nvSpPr>
          <p:spPr bwMode="auto">
            <a:xfrm>
              <a:off x="2112" y="1248"/>
              <a:ext cx="76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solidFill>
                    <a:schemeClr val="folHlink"/>
                  </a:solidFill>
                  <a:ea typeface="宋体" panose="02010600030101010101" pitchFamily="2" charset="-122"/>
                </a:rPr>
                <a:t>VCVS</a:t>
              </a:r>
            </a:p>
          </p:txBody>
        </p:sp>
      </p:grpSp>
      <p:grpSp>
        <p:nvGrpSpPr>
          <p:cNvPr id="129119" name="Group 95"/>
          <p:cNvGrpSpPr/>
          <p:nvPr/>
        </p:nvGrpSpPr>
        <p:grpSpPr bwMode="auto">
          <a:xfrm>
            <a:off x="838200" y="3962400"/>
            <a:ext cx="3733800" cy="2514600"/>
            <a:chOff x="528" y="2496"/>
            <a:chExt cx="2352" cy="1584"/>
          </a:xfrm>
        </p:grpSpPr>
        <p:grpSp>
          <p:nvGrpSpPr>
            <p:cNvPr id="129120" name="Group 96"/>
            <p:cNvGrpSpPr/>
            <p:nvPr/>
          </p:nvGrpSpPr>
          <p:grpSpPr bwMode="auto">
            <a:xfrm>
              <a:off x="528" y="2496"/>
              <a:ext cx="1728" cy="1584"/>
              <a:chOff x="1104" y="2736"/>
              <a:chExt cx="1728" cy="1584"/>
            </a:xfrm>
          </p:grpSpPr>
          <p:grpSp>
            <p:nvGrpSpPr>
              <p:cNvPr id="129121" name="Group 97"/>
              <p:cNvGrpSpPr/>
              <p:nvPr/>
            </p:nvGrpSpPr>
            <p:grpSpPr bwMode="auto">
              <a:xfrm>
                <a:off x="1104" y="2736"/>
                <a:ext cx="1700" cy="1248"/>
                <a:chOff x="1104" y="2736"/>
                <a:chExt cx="1700" cy="1248"/>
              </a:xfrm>
            </p:grpSpPr>
            <p:grpSp>
              <p:nvGrpSpPr>
                <p:cNvPr id="129122" name="Group 98"/>
                <p:cNvGrpSpPr/>
                <p:nvPr/>
              </p:nvGrpSpPr>
              <p:grpSpPr bwMode="auto">
                <a:xfrm>
                  <a:off x="1104" y="2736"/>
                  <a:ext cx="1680" cy="1248"/>
                  <a:chOff x="1392" y="2592"/>
                  <a:chExt cx="1680" cy="1248"/>
                </a:xfrm>
              </p:grpSpPr>
              <p:sp>
                <p:nvSpPr>
                  <p:cNvPr id="129123" name="Line 99"/>
                  <p:cNvSpPr>
                    <a:spLocks noChangeShapeType="1"/>
                  </p:cNvSpPr>
                  <p:nvPr/>
                </p:nvSpPr>
                <p:spPr bwMode="auto">
                  <a:xfrm>
                    <a:off x="1807" y="2592"/>
                    <a:ext cx="979" cy="0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prstDash val="sysDot"/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129124" name="Group 100"/>
                  <p:cNvGrpSpPr/>
                  <p:nvPr/>
                </p:nvGrpSpPr>
                <p:grpSpPr bwMode="auto">
                  <a:xfrm>
                    <a:off x="2297" y="3133"/>
                    <a:ext cx="326" cy="249"/>
                    <a:chOff x="4512" y="3312"/>
                    <a:chExt cx="384" cy="288"/>
                  </a:xfrm>
                </p:grpSpPr>
                <p:sp>
                  <p:nvSpPr>
                    <p:cNvPr id="129125" name="Rectangle 101"/>
                    <p:cNvSpPr>
                      <a:spLocks noChangeArrowheads="1"/>
                    </p:cNvSpPr>
                    <p:nvPr/>
                  </p:nvSpPr>
                  <p:spPr bwMode="auto">
                    <a:xfrm rot="2708411">
                      <a:off x="4560" y="3312"/>
                      <a:ext cx="288" cy="288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chemeClr val="tx1"/>
                      </a:solidFill>
                      <a:miter lim="800000"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126" name="Line 102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4512" y="3456"/>
                      <a:ext cx="384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29127" name="Line 103"/>
                  <p:cNvSpPr>
                    <a:spLocks noChangeShapeType="1"/>
                  </p:cNvSpPr>
                  <p:nvPr/>
                </p:nvSpPr>
                <p:spPr bwMode="auto">
                  <a:xfrm>
                    <a:off x="2466" y="2838"/>
                    <a:ext cx="530" cy="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129128" name="Group 104"/>
                  <p:cNvGrpSpPr/>
                  <p:nvPr/>
                </p:nvGrpSpPr>
                <p:grpSpPr bwMode="auto">
                  <a:xfrm>
                    <a:off x="2466" y="3639"/>
                    <a:ext cx="606" cy="76"/>
                    <a:chOff x="2160" y="2448"/>
                    <a:chExt cx="768" cy="96"/>
                  </a:xfrm>
                </p:grpSpPr>
                <p:sp>
                  <p:nvSpPr>
                    <p:cNvPr id="129129" name="Line 105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2160" y="2496"/>
                      <a:ext cx="672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130" name="Oval 10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832" y="2448"/>
                      <a:ext cx="96" cy="96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29131" name="Oval 107"/>
                  <p:cNvSpPr>
                    <a:spLocks noChangeArrowheads="1"/>
                  </p:cNvSpPr>
                  <p:nvPr/>
                </p:nvSpPr>
                <p:spPr bwMode="auto">
                  <a:xfrm>
                    <a:off x="2996" y="2800"/>
                    <a:ext cx="76" cy="76"/>
                  </a:xfrm>
                  <a:prstGeom prst="ellipse">
                    <a:avLst/>
                  </a:prstGeom>
                  <a:solidFill>
                    <a:schemeClr val="bg1"/>
                  </a:solidFill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9132" name="Oval 108"/>
                  <p:cNvSpPr>
                    <a:spLocks noChangeArrowheads="1"/>
                  </p:cNvSpPr>
                  <p:nvPr/>
                </p:nvSpPr>
                <p:spPr bwMode="auto">
                  <a:xfrm>
                    <a:off x="2087" y="3601"/>
                    <a:ext cx="76" cy="76"/>
                  </a:xfrm>
                  <a:prstGeom prst="ellipse">
                    <a:avLst/>
                  </a:prstGeom>
                  <a:solidFill>
                    <a:schemeClr val="bg1"/>
                  </a:solidFill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129133" name="Group 109"/>
                  <p:cNvGrpSpPr/>
                  <p:nvPr/>
                </p:nvGrpSpPr>
                <p:grpSpPr bwMode="auto">
                  <a:xfrm rot="-10755999">
                    <a:off x="1481" y="3601"/>
                    <a:ext cx="606" cy="76"/>
                    <a:chOff x="2160" y="2448"/>
                    <a:chExt cx="768" cy="96"/>
                  </a:xfrm>
                </p:grpSpPr>
                <p:sp>
                  <p:nvSpPr>
                    <p:cNvPr id="129134" name="Line 110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2160" y="2496"/>
                      <a:ext cx="672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135" name="Oval 11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832" y="2448"/>
                      <a:ext cx="96" cy="96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</p:grpSp>
              <p:grpSp>
                <p:nvGrpSpPr>
                  <p:cNvPr id="129136" name="Group 112"/>
                  <p:cNvGrpSpPr/>
                  <p:nvPr/>
                </p:nvGrpSpPr>
                <p:grpSpPr bwMode="auto">
                  <a:xfrm rot="-10755999">
                    <a:off x="1481" y="2800"/>
                    <a:ext cx="606" cy="76"/>
                    <a:chOff x="2160" y="2448"/>
                    <a:chExt cx="768" cy="96"/>
                  </a:xfrm>
                </p:grpSpPr>
                <p:sp>
                  <p:nvSpPr>
                    <p:cNvPr id="129137" name="Line 113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2160" y="2496"/>
                      <a:ext cx="672" cy="0"/>
                    </a:xfrm>
                    <a:prstGeom prst="line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29138" name="Oval 11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832" y="2448"/>
                      <a:ext cx="96" cy="96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chemeClr val="tx1"/>
                      </a:solidFill>
                      <a:rou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zh-CN" altLang="en-US"/>
                    </a:p>
                  </p:txBody>
                </p:sp>
              </p:grpSp>
              <p:sp>
                <p:nvSpPr>
                  <p:cNvPr id="129139" name="Oval 115"/>
                  <p:cNvSpPr>
                    <a:spLocks noChangeArrowheads="1"/>
                  </p:cNvSpPr>
                  <p:nvPr/>
                </p:nvSpPr>
                <p:spPr bwMode="auto">
                  <a:xfrm>
                    <a:off x="2087" y="2800"/>
                    <a:ext cx="76" cy="76"/>
                  </a:xfrm>
                  <a:prstGeom prst="ellipse">
                    <a:avLst/>
                  </a:prstGeom>
                  <a:solidFill>
                    <a:schemeClr val="bg1"/>
                  </a:solidFill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9140" name="Line 116"/>
                  <p:cNvSpPr>
                    <a:spLocks noChangeShapeType="1"/>
                  </p:cNvSpPr>
                  <p:nvPr/>
                </p:nvSpPr>
                <p:spPr bwMode="auto">
                  <a:xfrm>
                    <a:off x="1807" y="2592"/>
                    <a:ext cx="0" cy="1206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prstDash val="sysDot"/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9141" name="Line 117"/>
                  <p:cNvSpPr>
                    <a:spLocks noChangeShapeType="1"/>
                  </p:cNvSpPr>
                  <p:nvPr/>
                </p:nvSpPr>
                <p:spPr bwMode="auto">
                  <a:xfrm>
                    <a:off x="1807" y="3798"/>
                    <a:ext cx="939" cy="0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prstDash val="sysDot"/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9142" name="Line 118"/>
                  <p:cNvSpPr>
                    <a:spLocks noChangeShapeType="1"/>
                  </p:cNvSpPr>
                  <p:nvPr/>
                </p:nvSpPr>
                <p:spPr bwMode="auto">
                  <a:xfrm>
                    <a:off x="2746" y="2634"/>
                    <a:ext cx="0" cy="1206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prstDash val="sysDot"/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9143" name="Text Box 119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440" y="2883"/>
                    <a:ext cx="490" cy="288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/>
                  <a:p>
                    <a:r>
                      <a:rPr lang="en-US" altLang="zh-CN" sz="2400" b="1">
                        <a:ea typeface="宋体" panose="02010600030101010101" pitchFamily="2" charset="-122"/>
                      </a:rPr>
                      <a:t>+</a:t>
                    </a:r>
                  </a:p>
                </p:txBody>
              </p:sp>
              <p:sp>
                <p:nvSpPr>
                  <p:cNvPr id="129144" name="Text Box 120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440" y="3299"/>
                    <a:ext cx="449" cy="36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/>
                  <a:p>
                    <a:r>
                      <a:rPr lang="en-US" altLang="zh-CN" sz="3200" b="1">
                        <a:ea typeface="宋体" panose="02010600030101010101" pitchFamily="2" charset="-122"/>
                      </a:rPr>
                      <a:t>-</a:t>
                    </a:r>
                  </a:p>
                </p:txBody>
              </p:sp>
              <p:sp>
                <p:nvSpPr>
                  <p:cNvPr id="129145" name="Text Box 121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392" y="3024"/>
                    <a:ext cx="432" cy="36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>
                    <a:spAutoFit/>
                  </a:bodyPr>
                  <a:lstStyle/>
                  <a:p>
                    <a:r>
                      <a:rPr lang="en-US" altLang="zh-CN" sz="3200" b="1">
                        <a:ea typeface="宋体" panose="02010600030101010101" pitchFamily="2" charset="-122"/>
                      </a:rPr>
                      <a:t>u</a:t>
                    </a:r>
                    <a:r>
                      <a:rPr lang="en-US" altLang="zh-CN" sz="3200" b="1" baseline="-25000">
                        <a:ea typeface="宋体" panose="02010600030101010101" pitchFamily="2" charset="-122"/>
                      </a:rPr>
                      <a:t>1</a:t>
                    </a:r>
                    <a:endParaRPr lang="en-US" altLang="zh-CN" sz="3600"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146" name="Line 12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460" y="2842"/>
                    <a:ext cx="0" cy="249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9147" name="Line 123"/>
                  <p:cNvSpPr>
                    <a:spLocks noChangeShapeType="1"/>
                  </p:cNvSpPr>
                  <p:nvPr/>
                </p:nvSpPr>
                <p:spPr bwMode="auto">
                  <a:xfrm>
                    <a:off x="2460" y="3424"/>
                    <a:ext cx="0" cy="250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29148" name="Line 124"/>
                  <p:cNvSpPr>
                    <a:spLocks noChangeShapeType="1"/>
                  </p:cNvSpPr>
                  <p:nvPr/>
                </p:nvSpPr>
                <p:spPr bwMode="auto">
                  <a:xfrm rot="5400000">
                    <a:off x="2336" y="2966"/>
                    <a:ext cx="249" cy="1"/>
                  </a:xfrm>
                  <a:prstGeom prst="line">
                    <a:avLst/>
                  </a:prstGeom>
                  <a:noFill/>
                  <a:ln w="38100">
                    <a:solidFill>
                      <a:schemeClr val="tx1"/>
                    </a:solidFill>
                    <a:round/>
                    <a:tailEnd type="stealth" w="lg" len="lg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129149" name="Text Box 125"/>
                <p:cNvSpPr txBox="1">
                  <a:spLocks noChangeArrowheads="1"/>
                </p:cNvSpPr>
                <p:nvPr/>
              </p:nvSpPr>
              <p:spPr bwMode="auto">
                <a:xfrm>
                  <a:off x="2448" y="3360"/>
                  <a:ext cx="356" cy="40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3600">
                      <a:ea typeface="宋体" panose="02010600030101010101" pitchFamily="2" charset="-122"/>
                    </a:rPr>
                    <a:t>u</a:t>
                  </a:r>
                  <a:r>
                    <a:rPr lang="en-US" altLang="zh-CN" sz="3600" baseline="-25000">
                      <a:ea typeface="宋体" panose="02010600030101010101" pitchFamily="2" charset="-122"/>
                    </a:rPr>
                    <a:t>1</a:t>
                  </a:r>
                  <a:endParaRPr lang="en-US" altLang="zh-CN" sz="2400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29150" name="Text Box 126"/>
                <p:cNvSpPr txBox="1">
                  <a:spLocks noChangeArrowheads="1"/>
                </p:cNvSpPr>
                <p:nvPr/>
              </p:nvSpPr>
              <p:spPr bwMode="auto">
                <a:xfrm>
                  <a:off x="2256" y="3312"/>
                  <a:ext cx="336" cy="40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/>
                <a:p>
                  <a:r>
                    <a:rPr lang="en-US" altLang="zh-CN" sz="3600">
                      <a:ea typeface="宋体" panose="02010600030101010101" pitchFamily="2" charset="-122"/>
                    </a:rPr>
                    <a:t>g</a:t>
                  </a:r>
                </a:p>
              </p:txBody>
            </p:sp>
          </p:grpSp>
          <p:sp>
            <p:nvSpPr>
              <p:cNvPr id="129151" name="Text Box 127"/>
              <p:cNvSpPr txBox="1">
                <a:spLocks noChangeArrowheads="1"/>
              </p:cNvSpPr>
              <p:nvPr/>
            </p:nvSpPr>
            <p:spPr bwMode="auto">
              <a:xfrm>
                <a:off x="1152" y="4032"/>
                <a:ext cx="168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400">
                    <a:ea typeface="宋体" panose="02010600030101010101" pitchFamily="2" charset="-122"/>
                  </a:rPr>
                  <a:t>  </a:t>
                </a:r>
                <a:r>
                  <a:rPr lang="zh-CN" altLang="en-US" sz="2400">
                    <a:ea typeface="楷体_GB2312" panose="02010609030101010101" pitchFamily="49" charset="-122"/>
                  </a:rPr>
                  <a:t>电压控制电流源</a:t>
                </a:r>
                <a:endParaRPr lang="zh-CN" altLang="en-US" sz="2400"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129152" name="Text Box 128"/>
            <p:cNvSpPr txBox="1">
              <a:spLocks noChangeArrowheads="1"/>
            </p:cNvSpPr>
            <p:nvPr/>
          </p:nvSpPr>
          <p:spPr bwMode="auto">
            <a:xfrm>
              <a:off x="2112" y="2976"/>
              <a:ext cx="76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solidFill>
                    <a:schemeClr val="folHlink"/>
                  </a:solidFill>
                  <a:ea typeface="宋体" panose="02010600030101010101" pitchFamily="2" charset="-122"/>
                </a:rPr>
                <a:t>VCCS</a:t>
              </a:r>
            </a:p>
          </p:txBody>
        </p:sp>
      </p:grpSp>
      <p:grpSp>
        <p:nvGrpSpPr>
          <p:cNvPr id="129171" name="Group 147"/>
          <p:cNvGrpSpPr/>
          <p:nvPr/>
        </p:nvGrpSpPr>
        <p:grpSpPr bwMode="auto">
          <a:xfrm>
            <a:off x="5029200" y="990600"/>
            <a:ext cx="3429000" cy="2743200"/>
            <a:chOff x="3168" y="624"/>
            <a:chExt cx="2160" cy="1728"/>
          </a:xfrm>
        </p:grpSpPr>
        <p:sp>
          <p:nvSpPr>
            <p:cNvPr id="129059" name="Text Box 35"/>
            <p:cNvSpPr txBox="1">
              <a:spLocks noChangeArrowheads="1"/>
            </p:cNvSpPr>
            <p:nvPr/>
          </p:nvSpPr>
          <p:spPr bwMode="auto">
            <a:xfrm>
              <a:off x="4368" y="1488"/>
              <a:ext cx="48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i</a:t>
              </a:r>
              <a:r>
                <a:rPr lang="en-US" altLang="zh-CN" sz="3600" baseline="-25000">
                  <a:ea typeface="宋体" panose="02010600030101010101" pitchFamily="2" charset="-122"/>
                </a:rPr>
                <a:t>1</a:t>
              </a:r>
              <a:endParaRPr lang="en-US" altLang="zh-CN" sz="3200">
                <a:ea typeface="宋体" panose="02010600030101010101" pitchFamily="2" charset="-122"/>
              </a:endParaRPr>
            </a:p>
          </p:txBody>
        </p:sp>
        <p:sp>
          <p:nvSpPr>
            <p:cNvPr id="129061" name="Rectangle 37"/>
            <p:cNvSpPr>
              <a:spLocks noChangeArrowheads="1"/>
            </p:cNvSpPr>
            <p:nvPr/>
          </p:nvSpPr>
          <p:spPr bwMode="auto">
            <a:xfrm rot="2708411">
              <a:off x="4003" y="1328"/>
              <a:ext cx="231" cy="2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62" name="Line 38"/>
            <p:cNvSpPr>
              <a:spLocks noChangeShapeType="1"/>
            </p:cNvSpPr>
            <p:nvPr/>
          </p:nvSpPr>
          <p:spPr bwMode="auto">
            <a:xfrm>
              <a:off x="4119" y="1053"/>
              <a:ext cx="0" cy="84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63" name="Line 39"/>
            <p:cNvSpPr>
              <a:spLocks noChangeShapeType="1"/>
            </p:cNvSpPr>
            <p:nvPr/>
          </p:nvSpPr>
          <p:spPr bwMode="auto">
            <a:xfrm>
              <a:off x="4119" y="1053"/>
              <a:ext cx="51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65" name="Line 41"/>
            <p:cNvSpPr>
              <a:spLocks noChangeShapeType="1"/>
            </p:cNvSpPr>
            <p:nvPr/>
          </p:nvSpPr>
          <p:spPr bwMode="auto">
            <a:xfrm>
              <a:off x="4119" y="1900"/>
              <a:ext cx="51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66" name="Oval 42"/>
            <p:cNvSpPr>
              <a:spLocks noChangeArrowheads="1"/>
            </p:cNvSpPr>
            <p:nvPr/>
          </p:nvSpPr>
          <p:spPr bwMode="auto">
            <a:xfrm>
              <a:off x="4631" y="1861"/>
              <a:ext cx="73" cy="7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67" name="Oval 43"/>
            <p:cNvSpPr>
              <a:spLocks noChangeArrowheads="1"/>
            </p:cNvSpPr>
            <p:nvPr/>
          </p:nvSpPr>
          <p:spPr bwMode="auto">
            <a:xfrm>
              <a:off x="4631" y="1014"/>
              <a:ext cx="73" cy="7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70" name="Line 46"/>
            <p:cNvSpPr>
              <a:spLocks noChangeShapeType="1"/>
            </p:cNvSpPr>
            <p:nvPr/>
          </p:nvSpPr>
          <p:spPr bwMode="auto">
            <a:xfrm rot="-10755999">
              <a:off x="3241" y="1862"/>
              <a:ext cx="51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71" name="Oval 47"/>
            <p:cNvSpPr>
              <a:spLocks noChangeArrowheads="1"/>
            </p:cNvSpPr>
            <p:nvPr/>
          </p:nvSpPr>
          <p:spPr bwMode="auto">
            <a:xfrm rot="-10755999">
              <a:off x="3168" y="1819"/>
              <a:ext cx="73" cy="7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73" name="Line 49"/>
            <p:cNvSpPr>
              <a:spLocks noChangeShapeType="1"/>
            </p:cNvSpPr>
            <p:nvPr/>
          </p:nvSpPr>
          <p:spPr bwMode="auto">
            <a:xfrm rot="-10755999">
              <a:off x="3241" y="1053"/>
              <a:ext cx="51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74" name="Oval 50"/>
            <p:cNvSpPr>
              <a:spLocks noChangeArrowheads="1"/>
            </p:cNvSpPr>
            <p:nvPr/>
          </p:nvSpPr>
          <p:spPr bwMode="auto">
            <a:xfrm rot="-10755999">
              <a:off x="3168" y="1010"/>
              <a:ext cx="73" cy="7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76" name="Line 52"/>
            <p:cNvSpPr>
              <a:spLocks noChangeShapeType="1"/>
            </p:cNvSpPr>
            <p:nvPr/>
          </p:nvSpPr>
          <p:spPr bwMode="auto">
            <a:xfrm>
              <a:off x="3483" y="804"/>
              <a:ext cx="0" cy="12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77" name="Line 53"/>
            <p:cNvSpPr>
              <a:spLocks noChangeShapeType="1"/>
            </p:cNvSpPr>
            <p:nvPr/>
          </p:nvSpPr>
          <p:spPr bwMode="auto">
            <a:xfrm>
              <a:off x="3483" y="804"/>
              <a:ext cx="90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78" name="Line 54"/>
            <p:cNvSpPr>
              <a:spLocks noChangeShapeType="1"/>
            </p:cNvSpPr>
            <p:nvPr/>
          </p:nvSpPr>
          <p:spPr bwMode="auto">
            <a:xfrm>
              <a:off x="3483" y="2022"/>
              <a:ext cx="90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79" name="Line 55"/>
            <p:cNvSpPr>
              <a:spLocks noChangeShapeType="1"/>
            </p:cNvSpPr>
            <p:nvPr/>
          </p:nvSpPr>
          <p:spPr bwMode="auto">
            <a:xfrm>
              <a:off x="4389" y="846"/>
              <a:ext cx="0" cy="12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80" name="Text Box 56"/>
            <p:cNvSpPr txBox="1">
              <a:spLocks noChangeArrowheads="1"/>
            </p:cNvSpPr>
            <p:nvPr/>
          </p:nvSpPr>
          <p:spPr bwMode="auto">
            <a:xfrm>
              <a:off x="3877" y="1099"/>
              <a:ext cx="47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 b="1">
                  <a:ea typeface="宋体" panose="02010600030101010101" pitchFamily="2" charset="-122"/>
                </a:rPr>
                <a:t>+</a:t>
              </a:r>
            </a:p>
          </p:txBody>
        </p:sp>
        <p:sp>
          <p:nvSpPr>
            <p:cNvPr id="129081" name="Text Box 57"/>
            <p:cNvSpPr txBox="1">
              <a:spLocks noChangeArrowheads="1"/>
            </p:cNvSpPr>
            <p:nvPr/>
          </p:nvSpPr>
          <p:spPr bwMode="auto">
            <a:xfrm>
              <a:off x="3915" y="1519"/>
              <a:ext cx="435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129082" name="Line 58"/>
            <p:cNvSpPr>
              <a:spLocks noChangeShapeType="1"/>
            </p:cNvSpPr>
            <p:nvPr/>
          </p:nvSpPr>
          <p:spPr bwMode="auto">
            <a:xfrm>
              <a:off x="3326" y="1056"/>
              <a:ext cx="23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9083" name="Text Box 59"/>
            <p:cNvSpPr txBox="1">
              <a:spLocks noChangeArrowheads="1"/>
            </p:cNvSpPr>
            <p:nvPr/>
          </p:nvSpPr>
          <p:spPr bwMode="auto">
            <a:xfrm>
              <a:off x="3264" y="624"/>
              <a:ext cx="43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i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29084" name="Text Box 60"/>
            <p:cNvSpPr txBox="1">
              <a:spLocks noChangeArrowheads="1"/>
            </p:cNvSpPr>
            <p:nvPr/>
          </p:nvSpPr>
          <p:spPr bwMode="auto">
            <a:xfrm>
              <a:off x="4176" y="1440"/>
              <a:ext cx="528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4000" b="1">
                  <a:latin typeface="宋体" panose="02010600030101010101" pitchFamily="2" charset="-122"/>
                  <a:ea typeface="宋体" panose="02010600030101010101" pitchFamily="2" charset="-122"/>
                </a:rPr>
                <a:t>r</a:t>
              </a:r>
              <a:endParaRPr lang="en-US" altLang="zh-CN" sz="4000">
                <a:ea typeface="宋体" panose="02010600030101010101" pitchFamily="2" charset="-122"/>
              </a:endParaRPr>
            </a:p>
          </p:txBody>
        </p:sp>
        <p:sp>
          <p:nvSpPr>
            <p:cNvPr id="129085" name="Text Box 61"/>
            <p:cNvSpPr txBox="1">
              <a:spLocks noChangeArrowheads="1"/>
            </p:cNvSpPr>
            <p:nvPr/>
          </p:nvSpPr>
          <p:spPr bwMode="auto">
            <a:xfrm>
              <a:off x="3216" y="2064"/>
              <a:ext cx="172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ea typeface="宋体" panose="02010600030101010101" pitchFamily="2" charset="-122"/>
                </a:rPr>
                <a:t> </a:t>
              </a:r>
              <a:r>
                <a:rPr lang="zh-CN" altLang="en-US" sz="2400">
                  <a:latin typeface="楷体_GB2312" panose="02010609030101010101" pitchFamily="49" charset="-122"/>
                  <a:ea typeface="楷体_GB2312" panose="02010609030101010101" pitchFamily="49" charset="-122"/>
                </a:rPr>
                <a:t>电流控制电压源 </a:t>
              </a:r>
            </a:p>
          </p:txBody>
        </p:sp>
        <p:sp>
          <p:nvSpPr>
            <p:cNvPr id="129086" name="Text Box 62"/>
            <p:cNvSpPr txBox="1">
              <a:spLocks noChangeArrowheads="1"/>
            </p:cNvSpPr>
            <p:nvPr/>
          </p:nvSpPr>
          <p:spPr bwMode="auto">
            <a:xfrm>
              <a:off x="4560" y="1344"/>
              <a:ext cx="76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solidFill>
                    <a:schemeClr val="folHlink"/>
                  </a:solidFill>
                  <a:ea typeface="宋体" panose="02010600030101010101" pitchFamily="2" charset="-122"/>
                </a:rPr>
                <a:t>CCVS</a:t>
              </a:r>
            </a:p>
          </p:txBody>
        </p:sp>
        <p:sp>
          <p:nvSpPr>
            <p:cNvPr id="129170" name="Line 146"/>
            <p:cNvSpPr>
              <a:spLocks noChangeShapeType="1"/>
            </p:cNvSpPr>
            <p:nvPr/>
          </p:nvSpPr>
          <p:spPr bwMode="auto">
            <a:xfrm flipH="1">
              <a:off x="3744" y="1053"/>
              <a:ext cx="9" cy="82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9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9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9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9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9" dur="500"/>
                                        <p:tgtEl>
                                          <p:spTgt spid="129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9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9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9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9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028" grpId="0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6511" name="Group 63"/>
          <p:cNvGrpSpPr/>
          <p:nvPr/>
        </p:nvGrpSpPr>
        <p:grpSpPr bwMode="auto">
          <a:xfrm>
            <a:off x="4591050" y="304800"/>
            <a:ext cx="4552950" cy="2286000"/>
            <a:chOff x="2892" y="192"/>
            <a:chExt cx="2868" cy="1440"/>
          </a:xfrm>
        </p:grpSpPr>
        <p:sp>
          <p:nvSpPr>
            <p:cNvPr id="1256512" name="Text Box 64"/>
            <p:cNvSpPr txBox="1">
              <a:spLocks noChangeArrowheads="1"/>
            </p:cNvSpPr>
            <p:nvPr/>
          </p:nvSpPr>
          <p:spPr bwMode="auto">
            <a:xfrm>
              <a:off x="5068" y="614"/>
              <a:ext cx="464" cy="8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楷体_GB2312" panose="02010609030101010101" pitchFamily="49" charset="-122"/>
                </a:rPr>
                <a:t>+</a:t>
              </a:r>
            </a:p>
            <a:p>
              <a:r>
                <a:rPr lang="en-US" altLang="zh-CN" sz="3200" b="1">
                  <a:ea typeface="楷体_GB2312" panose="02010609030101010101" pitchFamily="49" charset="-122"/>
                </a:rPr>
                <a:t>-</a:t>
              </a:r>
            </a:p>
          </p:txBody>
        </p:sp>
        <p:sp>
          <p:nvSpPr>
            <p:cNvPr id="1256513" name="Text Box 65"/>
            <p:cNvSpPr txBox="1">
              <a:spLocks noChangeArrowheads="1"/>
            </p:cNvSpPr>
            <p:nvPr/>
          </p:nvSpPr>
          <p:spPr bwMode="auto">
            <a:xfrm>
              <a:off x="5148" y="912"/>
              <a:ext cx="61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楷体_GB2312" panose="02010609030101010101" pitchFamily="49" charset="-122"/>
                </a:rPr>
                <a:t>50V</a:t>
              </a:r>
            </a:p>
          </p:txBody>
        </p:sp>
        <p:sp>
          <p:nvSpPr>
            <p:cNvPr id="1256514" name="Rectangle 66"/>
            <p:cNvSpPr>
              <a:spLocks noChangeArrowheads="1"/>
            </p:cNvSpPr>
            <p:nvPr/>
          </p:nvSpPr>
          <p:spPr bwMode="auto">
            <a:xfrm>
              <a:off x="3334" y="488"/>
              <a:ext cx="357" cy="13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6515" name="Rectangle 67"/>
            <p:cNvSpPr>
              <a:spLocks noChangeArrowheads="1"/>
            </p:cNvSpPr>
            <p:nvPr/>
          </p:nvSpPr>
          <p:spPr bwMode="auto">
            <a:xfrm>
              <a:off x="4432" y="495"/>
              <a:ext cx="357" cy="13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6516" name="Line 68"/>
            <p:cNvSpPr>
              <a:spLocks noChangeShapeType="1"/>
            </p:cNvSpPr>
            <p:nvPr/>
          </p:nvSpPr>
          <p:spPr bwMode="auto">
            <a:xfrm flipV="1">
              <a:off x="3688" y="554"/>
              <a:ext cx="76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6517" name="Line 69"/>
            <p:cNvSpPr>
              <a:spLocks noChangeShapeType="1"/>
            </p:cNvSpPr>
            <p:nvPr/>
          </p:nvSpPr>
          <p:spPr bwMode="auto">
            <a:xfrm flipV="1">
              <a:off x="4802" y="555"/>
              <a:ext cx="25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6518" name="Line 70"/>
            <p:cNvSpPr>
              <a:spLocks noChangeShapeType="1"/>
            </p:cNvSpPr>
            <p:nvPr/>
          </p:nvSpPr>
          <p:spPr bwMode="auto">
            <a:xfrm>
              <a:off x="3033" y="549"/>
              <a:ext cx="301" cy="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6519" name="Line 71"/>
            <p:cNvSpPr>
              <a:spLocks noChangeShapeType="1"/>
            </p:cNvSpPr>
            <p:nvPr/>
          </p:nvSpPr>
          <p:spPr bwMode="auto">
            <a:xfrm flipV="1">
              <a:off x="3036" y="1586"/>
              <a:ext cx="201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6520" name="Text Box 72"/>
            <p:cNvSpPr txBox="1">
              <a:spLocks noChangeArrowheads="1"/>
            </p:cNvSpPr>
            <p:nvPr/>
          </p:nvSpPr>
          <p:spPr bwMode="auto">
            <a:xfrm>
              <a:off x="3078" y="964"/>
              <a:ext cx="48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 </a:t>
              </a:r>
              <a:r>
                <a:rPr lang="en-US" altLang="zh-CN" sz="2800">
                  <a:ea typeface="宋体" panose="02010600030101010101" pitchFamily="2" charset="-122"/>
                </a:rPr>
                <a:t>1V</a:t>
              </a:r>
            </a:p>
          </p:txBody>
        </p:sp>
        <p:grpSp>
          <p:nvGrpSpPr>
            <p:cNvPr id="1256521" name="Group 73"/>
            <p:cNvGrpSpPr/>
            <p:nvPr/>
          </p:nvGrpSpPr>
          <p:grpSpPr bwMode="auto">
            <a:xfrm>
              <a:off x="2892" y="546"/>
              <a:ext cx="278" cy="1058"/>
              <a:chOff x="2892" y="546"/>
              <a:chExt cx="278" cy="1058"/>
            </a:xfrm>
          </p:grpSpPr>
          <p:sp>
            <p:nvSpPr>
              <p:cNvPr id="1256522" name="Oval 74"/>
              <p:cNvSpPr>
                <a:spLocks noChangeArrowheads="1"/>
              </p:cNvSpPr>
              <p:nvPr/>
            </p:nvSpPr>
            <p:spPr bwMode="auto">
              <a:xfrm>
                <a:off x="2892" y="960"/>
                <a:ext cx="278" cy="273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56523" name="Line 75"/>
              <p:cNvSpPr>
                <a:spLocks noChangeShapeType="1"/>
              </p:cNvSpPr>
              <p:nvPr/>
            </p:nvSpPr>
            <p:spPr bwMode="auto">
              <a:xfrm>
                <a:off x="3036" y="546"/>
                <a:ext cx="0" cy="105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56524" name="Text Box 76"/>
            <p:cNvSpPr txBox="1">
              <a:spLocks noChangeArrowheads="1"/>
            </p:cNvSpPr>
            <p:nvPr/>
          </p:nvSpPr>
          <p:spPr bwMode="auto">
            <a:xfrm>
              <a:off x="3084" y="624"/>
              <a:ext cx="319" cy="9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 b="1">
                  <a:ea typeface="宋体" panose="02010600030101010101" pitchFamily="2" charset="-122"/>
                </a:rPr>
                <a:t>+</a:t>
              </a:r>
            </a:p>
            <a:p>
              <a:r>
                <a:rPr lang="en-US" altLang="zh-CN" sz="3600" b="1"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1256525" name="Oval 77"/>
            <p:cNvSpPr>
              <a:spLocks noChangeArrowheads="1"/>
            </p:cNvSpPr>
            <p:nvPr/>
          </p:nvSpPr>
          <p:spPr bwMode="auto">
            <a:xfrm>
              <a:off x="4009" y="506"/>
              <a:ext cx="83" cy="87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6526" name="Oval 78"/>
            <p:cNvSpPr>
              <a:spLocks noChangeArrowheads="1"/>
            </p:cNvSpPr>
            <p:nvPr/>
          </p:nvSpPr>
          <p:spPr bwMode="auto">
            <a:xfrm>
              <a:off x="4006" y="1536"/>
              <a:ext cx="86" cy="92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6527" name="AutoShape 79"/>
            <p:cNvSpPr>
              <a:spLocks noChangeArrowheads="1"/>
            </p:cNvSpPr>
            <p:nvPr/>
          </p:nvSpPr>
          <p:spPr bwMode="auto">
            <a:xfrm rot="5400000">
              <a:off x="3913" y="953"/>
              <a:ext cx="268" cy="282"/>
            </a:xfrm>
            <a:prstGeom prst="diamond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56528" name="Line 80"/>
            <p:cNvSpPr>
              <a:spLocks noChangeShapeType="1"/>
            </p:cNvSpPr>
            <p:nvPr/>
          </p:nvSpPr>
          <p:spPr bwMode="auto">
            <a:xfrm rot="16200000" flipH="1">
              <a:off x="3516" y="1104"/>
              <a:ext cx="105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56529" name="Text Box 81"/>
            <p:cNvSpPr txBox="1">
              <a:spLocks noChangeArrowheads="1"/>
            </p:cNvSpPr>
            <p:nvPr/>
          </p:nvSpPr>
          <p:spPr bwMode="auto">
            <a:xfrm>
              <a:off x="4058" y="720"/>
              <a:ext cx="274" cy="7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400">
                  <a:ea typeface="楷体_GB2312" panose="02010609030101010101" pitchFamily="49" charset="-122"/>
                </a:rPr>
                <a:t> </a:t>
              </a:r>
              <a:r>
                <a:rPr lang="en-US" altLang="zh-CN" sz="28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</a:p>
            <a:p>
              <a:pPr algn="ctr"/>
              <a:r>
                <a:rPr lang="en-US" altLang="zh-CN" sz="3200">
                  <a:latin typeface="宋体" panose="02010600030101010101" pitchFamily="2" charset="-122"/>
                  <a:ea typeface="宋体" panose="02010600030101010101" pitchFamily="2" charset="-122"/>
                </a:rPr>
                <a:t>+</a:t>
              </a:r>
            </a:p>
          </p:txBody>
        </p:sp>
        <p:sp>
          <p:nvSpPr>
            <p:cNvPr id="1256530" name="Text Box 82"/>
            <p:cNvSpPr txBox="1">
              <a:spLocks noChangeArrowheads="1"/>
            </p:cNvSpPr>
            <p:nvPr/>
          </p:nvSpPr>
          <p:spPr bwMode="auto">
            <a:xfrm>
              <a:off x="4179" y="960"/>
              <a:ext cx="489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800">
                  <a:ea typeface="楷体_GB2312" panose="02010609030101010101" pitchFamily="49" charset="-122"/>
                </a:rPr>
                <a:t>10</a:t>
              </a:r>
              <a:r>
                <a:rPr lang="en-US" altLang="zh-CN" sz="2800" i="1">
                  <a:ea typeface="楷体_GB2312" panose="02010609030101010101" pitchFamily="49" charset="-122"/>
                </a:rPr>
                <a:t>I</a:t>
              </a:r>
              <a:r>
                <a:rPr lang="en-US" altLang="zh-CN" sz="2800" baseline="-25000">
                  <a:ea typeface="楷体_GB2312" panose="02010609030101010101" pitchFamily="49" charset="-122"/>
                </a:rPr>
                <a:t>1</a:t>
              </a:r>
              <a:endParaRPr lang="en-US" altLang="zh-CN" sz="2800">
                <a:ea typeface="楷体_GB2312" panose="02010609030101010101" pitchFamily="49" charset="-122"/>
              </a:endParaRPr>
            </a:p>
          </p:txBody>
        </p:sp>
        <p:sp>
          <p:nvSpPr>
            <p:cNvPr id="1256531" name="Oval 83"/>
            <p:cNvSpPr>
              <a:spLocks noChangeArrowheads="1"/>
            </p:cNvSpPr>
            <p:nvPr/>
          </p:nvSpPr>
          <p:spPr bwMode="auto">
            <a:xfrm>
              <a:off x="4918" y="912"/>
              <a:ext cx="278" cy="273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56532" name="Line 84"/>
            <p:cNvSpPr>
              <a:spLocks noChangeShapeType="1"/>
            </p:cNvSpPr>
            <p:nvPr/>
          </p:nvSpPr>
          <p:spPr bwMode="auto">
            <a:xfrm>
              <a:off x="5052" y="546"/>
              <a:ext cx="0" cy="105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56533" name="Line 85"/>
            <p:cNvSpPr>
              <a:spLocks noChangeShapeType="1"/>
            </p:cNvSpPr>
            <p:nvPr/>
          </p:nvSpPr>
          <p:spPr bwMode="auto">
            <a:xfrm>
              <a:off x="3132" y="546"/>
              <a:ext cx="14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56534" name="Text Box 86"/>
            <p:cNvSpPr txBox="1">
              <a:spLocks noChangeArrowheads="1"/>
            </p:cNvSpPr>
            <p:nvPr/>
          </p:nvSpPr>
          <p:spPr bwMode="auto">
            <a:xfrm>
              <a:off x="3036" y="192"/>
              <a:ext cx="265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800" i="1">
                  <a:ea typeface="楷体_GB2312" panose="02010609030101010101" pitchFamily="49" charset="-122"/>
                </a:rPr>
                <a:t>I</a:t>
              </a:r>
              <a:r>
                <a:rPr lang="en-US" altLang="zh-CN" sz="2800" baseline="-25000">
                  <a:ea typeface="楷体_GB2312" panose="02010609030101010101" pitchFamily="49" charset="-122"/>
                </a:rPr>
                <a:t>1</a:t>
              </a:r>
              <a:endParaRPr lang="en-US" altLang="zh-CN" sz="3200">
                <a:ea typeface="楷体_GB2312" panose="02010609030101010101" pitchFamily="49" charset="-122"/>
              </a:endParaRPr>
            </a:p>
          </p:txBody>
        </p:sp>
        <p:grpSp>
          <p:nvGrpSpPr>
            <p:cNvPr id="1256535" name="Group 87"/>
            <p:cNvGrpSpPr/>
            <p:nvPr/>
          </p:nvGrpSpPr>
          <p:grpSpPr bwMode="auto">
            <a:xfrm>
              <a:off x="4359" y="228"/>
              <a:ext cx="470" cy="288"/>
              <a:chOff x="4282" y="1610"/>
              <a:chExt cx="470" cy="288"/>
            </a:xfrm>
          </p:grpSpPr>
          <p:sp>
            <p:nvSpPr>
              <p:cNvPr id="1256536" name="Text Box 88"/>
              <p:cNvSpPr txBox="1">
                <a:spLocks noChangeArrowheads="1"/>
              </p:cNvSpPr>
              <p:nvPr/>
            </p:nvSpPr>
            <p:spPr bwMode="auto">
              <a:xfrm>
                <a:off x="4282" y="1610"/>
                <a:ext cx="458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400">
                    <a:ea typeface="宋体" panose="02010600030101010101" pitchFamily="2" charset="-122"/>
                  </a:rPr>
                  <a:t>10</a:t>
                </a:r>
              </a:p>
            </p:txBody>
          </p:sp>
          <p:graphicFrame>
            <p:nvGraphicFramePr>
              <p:cNvPr id="1256537" name="Object 89"/>
              <p:cNvGraphicFramePr>
                <a:graphicFrameLocks noChangeAspect="1"/>
              </p:cNvGraphicFramePr>
              <p:nvPr/>
            </p:nvGraphicFramePr>
            <p:xfrm>
              <a:off x="4512" y="1632"/>
              <a:ext cx="240" cy="24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23" name="Equation" r:id="rId5" imgW="3962400" imgH="3962400" progId="Equation.DSMT4">
                      <p:embed/>
                    </p:oleObj>
                  </mc:Choice>
                  <mc:Fallback>
                    <p:oleObj name="Equation" r:id="rId5" imgW="3962400" imgH="3962400" progId="Equation.DSMT4">
                      <p:embed/>
                      <p:pic>
                        <p:nvPicPr>
                          <p:cNvPr id="0" name="图片 9216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4512" y="1632"/>
                            <a:ext cx="240" cy="240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  <a:effectLst>
                            <a:outerShdw algn="ctr" rotWithShape="0">
                              <a:srgbClr val="FFFFFF"/>
                            </a:outerShdw>
                          </a:effec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1256538" name="Group 90"/>
            <p:cNvGrpSpPr/>
            <p:nvPr/>
          </p:nvGrpSpPr>
          <p:grpSpPr bwMode="auto">
            <a:xfrm>
              <a:off x="3324" y="210"/>
              <a:ext cx="460" cy="288"/>
              <a:chOff x="3370" y="1610"/>
              <a:chExt cx="460" cy="288"/>
            </a:xfrm>
          </p:grpSpPr>
          <p:sp>
            <p:nvSpPr>
              <p:cNvPr id="1256539" name="Text Box 91"/>
              <p:cNvSpPr txBox="1">
                <a:spLocks noChangeArrowheads="1"/>
              </p:cNvSpPr>
              <p:nvPr/>
            </p:nvSpPr>
            <p:spPr bwMode="auto">
              <a:xfrm>
                <a:off x="3370" y="1610"/>
                <a:ext cx="46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400">
                    <a:latin typeface="宋体" panose="02010600030101010101" pitchFamily="2" charset="-122"/>
                    <a:ea typeface="宋体" panose="02010600030101010101" pitchFamily="2" charset="-122"/>
                  </a:rPr>
                  <a:t>5</a:t>
                </a:r>
                <a:endParaRPr lang="en-US" altLang="zh-CN" sz="3200" b="1">
                  <a:ea typeface="宋体" panose="02010600030101010101" pitchFamily="2" charset="-122"/>
                </a:endParaRPr>
              </a:p>
            </p:txBody>
          </p:sp>
          <p:graphicFrame>
            <p:nvGraphicFramePr>
              <p:cNvPr id="1256540" name="Object 92"/>
              <p:cNvGraphicFramePr>
                <a:graphicFrameLocks noChangeAspect="1"/>
              </p:cNvGraphicFramePr>
              <p:nvPr/>
            </p:nvGraphicFramePr>
            <p:xfrm>
              <a:off x="3504" y="1632"/>
              <a:ext cx="240" cy="24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24" name="Equation" r:id="rId7" imgW="3962400" imgH="3962400" progId="Equation.DSMT4">
                      <p:embed/>
                    </p:oleObj>
                  </mc:Choice>
                  <mc:Fallback>
                    <p:oleObj name="Equation" r:id="rId7" imgW="3962400" imgH="3962400" progId="Equation.DSMT4">
                      <p:embed/>
                      <p:pic>
                        <p:nvPicPr>
                          <p:cNvPr id="0" name="图片 9217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3504" y="1632"/>
                            <a:ext cx="240" cy="240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  <a:effectLst>
                            <a:outerShdw algn="ctr" rotWithShape="0">
                              <a:srgbClr val="FFFFFF"/>
                            </a:outerShdw>
                          </a:effec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sp>
        <p:nvSpPr>
          <p:cNvPr id="1256450" name="Rectangle 2"/>
          <p:cNvSpPr>
            <a:spLocks noGrp="1" noChangeArrowheads="1"/>
          </p:cNvSpPr>
          <p:nvPr>
            <p:ph type="title"/>
          </p:nvPr>
        </p:nvSpPr>
        <p:spPr>
          <a:xfrm>
            <a:off x="95250" y="0"/>
            <a:ext cx="1762125" cy="1143000"/>
          </a:xfrm>
        </p:spPr>
        <p:txBody>
          <a:bodyPr/>
          <a:lstStyle/>
          <a:p>
            <a:pPr algn="l"/>
            <a:r>
              <a:rPr kumimoji="1" lang="zh-CN" altLang="en-US" sz="2800" b="1">
                <a:solidFill>
                  <a:srgbClr val="FFFF00"/>
                </a:solidFill>
                <a:latin typeface="宋体" panose="02010600030101010101" pitchFamily="2" charset="-122"/>
              </a:rPr>
              <a:t>例</a:t>
            </a:r>
            <a:r>
              <a:rPr kumimoji="1" lang="en-US" altLang="zh-CN" sz="2800" b="1">
                <a:solidFill>
                  <a:srgbClr val="FFFF00"/>
                </a:solidFill>
                <a:latin typeface="宋体" panose="02010600030101010101" pitchFamily="2" charset="-122"/>
              </a:rPr>
              <a:t>13:</a:t>
            </a:r>
          </a:p>
        </p:txBody>
      </p:sp>
      <p:sp>
        <p:nvSpPr>
          <p:cNvPr id="1256452" name="Text Box 4"/>
          <p:cNvSpPr txBox="1">
            <a:spLocks noChangeArrowheads="1"/>
          </p:cNvSpPr>
          <p:nvPr/>
        </p:nvSpPr>
        <p:spPr bwMode="auto">
          <a:xfrm>
            <a:off x="854075" y="269875"/>
            <a:ext cx="365125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 algn="ctr"/>
            <a:r>
              <a:rPr lang="en-US" altLang="zh-CN" sz="3200">
                <a:ea typeface="楷体_GB2312" panose="02010609030101010101" pitchFamily="49" charset="-122"/>
              </a:rPr>
              <a:t>      </a:t>
            </a:r>
            <a:r>
              <a:rPr lang="zh-CN" altLang="en-US" sz="3200">
                <a:ea typeface="楷体_GB2312" panose="02010609030101010101" pitchFamily="49" charset="-122"/>
              </a:rPr>
              <a:t>求各支路电流和各元件的功率。</a:t>
            </a:r>
          </a:p>
        </p:txBody>
      </p:sp>
      <p:sp>
        <p:nvSpPr>
          <p:cNvPr id="1256483" name="Text Box 35"/>
          <p:cNvSpPr txBox="1">
            <a:spLocks noChangeArrowheads="1"/>
          </p:cNvSpPr>
          <p:nvPr/>
        </p:nvSpPr>
        <p:spPr bwMode="auto">
          <a:xfrm>
            <a:off x="209550" y="1479550"/>
            <a:ext cx="234791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3200">
                <a:solidFill>
                  <a:schemeClr val="folHlink"/>
                </a:solidFill>
              </a:rPr>
              <a:t>解：</a:t>
            </a:r>
            <a:r>
              <a:rPr lang="zh-CN" altLang="en-US" sz="3200">
                <a:solidFill>
                  <a:schemeClr val="tx2"/>
                </a:solidFill>
                <a:ea typeface="楷体_GB2312" panose="02010609030101010101" pitchFamily="49" charset="-122"/>
              </a:rPr>
              <a:t>由</a:t>
            </a:r>
            <a:r>
              <a:rPr lang="en-US" altLang="zh-CN" sz="3200">
                <a:solidFill>
                  <a:schemeClr val="tx2"/>
                </a:solidFill>
                <a:ea typeface="楷体_GB2312" panose="02010609030101010101" pitchFamily="49" charset="-122"/>
              </a:rPr>
              <a:t>KVL:</a:t>
            </a:r>
          </a:p>
        </p:txBody>
      </p:sp>
      <p:grpSp>
        <p:nvGrpSpPr>
          <p:cNvPr id="1256484" name="Group 36"/>
          <p:cNvGrpSpPr/>
          <p:nvPr/>
        </p:nvGrpSpPr>
        <p:grpSpPr bwMode="auto">
          <a:xfrm>
            <a:off x="5162550" y="1157288"/>
            <a:ext cx="990600" cy="1158875"/>
            <a:chOff x="3408" y="1920"/>
            <a:chExt cx="672" cy="730"/>
          </a:xfrm>
        </p:grpSpPr>
        <p:grpSp>
          <p:nvGrpSpPr>
            <p:cNvPr id="1256485" name="Group 37"/>
            <p:cNvGrpSpPr/>
            <p:nvPr/>
          </p:nvGrpSpPr>
          <p:grpSpPr bwMode="auto">
            <a:xfrm>
              <a:off x="3408" y="1920"/>
              <a:ext cx="672" cy="624"/>
              <a:chOff x="2640" y="2688"/>
              <a:chExt cx="576" cy="624"/>
            </a:xfrm>
          </p:grpSpPr>
          <p:sp>
            <p:nvSpPr>
              <p:cNvPr id="1256486" name="Arc 38"/>
              <p:cNvSpPr/>
              <p:nvPr/>
            </p:nvSpPr>
            <p:spPr bwMode="auto">
              <a:xfrm>
                <a:off x="2640" y="2688"/>
                <a:ext cx="576" cy="576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1600"/>
                  <a:gd name="T2" fmla="*/ 21600 w 21600"/>
                  <a:gd name="T3" fmla="*/ 21600 h 21600"/>
                  <a:gd name="T4" fmla="*/ 0 w 21600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1600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tx2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2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256487" name="Line 39"/>
              <p:cNvSpPr>
                <a:spLocks noChangeShapeType="1"/>
              </p:cNvSpPr>
              <p:nvPr/>
            </p:nvSpPr>
            <p:spPr bwMode="auto">
              <a:xfrm>
                <a:off x="3216" y="3216"/>
                <a:ext cx="0" cy="96"/>
              </a:xfrm>
              <a:prstGeom prst="line">
                <a:avLst/>
              </a:prstGeom>
              <a:noFill/>
              <a:ln w="38100">
                <a:solidFill>
                  <a:schemeClr val="tx2"/>
                </a:solidFill>
                <a:rou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256488" name="Text Box 40"/>
            <p:cNvSpPr txBox="1">
              <a:spLocks noChangeArrowheads="1"/>
            </p:cNvSpPr>
            <p:nvPr/>
          </p:nvSpPr>
          <p:spPr bwMode="auto">
            <a:xfrm>
              <a:off x="3791" y="2323"/>
              <a:ext cx="24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chemeClr val="tx2"/>
                  </a:solidFill>
                  <a:ea typeface="楷体_GB2312" panose="02010609030101010101" pitchFamily="49" charset="-122"/>
                </a:rPr>
                <a:t>1</a:t>
              </a:r>
            </a:p>
          </p:txBody>
        </p:sp>
      </p:grpSp>
      <p:grpSp>
        <p:nvGrpSpPr>
          <p:cNvPr id="1256489" name="Group 41"/>
          <p:cNvGrpSpPr/>
          <p:nvPr/>
        </p:nvGrpSpPr>
        <p:grpSpPr bwMode="auto">
          <a:xfrm>
            <a:off x="7239000" y="1295400"/>
            <a:ext cx="685800" cy="1139825"/>
            <a:chOff x="2736" y="2400"/>
            <a:chExt cx="576" cy="733"/>
          </a:xfrm>
        </p:grpSpPr>
        <p:sp>
          <p:nvSpPr>
            <p:cNvPr id="1256490" name="Arc 42"/>
            <p:cNvSpPr/>
            <p:nvPr/>
          </p:nvSpPr>
          <p:spPr bwMode="auto">
            <a:xfrm rot="-6298282">
              <a:off x="2736" y="2400"/>
              <a:ext cx="576" cy="576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21600"/>
                <a:gd name="T2" fmla="*/ 21600 w 21600"/>
                <a:gd name="T3" fmla="*/ 21600 h 21600"/>
                <a:gd name="T4" fmla="*/ 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38100">
              <a:solidFill>
                <a:schemeClr val="tx2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56491" name="Text Box 43"/>
            <p:cNvSpPr txBox="1">
              <a:spLocks noChangeArrowheads="1"/>
            </p:cNvSpPr>
            <p:nvPr/>
          </p:nvSpPr>
          <p:spPr bwMode="auto">
            <a:xfrm>
              <a:off x="2813" y="2799"/>
              <a:ext cx="376" cy="3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2800">
                  <a:solidFill>
                    <a:schemeClr val="tx2"/>
                  </a:solidFill>
                  <a:ea typeface="楷体_GB2312" panose="02010609030101010101" pitchFamily="49" charset="-122"/>
                </a:rPr>
                <a:t> 2</a:t>
              </a:r>
            </a:p>
          </p:txBody>
        </p:sp>
        <p:sp>
          <p:nvSpPr>
            <p:cNvPr id="1256492" name="Line 44"/>
            <p:cNvSpPr>
              <a:spLocks noChangeShapeType="1"/>
            </p:cNvSpPr>
            <p:nvPr/>
          </p:nvSpPr>
          <p:spPr bwMode="auto">
            <a:xfrm>
              <a:off x="2832" y="3024"/>
              <a:ext cx="48" cy="96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256493" name="Text Box 45"/>
          <p:cNvSpPr txBox="1">
            <a:spLocks noChangeArrowheads="1"/>
          </p:cNvSpPr>
          <p:nvPr/>
        </p:nvSpPr>
        <p:spPr bwMode="auto">
          <a:xfrm>
            <a:off x="211138" y="2197100"/>
            <a:ext cx="390366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3200">
                <a:ea typeface="楷体_GB2312" panose="02010609030101010101" pitchFamily="49" charset="-122"/>
              </a:rPr>
              <a:t>回路 </a:t>
            </a:r>
            <a:r>
              <a:rPr lang="en-US" altLang="zh-CN" sz="3200">
                <a:ea typeface="楷体_GB2312" panose="02010609030101010101" pitchFamily="49" charset="-122"/>
              </a:rPr>
              <a:t>1:  5</a:t>
            </a:r>
            <a:r>
              <a:rPr lang="en-US" altLang="zh-CN" sz="3200" i="1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10</a:t>
            </a:r>
            <a:r>
              <a:rPr lang="en-US" altLang="zh-CN" sz="3200" i="1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1= 0</a:t>
            </a:r>
          </a:p>
        </p:txBody>
      </p:sp>
      <p:sp>
        <p:nvSpPr>
          <p:cNvPr id="1256494" name="Text Box 46"/>
          <p:cNvSpPr txBox="1">
            <a:spLocks noChangeArrowheads="1"/>
          </p:cNvSpPr>
          <p:nvPr/>
        </p:nvSpPr>
        <p:spPr bwMode="auto">
          <a:xfrm>
            <a:off x="211138" y="3632200"/>
            <a:ext cx="441166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3200">
                <a:ea typeface="楷体_GB2312" panose="02010609030101010101" pitchFamily="49" charset="-122"/>
              </a:rPr>
              <a:t>回路 </a:t>
            </a:r>
            <a:r>
              <a:rPr lang="en-US" altLang="zh-CN" sz="3200">
                <a:ea typeface="楷体_GB2312" panose="02010609030101010101" pitchFamily="49" charset="-122"/>
              </a:rPr>
              <a:t>2:  10</a:t>
            </a:r>
            <a:r>
              <a:rPr lang="en-US" altLang="zh-CN" sz="3200" i="1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10</a:t>
            </a:r>
            <a:r>
              <a:rPr lang="en-US" altLang="zh-CN" sz="3200" i="1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50 = 0</a:t>
            </a:r>
          </a:p>
        </p:txBody>
      </p:sp>
      <p:sp>
        <p:nvSpPr>
          <p:cNvPr id="1256495" name="Text Box 47"/>
          <p:cNvSpPr txBox="1">
            <a:spLocks noChangeArrowheads="1"/>
          </p:cNvSpPr>
          <p:nvPr/>
        </p:nvSpPr>
        <p:spPr bwMode="auto">
          <a:xfrm>
            <a:off x="431800" y="2868613"/>
            <a:ext cx="32067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3200">
                <a:ea typeface="楷体_GB2312" panose="02010609030101010101" pitchFamily="49" charset="-122"/>
              </a:rPr>
              <a:t>所以：</a:t>
            </a:r>
            <a:r>
              <a:rPr lang="en-US" altLang="zh-CN" sz="3200" i="1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1</a:t>
            </a:r>
            <a:r>
              <a:rPr lang="en-US" altLang="zh-CN" sz="3200">
                <a:ea typeface="楷体_GB2312" panose="02010609030101010101" pitchFamily="49" charset="-122"/>
              </a:rPr>
              <a:t>=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en-US" altLang="zh-CN" sz="3200">
                <a:ea typeface="楷体_GB2312" panose="02010609030101010101" pitchFamily="49" charset="-122"/>
              </a:rPr>
              <a:t>0.2A</a:t>
            </a:r>
          </a:p>
        </p:txBody>
      </p:sp>
      <p:sp>
        <p:nvSpPr>
          <p:cNvPr id="1256496" name="Text Box 48"/>
          <p:cNvSpPr txBox="1">
            <a:spLocks noChangeArrowheads="1"/>
          </p:cNvSpPr>
          <p:nvPr/>
        </p:nvSpPr>
        <p:spPr bwMode="auto">
          <a:xfrm>
            <a:off x="431800" y="4318000"/>
            <a:ext cx="28003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3200">
                <a:ea typeface="楷体_GB2312" panose="02010609030101010101" pitchFamily="49" charset="-122"/>
              </a:rPr>
              <a:t>所以：</a:t>
            </a:r>
            <a:r>
              <a:rPr lang="en-US" altLang="zh-CN" sz="3200" i="1">
                <a:ea typeface="楷体_GB2312" panose="02010609030101010101" pitchFamily="49" charset="-122"/>
              </a:rPr>
              <a:t>I</a:t>
            </a:r>
            <a:r>
              <a:rPr lang="en-US" altLang="zh-CN" sz="3200" baseline="-25000">
                <a:ea typeface="楷体_GB2312" panose="02010609030101010101" pitchFamily="49" charset="-122"/>
              </a:rPr>
              <a:t>2</a:t>
            </a:r>
            <a:r>
              <a:rPr lang="en-US" altLang="zh-CN" sz="3200">
                <a:ea typeface="楷体_GB2312" panose="02010609030101010101" pitchFamily="49" charset="-122"/>
              </a:rPr>
              <a:t>= </a:t>
            </a:r>
            <a:r>
              <a:rPr lang="en-US" altLang="zh-CN" sz="3200">
                <a:ea typeface="宋体" panose="02010600030101010101" pitchFamily="2" charset="-122"/>
              </a:rPr>
              <a:t>4.8</a:t>
            </a:r>
            <a:r>
              <a:rPr lang="en-US" altLang="zh-CN" sz="3200">
                <a:ea typeface="楷体_GB2312" panose="02010609030101010101" pitchFamily="49" charset="-122"/>
              </a:rPr>
              <a:t>A</a:t>
            </a:r>
          </a:p>
        </p:txBody>
      </p:sp>
      <p:grpSp>
        <p:nvGrpSpPr>
          <p:cNvPr id="1256497" name="Group 49"/>
          <p:cNvGrpSpPr/>
          <p:nvPr/>
        </p:nvGrpSpPr>
        <p:grpSpPr bwMode="auto">
          <a:xfrm>
            <a:off x="6584950" y="193675"/>
            <a:ext cx="473075" cy="685800"/>
            <a:chOff x="4217" y="144"/>
            <a:chExt cx="298" cy="432"/>
          </a:xfrm>
        </p:grpSpPr>
        <p:sp>
          <p:nvSpPr>
            <p:cNvPr id="1256498" name="Line 50"/>
            <p:cNvSpPr>
              <a:spLocks noChangeShapeType="1"/>
            </p:cNvSpPr>
            <p:nvPr/>
          </p:nvSpPr>
          <p:spPr bwMode="auto">
            <a:xfrm flipH="1">
              <a:off x="4224" y="576"/>
              <a:ext cx="96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256499" name="Text Box 51"/>
            <p:cNvSpPr txBox="1">
              <a:spLocks noChangeArrowheads="1"/>
            </p:cNvSpPr>
            <p:nvPr/>
          </p:nvSpPr>
          <p:spPr bwMode="auto">
            <a:xfrm>
              <a:off x="4217" y="144"/>
              <a:ext cx="29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3200" b="1" i="1">
                  <a:solidFill>
                    <a:srgbClr val="FFFF00"/>
                  </a:solidFill>
                  <a:ea typeface="楷体_GB2312" panose="02010609030101010101" pitchFamily="49" charset="-122"/>
                </a:rPr>
                <a:t>I</a:t>
              </a:r>
              <a:r>
                <a:rPr lang="en-US" altLang="zh-CN" sz="3200" b="1" baseline="-25000">
                  <a:solidFill>
                    <a:srgbClr val="FFFF00"/>
                  </a:solidFill>
                  <a:ea typeface="楷体_GB2312" panose="02010609030101010101" pitchFamily="49" charset="-122"/>
                </a:rPr>
                <a:t>2</a:t>
              </a:r>
              <a:endParaRPr lang="en-US" altLang="zh-CN" sz="3200" b="1">
                <a:solidFill>
                  <a:srgbClr val="FFFF00"/>
                </a:solidFill>
                <a:ea typeface="楷体_GB2312" panose="02010609030101010101" pitchFamily="49" charset="-122"/>
              </a:endParaRPr>
            </a:p>
          </p:txBody>
        </p:sp>
      </p:grpSp>
      <p:grpSp>
        <p:nvGrpSpPr>
          <p:cNvPr id="1256500" name="Group 52"/>
          <p:cNvGrpSpPr/>
          <p:nvPr/>
        </p:nvGrpSpPr>
        <p:grpSpPr bwMode="auto">
          <a:xfrm>
            <a:off x="5946775" y="914400"/>
            <a:ext cx="473075" cy="579438"/>
            <a:chOff x="3833" y="576"/>
            <a:chExt cx="298" cy="365"/>
          </a:xfrm>
        </p:grpSpPr>
        <p:sp>
          <p:nvSpPr>
            <p:cNvPr id="1256501" name="Text Box 53"/>
            <p:cNvSpPr txBox="1">
              <a:spLocks noChangeArrowheads="1"/>
            </p:cNvSpPr>
            <p:nvPr/>
          </p:nvSpPr>
          <p:spPr bwMode="auto">
            <a:xfrm>
              <a:off x="3833" y="576"/>
              <a:ext cx="29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pPr algn="ctr"/>
              <a:r>
                <a:rPr lang="en-US" altLang="zh-CN" sz="3200" b="1" i="1">
                  <a:solidFill>
                    <a:srgbClr val="FFFF00"/>
                  </a:solidFill>
                  <a:ea typeface="楷体_GB2312" panose="02010609030101010101" pitchFamily="49" charset="-122"/>
                </a:rPr>
                <a:t>I</a:t>
              </a:r>
              <a:r>
                <a:rPr lang="en-US" altLang="zh-CN" sz="3200" b="1" baseline="-25000">
                  <a:solidFill>
                    <a:srgbClr val="FFFF00"/>
                  </a:solidFill>
                  <a:ea typeface="楷体_GB2312" panose="02010609030101010101" pitchFamily="49" charset="-122"/>
                </a:rPr>
                <a:t>3</a:t>
              </a:r>
              <a:endParaRPr lang="en-US" altLang="zh-CN" sz="3200" b="1">
                <a:solidFill>
                  <a:srgbClr val="FFFF00"/>
                </a:solidFill>
                <a:ea typeface="楷体_GB2312" panose="02010609030101010101" pitchFamily="49" charset="-122"/>
              </a:endParaRPr>
            </a:p>
          </p:txBody>
        </p:sp>
        <p:sp>
          <p:nvSpPr>
            <p:cNvPr id="1256502" name="Line 54"/>
            <p:cNvSpPr>
              <a:spLocks noChangeShapeType="1"/>
            </p:cNvSpPr>
            <p:nvPr/>
          </p:nvSpPr>
          <p:spPr bwMode="auto">
            <a:xfrm>
              <a:off x="4128" y="672"/>
              <a:ext cx="0" cy="144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256503" name="Text Box 55"/>
          <p:cNvSpPr txBox="1">
            <a:spLocks noChangeArrowheads="1"/>
          </p:cNvSpPr>
          <p:nvPr/>
        </p:nvSpPr>
        <p:spPr bwMode="auto">
          <a:xfrm>
            <a:off x="6172200" y="196850"/>
            <a:ext cx="3841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zh-CN" sz="3600">
                <a:solidFill>
                  <a:schemeClr val="tx2"/>
                </a:solidFill>
                <a:ea typeface="楷体_GB2312" panose="02010609030101010101" pitchFamily="49" charset="-122"/>
              </a:rPr>
              <a:t>a</a:t>
            </a:r>
            <a:endParaRPr lang="en-US" altLang="zh-CN" sz="3200">
              <a:ea typeface="楷体_GB2312" panose="02010609030101010101" pitchFamily="49" charset="-122"/>
            </a:endParaRPr>
          </a:p>
        </p:txBody>
      </p:sp>
      <p:sp>
        <p:nvSpPr>
          <p:cNvPr id="1256504" name="Text Box 56"/>
          <p:cNvSpPr txBox="1">
            <a:spLocks noChangeArrowheads="1"/>
          </p:cNvSpPr>
          <p:nvPr/>
        </p:nvSpPr>
        <p:spPr bwMode="auto">
          <a:xfrm>
            <a:off x="812800" y="4927600"/>
            <a:ext cx="15128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3200">
                <a:solidFill>
                  <a:schemeClr val="tx2"/>
                </a:solidFill>
                <a:ea typeface="楷体_GB2312" panose="02010609030101010101" pitchFamily="49" charset="-122"/>
              </a:rPr>
              <a:t>由</a:t>
            </a:r>
            <a:r>
              <a:rPr lang="en-US" altLang="zh-CN" sz="3200">
                <a:solidFill>
                  <a:schemeClr val="tx2"/>
                </a:solidFill>
                <a:ea typeface="楷体_GB2312" panose="02010609030101010101" pitchFamily="49" charset="-122"/>
              </a:rPr>
              <a:t>KCL:</a:t>
            </a:r>
          </a:p>
        </p:txBody>
      </p:sp>
      <p:sp>
        <p:nvSpPr>
          <p:cNvPr id="1256505" name="Text Box 57"/>
          <p:cNvSpPr txBox="1">
            <a:spLocks noChangeArrowheads="1"/>
          </p:cNvSpPr>
          <p:nvPr/>
        </p:nvSpPr>
        <p:spPr bwMode="auto">
          <a:xfrm>
            <a:off x="304800" y="5537200"/>
            <a:ext cx="43561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r>
              <a:rPr lang="zh-CN" altLang="en-US" sz="3200">
                <a:ea typeface="楷体_GB2312" panose="02010609030101010101" pitchFamily="49" charset="-122"/>
              </a:rPr>
              <a:t>节点 </a:t>
            </a:r>
            <a:r>
              <a:rPr lang="en-US" altLang="zh-CN" sz="3600">
                <a:ea typeface="楷体_GB2312" panose="02010609030101010101" pitchFamily="49" charset="-122"/>
              </a:rPr>
              <a:t>a:  </a:t>
            </a:r>
            <a:r>
              <a:rPr lang="en-US" altLang="zh-CN" sz="3600" i="1">
                <a:ea typeface="楷体_GB2312" panose="02010609030101010101" pitchFamily="49" charset="-122"/>
              </a:rPr>
              <a:t>I</a:t>
            </a:r>
            <a:r>
              <a:rPr lang="en-US" altLang="zh-CN" sz="3600" baseline="-25000">
                <a:ea typeface="楷体_GB2312" panose="02010609030101010101" pitchFamily="49" charset="-122"/>
              </a:rPr>
              <a:t>3</a:t>
            </a:r>
            <a:r>
              <a:rPr lang="en-US" altLang="zh-CN" sz="3600">
                <a:ea typeface="楷体_GB2312" panose="02010609030101010101" pitchFamily="49" charset="-122"/>
              </a:rPr>
              <a:t>=</a:t>
            </a:r>
            <a:r>
              <a:rPr lang="en-US" altLang="zh-CN" sz="3600" i="1">
                <a:ea typeface="楷体_GB2312" panose="02010609030101010101" pitchFamily="49" charset="-122"/>
              </a:rPr>
              <a:t>I</a:t>
            </a:r>
            <a:r>
              <a:rPr lang="en-US" altLang="zh-CN" sz="3600" baseline="-25000">
                <a:ea typeface="楷体_GB2312" panose="02010609030101010101" pitchFamily="49" charset="-122"/>
              </a:rPr>
              <a:t>1</a:t>
            </a:r>
            <a:r>
              <a:rPr lang="en-US" altLang="zh-CN" sz="3600">
                <a:ea typeface="楷体_GB2312" panose="02010609030101010101" pitchFamily="49" charset="-122"/>
              </a:rPr>
              <a:t>+</a:t>
            </a:r>
            <a:r>
              <a:rPr lang="en-US" altLang="zh-CN" sz="3600" i="1">
                <a:ea typeface="楷体_GB2312" panose="02010609030101010101" pitchFamily="49" charset="-122"/>
              </a:rPr>
              <a:t>I</a:t>
            </a:r>
            <a:r>
              <a:rPr lang="en-US" altLang="zh-CN" sz="3600" baseline="-25000">
                <a:ea typeface="楷体_GB2312" panose="02010609030101010101" pitchFamily="49" charset="-122"/>
              </a:rPr>
              <a:t>2</a:t>
            </a:r>
            <a:r>
              <a:rPr lang="en-US" altLang="zh-CN" sz="3600">
                <a:ea typeface="楷体_GB2312" panose="02010609030101010101" pitchFamily="49" charset="-122"/>
              </a:rPr>
              <a:t>= 4.6A</a:t>
            </a:r>
          </a:p>
        </p:txBody>
      </p:sp>
      <p:sp>
        <p:nvSpPr>
          <p:cNvPr id="1256506" name="Line 58"/>
          <p:cNvSpPr>
            <a:spLocks noChangeShapeType="1"/>
          </p:cNvSpPr>
          <p:nvPr/>
        </p:nvSpPr>
        <p:spPr bwMode="auto">
          <a:xfrm>
            <a:off x="4876800" y="2819400"/>
            <a:ext cx="0" cy="3581400"/>
          </a:xfrm>
          <a:prstGeom prst="line">
            <a:avLst/>
          </a:prstGeom>
          <a:noFill/>
          <a:ln w="28575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zh-CN" altLang="en-US"/>
          </a:p>
        </p:txBody>
      </p:sp>
      <p:sp>
        <p:nvSpPr>
          <p:cNvPr id="1256507" name="Text Box 59"/>
          <p:cNvSpPr txBox="1">
            <a:spLocks noChangeArrowheads="1"/>
          </p:cNvSpPr>
          <p:nvPr/>
        </p:nvSpPr>
        <p:spPr bwMode="auto">
          <a:xfrm>
            <a:off x="5105400" y="2921000"/>
            <a:ext cx="3705225" cy="111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3200">
                <a:ea typeface="楷体_GB2312" panose="02010609030101010101" pitchFamily="49" charset="-122"/>
              </a:rPr>
              <a:t>P</a:t>
            </a:r>
            <a:r>
              <a:rPr lang="en-US" altLang="zh-CN" sz="3200" baseline="-25000">
                <a:ea typeface="楷体_GB2312" panose="02010609030101010101" pitchFamily="49" charset="-122"/>
              </a:rPr>
              <a:t>50V</a:t>
            </a:r>
            <a:r>
              <a:rPr lang="en-US" altLang="zh-CN" sz="3200">
                <a:ea typeface="楷体_GB2312" panose="02010609030101010101" pitchFamily="49" charset="-122"/>
              </a:rPr>
              <a:t>=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i="1">
                <a:ea typeface="楷体_GB2312" panose="02010609030101010101" pitchFamily="49" charset="-122"/>
              </a:rPr>
              <a:t>U I</a:t>
            </a:r>
            <a:r>
              <a:rPr lang="en-US" altLang="zh-CN" sz="3200">
                <a:ea typeface="楷体_GB2312" panose="02010609030101010101" pitchFamily="49" charset="-122"/>
              </a:rPr>
              <a:t>=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50 </a:t>
            </a:r>
            <a:r>
              <a:rPr lang="en-US" altLang="zh-CN" sz="3200" b="1" baseline="30000">
                <a:ea typeface="楷体_GB2312" panose="02010609030101010101" pitchFamily="49" charset="-122"/>
              </a:rPr>
              <a:t>. </a:t>
            </a:r>
            <a:r>
              <a:rPr lang="en-US" altLang="zh-CN" sz="3200">
                <a:ea typeface="楷体_GB2312" panose="02010609030101010101" pitchFamily="49" charset="-122"/>
              </a:rPr>
              <a:t>4.8</a:t>
            </a:r>
          </a:p>
          <a:p>
            <a:pPr>
              <a:lnSpc>
                <a:spcPct val="80000"/>
              </a:lnSpc>
            </a:pPr>
            <a:r>
              <a:rPr lang="en-US" altLang="zh-CN" sz="3200">
                <a:ea typeface="楷体_GB2312" panose="02010609030101010101" pitchFamily="49" charset="-122"/>
              </a:rPr>
              <a:t>       =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>
                <a:ea typeface="楷体_GB2312" panose="02010609030101010101" pitchFamily="49" charset="-122"/>
              </a:rPr>
              <a:t>240W  (</a:t>
            </a:r>
            <a:r>
              <a:rPr lang="zh-CN" altLang="zh-CN" sz="3200">
                <a:ea typeface="楷体_GB2312" panose="02010609030101010101" pitchFamily="49" charset="-122"/>
              </a:rPr>
              <a:t>产生</a:t>
            </a:r>
            <a:r>
              <a:rPr lang="en-US" altLang="zh-CN" sz="3200">
                <a:ea typeface="楷体_GB2312" panose="02010609030101010101" pitchFamily="49" charset="-122"/>
              </a:rPr>
              <a:t>)</a:t>
            </a:r>
          </a:p>
        </p:txBody>
      </p:sp>
      <p:sp>
        <p:nvSpPr>
          <p:cNvPr id="1256508" name="Text Box 60"/>
          <p:cNvSpPr txBox="1">
            <a:spLocks noChangeArrowheads="1"/>
          </p:cNvSpPr>
          <p:nvPr/>
        </p:nvSpPr>
        <p:spPr bwMode="auto">
          <a:xfrm>
            <a:off x="5065713" y="4445000"/>
            <a:ext cx="3748087" cy="111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3200" dirty="0">
                <a:ea typeface="楷体_GB2312" panose="02010609030101010101" pitchFamily="49" charset="-122"/>
              </a:rPr>
              <a:t>P</a:t>
            </a:r>
            <a:r>
              <a:rPr lang="en-US" altLang="zh-CN" sz="3200" baseline="-25000" dirty="0">
                <a:ea typeface="楷体_GB2312" panose="02010609030101010101" pitchFamily="49" charset="-122"/>
              </a:rPr>
              <a:t>1V</a:t>
            </a:r>
            <a:r>
              <a:rPr lang="en-US" altLang="zh-CN" sz="3200" dirty="0">
                <a:ea typeface="楷体_GB2312" panose="02010609030101010101" pitchFamily="49" charset="-122"/>
              </a:rPr>
              <a:t>= 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i="1" dirty="0">
                <a:ea typeface="楷体_GB2312" panose="02010609030101010101" pitchFamily="49" charset="-122"/>
              </a:rPr>
              <a:t>U I</a:t>
            </a:r>
            <a:r>
              <a:rPr lang="en-US" altLang="zh-CN" sz="3200" dirty="0">
                <a:ea typeface="楷体_GB2312" panose="02010609030101010101" pitchFamily="49" charset="-122"/>
              </a:rPr>
              <a:t>= 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1 </a:t>
            </a:r>
            <a:r>
              <a:rPr lang="en-US" altLang="zh-CN" sz="3200" b="1" baseline="30000" dirty="0">
                <a:ea typeface="楷体_GB2312" panose="02010609030101010101" pitchFamily="49" charset="-122"/>
              </a:rPr>
              <a:t>. </a:t>
            </a:r>
            <a:r>
              <a:rPr lang="en-US" altLang="zh-CN" sz="3200" b="1" dirty="0">
                <a:ea typeface="楷体_GB2312" panose="02010609030101010101" pitchFamily="49" charset="-122"/>
              </a:rPr>
              <a:t>(</a:t>
            </a:r>
            <a:r>
              <a:rPr lang="en-US" altLang="zh-CN" sz="3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3200" dirty="0">
                <a:ea typeface="楷体_GB2312" panose="02010609030101010101" pitchFamily="49" charset="-122"/>
              </a:rPr>
              <a:t>0.2</a:t>
            </a:r>
            <a:r>
              <a:rPr lang="en-US" altLang="zh-CN" sz="3200" b="1" dirty="0">
                <a:ea typeface="楷体_GB2312" panose="02010609030101010101" pitchFamily="49" charset="-122"/>
              </a:rPr>
              <a:t>)</a:t>
            </a:r>
            <a:endParaRPr lang="en-US" altLang="zh-CN" sz="3200" dirty="0">
              <a:ea typeface="楷体_GB2312" panose="02010609030101010101" pitchFamily="49" charset="-122"/>
            </a:endParaRPr>
          </a:p>
          <a:p>
            <a:pPr>
              <a:lnSpc>
                <a:spcPct val="80000"/>
              </a:lnSpc>
            </a:pPr>
            <a:r>
              <a:rPr lang="en-US" altLang="zh-CN" sz="3200" dirty="0">
                <a:ea typeface="楷体_GB2312" panose="02010609030101010101" pitchFamily="49" charset="-122"/>
              </a:rPr>
              <a:t>      = </a:t>
            </a:r>
            <a:r>
              <a:rPr lang="en-US" altLang="zh-CN" sz="3200" dirty="0">
                <a:ea typeface="宋体" panose="02010600030101010101" pitchFamily="2" charset="-122"/>
              </a:rPr>
              <a:t>0.2</a:t>
            </a:r>
            <a:r>
              <a:rPr lang="en-US" altLang="zh-CN" sz="3200" dirty="0">
                <a:ea typeface="楷体_GB2312" panose="02010609030101010101" pitchFamily="49" charset="-122"/>
              </a:rPr>
              <a:t>W  (</a:t>
            </a:r>
            <a:r>
              <a:rPr lang="zh-CN" altLang="zh-CN" sz="3200" dirty="0">
                <a:ea typeface="楷体_GB2312" panose="02010609030101010101" pitchFamily="49" charset="-122"/>
              </a:rPr>
              <a:t>吸收</a:t>
            </a:r>
            <a:r>
              <a:rPr lang="en-US" altLang="zh-CN" sz="3200" dirty="0">
                <a:ea typeface="楷体_GB2312" panose="02010609030101010101" pitchFamily="49" charset="-122"/>
              </a:rPr>
              <a:t>)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564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564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1256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56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56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8" dur="500"/>
                                        <p:tgtEl>
                                          <p:spTgt spid="1256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56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256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500"/>
                                        <p:tgtEl>
                                          <p:spTgt spid="1256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564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564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56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256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256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3" presetClass="entr" presetSubtype="32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56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56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000"/>
                            </p:stCondLst>
                            <p:childTnLst>
                              <p:par>
                                <p:cTn id="70" presetID="17" presetClass="entr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2565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565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256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1256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256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256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6450" grpId="0" autoUpdateAnimBg="0"/>
      <p:bldP spid="1256452" grpId="0" autoUpdateAnimBg="0"/>
      <p:bldP spid="1256483" grpId="0" autoUpdateAnimBg="0"/>
      <p:bldP spid="1256493" grpId="0" autoUpdateAnimBg="0"/>
      <p:bldP spid="1256494" grpId="0" autoUpdateAnimBg="0"/>
      <p:bldP spid="1256495" grpId="0" autoUpdateAnimBg="0"/>
      <p:bldP spid="1256496" grpId="0" autoUpdateAnimBg="0"/>
      <p:bldP spid="1256503" grpId="0" autoUpdateAnimBg="0"/>
      <p:bldP spid="1256504" grpId="0" autoUpdateAnimBg="0"/>
      <p:bldP spid="1256505" grpId="0" autoUpdateAnimBg="0"/>
      <p:bldP spid="1256506" grpId="0" animBg="1"/>
      <p:bldP spid="1256507" grpId="0" autoUpdateAnimBg="0"/>
      <p:bldP spid="1256508" grpId="0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77" name="Text Box 49"/>
          <p:cNvSpPr txBox="1">
            <a:spLocks noChangeArrowheads="1"/>
          </p:cNvSpPr>
          <p:nvPr/>
        </p:nvSpPr>
        <p:spPr bwMode="auto">
          <a:xfrm>
            <a:off x="5727700" y="2963863"/>
            <a:ext cx="184308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 (</a:t>
            </a:r>
            <a:r>
              <a:rPr lang="zh-CN" altLang="zh-CN" sz="3200">
                <a:ea typeface="楷体_GB2312" panose="02010609030101010101" pitchFamily="49" charset="-122"/>
              </a:rPr>
              <a:t>吸收）</a:t>
            </a:r>
            <a:r>
              <a:rPr lang="zh-CN" altLang="en-US" sz="3200">
                <a:ea typeface="楷体_GB2312" panose="02010609030101010101" pitchFamily="49" charset="-122"/>
              </a:rPr>
              <a:t>  </a:t>
            </a:r>
          </a:p>
        </p:txBody>
      </p:sp>
      <p:sp>
        <p:nvSpPr>
          <p:cNvPr id="176195" name="Text Box 67"/>
          <p:cNvSpPr txBox="1">
            <a:spLocks noChangeArrowheads="1"/>
          </p:cNvSpPr>
          <p:nvPr/>
        </p:nvSpPr>
        <p:spPr bwMode="auto">
          <a:xfrm>
            <a:off x="457200" y="4968875"/>
            <a:ext cx="221297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zh-CN" altLang="en-US" sz="3200">
                <a:ea typeface="楷体_GB2312" panose="02010609030101010101" pitchFamily="49" charset="-122"/>
              </a:rPr>
              <a:t>能量守恒：</a:t>
            </a:r>
          </a:p>
        </p:txBody>
      </p:sp>
      <p:sp>
        <p:nvSpPr>
          <p:cNvPr id="176196" name="Text Box 68"/>
          <p:cNvSpPr txBox="1">
            <a:spLocks noChangeArrowheads="1"/>
          </p:cNvSpPr>
          <p:nvPr/>
        </p:nvSpPr>
        <p:spPr bwMode="auto">
          <a:xfrm>
            <a:off x="2554288" y="4933950"/>
            <a:ext cx="39481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chemeClr val="tx2">
                        <a:gamma/>
                        <a:shade val="46275"/>
                        <a:invGamma/>
                      </a:schemeClr>
                    </a:gs>
                    <a:gs pos="50000">
                      <a:schemeClr val="tx2"/>
                    </a:gs>
                    <a:gs pos="100000">
                      <a:schemeClr val="tx2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 algn="ctr"/>
            <a:r>
              <a:rPr lang="en-US" altLang="zh-CN" sz="3200">
                <a:ea typeface="楷体_GB2312" panose="02010609030101010101" pitchFamily="49" charset="-122"/>
              </a:rPr>
              <a:t>P</a:t>
            </a:r>
            <a:r>
              <a:rPr lang="en-US" altLang="zh-CN" sz="3200" baseline="-25000">
                <a:ea typeface="楷体_GB2312" panose="02010609030101010101" pitchFamily="49" charset="-122"/>
              </a:rPr>
              <a:t>50V </a:t>
            </a:r>
            <a:r>
              <a:rPr lang="en-US" altLang="zh-CN" sz="3200">
                <a:ea typeface="楷体_GB2312" panose="02010609030101010101" pitchFamily="49" charset="-122"/>
              </a:rPr>
              <a:t>= </a:t>
            </a:r>
            <a:r>
              <a:rPr lang="en-US" altLang="zh-CN" sz="3200">
                <a:latin typeface="宋体" panose="02010600030101010101" pitchFamily="2" charset="-122"/>
                <a:ea typeface="宋体" panose="02010600030101010101" pitchFamily="2" charset="-122"/>
              </a:rPr>
              <a:t>- </a:t>
            </a:r>
            <a:r>
              <a:rPr lang="en-US" altLang="zh-CN" sz="3200">
                <a:ea typeface="楷体_GB2312" panose="02010609030101010101" pitchFamily="49" charset="-122"/>
              </a:rPr>
              <a:t>240W  (</a:t>
            </a:r>
            <a:r>
              <a:rPr lang="zh-CN" altLang="en-US" sz="3200">
                <a:ea typeface="楷体_GB2312" panose="02010609030101010101" pitchFamily="49" charset="-122"/>
              </a:rPr>
              <a:t>产生</a:t>
            </a:r>
            <a:r>
              <a:rPr lang="en-US" altLang="zh-CN" sz="3200">
                <a:ea typeface="楷体_GB2312" panose="02010609030101010101" pitchFamily="49" charset="-122"/>
              </a:rPr>
              <a:t>)</a:t>
            </a:r>
          </a:p>
        </p:txBody>
      </p:sp>
      <p:graphicFrame>
        <p:nvGraphicFramePr>
          <p:cNvPr id="176205" name="Object 77"/>
          <p:cNvGraphicFramePr>
            <a:graphicFrameLocks noChangeAspect="1"/>
          </p:cNvGraphicFramePr>
          <p:nvPr/>
        </p:nvGraphicFramePr>
        <p:xfrm>
          <a:off x="452438" y="347663"/>
          <a:ext cx="2293937" cy="674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1" name="Equation" r:id="rId4" imgW="19202400" imgH="5791200" progId="Equation.DSMT4">
                  <p:embed/>
                </p:oleObj>
              </mc:Choice>
              <mc:Fallback>
                <p:oleObj name="Equation" r:id="rId4" imgW="19202400" imgH="5791200" progId="Equation.DSMT4">
                  <p:embed/>
                  <p:pic>
                    <p:nvPicPr>
                      <p:cNvPr id="0" name="图片 10240"/>
                      <p:cNvPicPr>
                        <a:picLocks noChangeAspect="1"/>
                      </p:cNvPicPr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2438" y="347663"/>
                        <a:ext cx="2293937" cy="674687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outerShdw algn="ctr" rotWithShape="0">
                          <a:srgbClr val="FFFFFF"/>
                        </a:outerShdw>
                      </a:effec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6206" name="Object 78"/>
          <p:cNvGraphicFramePr>
            <a:graphicFrameLocks noChangeAspect="1"/>
          </p:cNvGraphicFramePr>
          <p:nvPr/>
        </p:nvGraphicFramePr>
        <p:xfrm>
          <a:off x="711200" y="1141413"/>
          <a:ext cx="3238500" cy="715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2" name="Equation" r:id="rId6" imgW="27127200" imgH="6096000" progId="Equation.DSMT4">
                  <p:embed/>
                </p:oleObj>
              </mc:Choice>
              <mc:Fallback>
                <p:oleObj name="Equation" r:id="rId6" imgW="27127200" imgH="6096000" progId="Equation.DSMT4">
                  <p:embed/>
                  <p:pic>
                    <p:nvPicPr>
                      <p:cNvPr id="0" name="图片 10241"/>
                      <p:cNvPicPr>
                        <a:picLocks noChangeAspect="1"/>
                      </p:cNvPicPr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11200" y="1141413"/>
                        <a:ext cx="3238500" cy="71596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outerShdw algn="ctr" rotWithShape="0">
                          <a:srgbClr val="FFFFFF"/>
                        </a:outerShdw>
                      </a:effec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6192" name="Text Box 64"/>
          <p:cNvSpPr txBox="1">
            <a:spLocks noChangeArrowheads="1"/>
          </p:cNvSpPr>
          <p:nvPr/>
        </p:nvSpPr>
        <p:spPr bwMode="auto">
          <a:xfrm>
            <a:off x="2438400" y="2057400"/>
            <a:ext cx="177165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3200">
                <a:ea typeface="楷体_GB2312" panose="02010609030101010101" pitchFamily="49" charset="-122"/>
              </a:rPr>
              <a:t>   (</a:t>
            </a:r>
            <a:r>
              <a:rPr lang="zh-CN" altLang="zh-CN" sz="3200">
                <a:ea typeface="楷体_GB2312" panose="02010609030101010101" pitchFamily="49" charset="-122"/>
              </a:rPr>
              <a:t>吸收</a:t>
            </a:r>
            <a:r>
              <a:rPr lang="en-US" altLang="zh-CN" sz="3200">
                <a:ea typeface="楷体_GB2312" panose="02010609030101010101" pitchFamily="49" charset="-122"/>
              </a:rPr>
              <a:t>)  </a:t>
            </a:r>
          </a:p>
        </p:txBody>
      </p:sp>
      <p:graphicFrame>
        <p:nvGraphicFramePr>
          <p:cNvPr id="176207" name="Object 79"/>
          <p:cNvGraphicFramePr>
            <a:graphicFrameLocks noChangeAspect="1"/>
          </p:cNvGraphicFramePr>
          <p:nvPr/>
        </p:nvGraphicFramePr>
        <p:xfrm>
          <a:off x="1049338" y="2130425"/>
          <a:ext cx="1454150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3" name="Equation" r:id="rId8" imgW="12192000" imgH="4267200" progId="Equation.DSMT4">
                  <p:embed/>
                </p:oleObj>
              </mc:Choice>
              <mc:Fallback>
                <p:oleObj name="Equation" r:id="rId8" imgW="12192000" imgH="4267200" progId="Equation.DSMT4">
                  <p:embed/>
                  <p:pic>
                    <p:nvPicPr>
                      <p:cNvPr id="0" name="图片 10242"/>
                      <p:cNvPicPr>
                        <a:picLocks noChangeAspect="1"/>
                      </p:cNvPicPr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49338" y="2130425"/>
                        <a:ext cx="1454150" cy="506413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outerShdw algn="ctr" rotWithShape="0">
                          <a:srgbClr val="FFFFFF"/>
                        </a:outerShdw>
                      </a:effec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76267" name="Group 139"/>
          <p:cNvGrpSpPr/>
          <p:nvPr/>
        </p:nvGrpSpPr>
        <p:grpSpPr bwMode="auto">
          <a:xfrm>
            <a:off x="4819650" y="242889"/>
            <a:ext cx="4552950" cy="2347912"/>
            <a:chOff x="3036" y="153"/>
            <a:chExt cx="2868" cy="1479"/>
          </a:xfrm>
        </p:grpSpPr>
        <p:grpSp>
          <p:nvGrpSpPr>
            <p:cNvPr id="176264" name="Group 136"/>
            <p:cNvGrpSpPr/>
            <p:nvPr/>
          </p:nvGrpSpPr>
          <p:grpSpPr bwMode="auto">
            <a:xfrm>
              <a:off x="3036" y="192"/>
              <a:ext cx="2868" cy="1440"/>
              <a:chOff x="3036" y="192"/>
              <a:chExt cx="2868" cy="1440"/>
            </a:xfrm>
          </p:grpSpPr>
          <p:sp>
            <p:nvSpPr>
              <p:cNvPr id="176216" name="Text Box 88"/>
              <p:cNvSpPr txBox="1">
                <a:spLocks noChangeArrowheads="1"/>
              </p:cNvSpPr>
              <p:nvPr/>
            </p:nvSpPr>
            <p:spPr bwMode="auto">
              <a:xfrm>
                <a:off x="5212" y="614"/>
                <a:ext cx="464" cy="8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ea typeface="楷体_GB2312" panose="02010609030101010101" pitchFamily="49" charset="-122"/>
                  </a:rPr>
                  <a:t>+</a:t>
                </a:r>
              </a:p>
              <a:p>
                <a:r>
                  <a:rPr lang="en-US" altLang="zh-CN" sz="3200" b="1">
                    <a:ea typeface="楷体_GB2312" panose="02010609030101010101" pitchFamily="49" charset="-122"/>
                  </a:rPr>
                  <a:t>-</a:t>
                </a:r>
              </a:p>
            </p:txBody>
          </p:sp>
          <p:sp>
            <p:nvSpPr>
              <p:cNvPr id="176217" name="Text Box 89"/>
              <p:cNvSpPr txBox="1">
                <a:spLocks noChangeArrowheads="1"/>
              </p:cNvSpPr>
              <p:nvPr/>
            </p:nvSpPr>
            <p:spPr bwMode="auto">
              <a:xfrm>
                <a:off x="5292" y="912"/>
                <a:ext cx="612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>
                    <a:ea typeface="楷体_GB2312" panose="02010609030101010101" pitchFamily="49" charset="-122"/>
                  </a:rPr>
                  <a:t>50V</a:t>
                </a:r>
              </a:p>
            </p:txBody>
          </p:sp>
          <p:sp>
            <p:nvSpPr>
              <p:cNvPr id="176218" name="Rectangle 90"/>
              <p:cNvSpPr>
                <a:spLocks noChangeArrowheads="1"/>
              </p:cNvSpPr>
              <p:nvPr/>
            </p:nvSpPr>
            <p:spPr bwMode="auto">
              <a:xfrm>
                <a:off x="3478" y="488"/>
                <a:ext cx="357" cy="134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219" name="Rectangle 91"/>
              <p:cNvSpPr>
                <a:spLocks noChangeArrowheads="1"/>
              </p:cNvSpPr>
              <p:nvPr/>
            </p:nvSpPr>
            <p:spPr bwMode="auto">
              <a:xfrm>
                <a:off x="4576" y="495"/>
                <a:ext cx="357" cy="134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220" name="Line 92"/>
              <p:cNvSpPr>
                <a:spLocks noChangeShapeType="1"/>
              </p:cNvSpPr>
              <p:nvPr/>
            </p:nvSpPr>
            <p:spPr bwMode="auto">
              <a:xfrm flipV="1">
                <a:off x="3832" y="554"/>
                <a:ext cx="76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221" name="Line 93"/>
              <p:cNvSpPr>
                <a:spLocks noChangeShapeType="1"/>
              </p:cNvSpPr>
              <p:nvPr/>
            </p:nvSpPr>
            <p:spPr bwMode="auto">
              <a:xfrm flipV="1">
                <a:off x="4946" y="555"/>
                <a:ext cx="25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222" name="Line 94"/>
              <p:cNvSpPr>
                <a:spLocks noChangeShapeType="1"/>
              </p:cNvSpPr>
              <p:nvPr/>
            </p:nvSpPr>
            <p:spPr bwMode="auto">
              <a:xfrm>
                <a:off x="3177" y="549"/>
                <a:ext cx="301" cy="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223" name="Line 95"/>
              <p:cNvSpPr>
                <a:spLocks noChangeShapeType="1"/>
              </p:cNvSpPr>
              <p:nvPr/>
            </p:nvSpPr>
            <p:spPr bwMode="auto">
              <a:xfrm flipV="1">
                <a:off x="3180" y="1586"/>
                <a:ext cx="2016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224" name="Text Box 96"/>
              <p:cNvSpPr txBox="1">
                <a:spLocks noChangeArrowheads="1"/>
              </p:cNvSpPr>
              <p:nvPr/>
            </p:nvSpPr>
            <p:spPr bwMode="auto">
              <a:xfrm>
                <a:off x="3222" y="964"/>
                <a:ext cx="486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 b="1">
                    <a:ea typeface="宋体" panose="02010600030101010101" pitchFamily="2" charset="-122"/>
                  </a:rPr>
                  <a:t> </a:t>
                </a:r>
                <a:r>
                  <a:rPr lang="en-US" altLang="zh-CN" sz="2800">
                    <a:ea typeface="宋体" panose="02010600030101010101" pitchFamily="2" charset="-122"/>
                  </a:rPr>
                  <a:t>1V</a:t>
                </a:r>
              </a:p>
            </p:txBody>
          </p:sp>
          <p:grpSp>
            <p:nvGrpSpPr>
              <p:cNvPr id="176225" name="Group 97"/>
              <p:cNvGrpSpPr/>
              <p:nvPr/>
            </p:nvGrpSpPr>
            <p:grpSpPr bwMode="auto">
              <a:xfrm>
                <a:off x="3036" y="546"/>
                <a:ext cx="278" cy="1058"/>
                <a:chOff x="2892" y="546"/>
                <a:chExt cx="278" cy="1058"/>
              </a:xfrm>
            </p:grpSpPr>
            <p:sp>
              <p:nvSpPr>
                <p:cNvPr id="176226" name="Oval 98"/>
                <p:cNvSpPr>
                  <a:spLocks noChangeArrowheads="1"/>
                </p:cNvSpPr>
                <p:nvPr/>
              </p:nvSpPr>
              <p:spPr bwMode="auto">
                <a:xfrm>
                  <a:off x="2892" y="960"/>
                  <a:ext cx="278" cy="273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6227" name="Line 99"/>
                <p:cNvSpPr>
                  <a:spLocks noChangeShapeType="1"/>
                </p:cNvSpPr>
                <p:nvPr/>
              </p:nvSpPr>
              <p:spPr bwMode="auto">
                <a:xfrm>
                  <a:off x="3036" y="546"/>
                  <a:ext cx="0" cy="1058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76228" name="Text Box 100"/>
              <p:cNvSpPr txBox="1">
                <a:spLocks noChangeArrowheads="1"/>
              </p:cNvSpPr>
              <p:nvPr/>
            </p:nvSpPr>
            <p:spPr bwMode="auto">
              <a:xfrm>
                <a:off x="3228" y="624"/>
                <a:ext cx="319" cy="92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600" b="1">
                    <a:ea typeface="宋体" panose="02010600030101010101" pitchFamily="2" charset="-122"/>
                  </a:rPr>
                  <a:t>+</a:t>
                </a:r>
              </a:p>
              <a:p>
                <a:r>
                  <a:rPr lang="en-US" altLang="zh-CN" sz="3600" b="1">
                    <a:ea typeface="宋体" panose="02010600030101010101" pitchFamily="2" charset="-122"/>
                  </a:rPr>
                  <a:t>-</a:t>
                </a:r>
              </a:p>
            </p:txBody>
          </p:sp>
          <p:sp>
            <p:nvSpPr>
              <p:cNvPr id="176229" name="Oval 101"/>
              <p:cNvSpPr>
                <a:spLocks noChangeArrowheads="1"/>
              </p:cNvSpPr>
              <p:nvPr/>
            </p:nvSpPr>
            <p:spPr bwMode="auto">
              <a:xfrm>
                <a:off x="4153" y="506"/>
                <a:ext cx="83" cy="87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230" name="Oval 102"/>
              <p:cNvSpPr>
                <a:spLocks noChangeArrowheads="1"/>
              </p:cNvSpPr>
              <p:nvPr/>
            </p:nvSpPr>
            <p:spPr bwMode="auto">
              <a:xfrm>
                <a:off x="4150" y="1536"/>
                <a:ext cx="86" cy="92"/>
              </a:xfrm>
              <a:prstGeom prst="ellipse">
                <a:avLst/>
              </a:prstGeom>
              <a:solidFill>
                <a:schemeClr val="tx1"/>
              </a:solidFill>
              <a:ln w="38100">
                <a:solidFill>
                  <a:schemeClr val="tx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231" name="AutoShape 103"/>
              <p:cNvSpPr>
                <a:spLocks noChangeArrowheads="1"/>
              </p:cNvSpPr>
              <p:nvPr/>
            </p:nvSpPr>
            <p:spPr bwMode="auto">
              <a:xfrm rot="5400000">
                <a:off x="4057" y="953"/>
                <a:ext cx="268" cy="282"/>
              </a:xfrm>
              <a:prstGeom prst="diamond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2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76232" name="Line 104"/>
              <p:cNvSpPr>
                <a:spLocks noChangeShapeType="1"/>
              </p:cNvSpPr>
              <p:nvPr/>
            </p:nvSpPr>
            <p:spPr bwMode="auto">
              <a:xfrm rot="16200000" flipH="1">
                <a:off x="3660" y="1104"/>
                <a:ext cx="1056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76233" name="Text Box 105"/>
              <p:cNvSpPr txBox="1">
                <a:spLocks noChangeArrowheads="1"/>
              </p:cNvSpPr>
              <p:nvPr/>
            </p:nvSpPr>
            <p:spPr bwMode="auto">
              <a:xfrm>
                <a:off x="4202" y="720"/>
                <a:ext cx="274" cy="7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2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pPr algn="ctr"/>
                <a:r>
                  <a:rPr lang="en-US" altLang="zh-CN" sz="2400">
                    <a:ea typeface="楷体_GB2312" panose="02010609030101010101" pitchFamily="49" charset="-122"/>
                  </a:rPr>
                  <a:t> </a:t>
                </a:r>
                <a:r>
                  <a:rPr lang="en-US" altLang="zh-CN" sz="2800">
                    <a:latin typeface="宋体" panose="02010600030101010101" pitchFamily="2" charset="-122"/>
                    <a:ea typeface="宋体" panose="02010600030101010101" pitchFamily="2" charset="-122"/>
                  </a:rPr>
                  <a:t>-</a:t>
                </a:r>
              </a:p>
              <a:p>
                <a:pPr algn="ctr"/>
                <a:r>
                  <a:rPr lang="en-US" altLang="zh-CN" sz="3200">
                    <a:latin typeface="宋体" panose="02010600030101010101" pitchFamily="2" charset="-122"/>
                    <a:ea typeface="宋体" panose="02010600030101010101" pitchFamily="2" charset="-122"/>
                  </a:rPr>
                  <a:t>+</a:t>
                </a:r>
              </a:p>
            </p:txBody>
          </p:sp>
          <p:sp>
            <p:nvSpPr>
              <p:cNvPr id="176234" name="Text Box 106"/>
              <p:cNvSpPr txBox="1">
                <a:spLocks noChangeArrowheads="1"/>
              </p:cNvSpPr>
              <p:nvPr/>
            </p:nvSpPr>
            <p:spPr bwMode="auto">
              <a:xfrm>
                <a:off x="4323" y="960"/>
                <a:ext cx="489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2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pPr algn="ctr"/>
                <a:r>
                  <a:rPr lang="en-US" altLang="zh-CN" sz="2800" dirty="0">
                    <a:ea typeface="楷体_GB2312" panose="02010609030101010101" pitchFamily="49" charset="-122"/>
                  </a:rPr>
                  <a:t>10I</a:t>
                </a:r>
                <a:r>
                  <a:rPr lang="en-US" altLang="zh-CN" sz="2800" baseline="-25000" dirty="0">
                    <a:ea typeface="楷体_GB2312" panose="02010609030101010101" pitchFamily="49" charset="-122"/>
                  </a:rPr>
                  <a:t>1</a:t>
                </a:r>
                <a:endParaRPr lang="en-US" altLang="zh-CN" sz="2800" dirty="0">
                  <a:ea typeface="楷体_GB2312" panose="02010609030101010101" pitchFamily="49" charset="-122"/>
                </a:endParaRPr>
              </a:p>
            </p:txBody>
          </p:sp>
          <p:sp>
            <p:nvSpPr>
              <p:cNvPr id="176235" name="Oval 107"/>
              <p:cNvSpPr>
                <a:spLocks noChangeArrowheads="1"/>
              </p:cNvSpPr>
              <p:nvPr/>
            </p:nvSpPr>
            <p:spPr bwMode="auto">
              <a:xfrm>
                <a:off x="5062" y="912"/>
                <a:ext cx="278" cy="273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236" name="Line 108"/>
              <p:cNvSpPr>
                <a:spLocks noChangeShapeType="1"/>
              </p:cNvSpPr>
              <p:nvPr/>
            </p:nvSpPr>
            <p:spPr bwMode="auto">
              <a:xfrm>
                <a:off x="5196" y="546"/>
                <a:ext cx="0" cy="105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76237" name="Line 109"/>
              <p:cNvSpPr>
                <a:spLocks noChangeShapeType="1"/>
              </p:cNvSpPr>
              <p:nvPr/>
            </p:nvSpPr>
            <p:spPr bwMode="auto">
              <a:xfrm>
                <a:off x="3276" y="546"/>
                <a:ext cx="14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76238" name="Text Box 110"/>
              <p:cNvSpPr txBox="1">
                <a:spLocks noChangeArrowheads="1"/>
              </p:cNvSpPr>
              <p:nvPr/>
            </p:nvSpPr>
            <p:spPr bwMode="auto">
              <a:xfrm>
                <a:off x="3180" y="192"/>
                <a:ext cx="265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2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pPr algn="ctr"/>
                <a:r>
                  <a:rPr lang="en-US" altLang="zh-CN" sz="2800">
                    <a:ea typeface="楷体_GB2312" panose="02010609030101010101" pitchFamily="49" charset="-122"/>
                  </a:rPr>
                  <a:t>I</a:t>
                </a:r>
                <a:r>
                  <a:rPr lang="en-US" altLang="zh-CN" sz="2800" baseline="-25000">
                    <a:ea typeface="楷体_GB2312" panose="02010609030101010101" pitchFamily="49" charset="-122"/>
                  </a:rPr>
                  <a:t>1</a:t>
                </a:r>
                <a:endParaRPr lang="en-US" altLang="zh-CN" sz="3200">
                  <a:ea typeface="楷体_GB2312" panose="02010609030101010101" pitchFamily="49" charset="-122"/>
                </a:endParaRPr>
              </a:p>
            </p:txBody>
          </p:sp>
          <p:sp>
            <p:nvSpPr>
              <p:cNvPr id="176240" name="Text Box 112"/>
              <p:cNvSpPr txBox="1">
                <a:spLocks noChangeArrowheads="1"/>
              </p:cNvSpPr>
              <p:nvPr/>
            </p:nvSpPr>
            <p:spPr bwMode="auto">
              <a:xfrm>
                <a:off x="4503" y="228"/>
                <a:ext cx="458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400" dirty="0">
                    <a:ea typeface="宋体" panose="02010600030101010101" pitchFamily="2" charset="-122"/>
                  </a:rPr>
                  <a:t>10</a:t>
                </a:r>
                <a:r>
                  <a:rPr lang="el-GR" altLang="zh-CN" sz="2400" dirty="0">
                    <a:ea typeface="宋体" panose="02010600030101010101" pitchFamily="2" charset="-122"/>
                  </a:rPr>
                  <a:t>Ω</a:t>
                </a:r>
                <a:endParaRPr lang="en-US" altLang="zh-CN" sz="2400" dirty="0">
                  <a:ea typeface="宋体" panose="02010600030101010101" pitchFamily="2" charset="-122"/>
                </a:endParaRPr>
              </a:p>
            </p:txBody>
          </p:sp>
          <p:sp>
            <p:nvSpPr>
              <p:cNvPr id="176243" name="Text Box 115"/>
              <p:cNvSpPr txBox="1">
                <a:spLocks noChangeArrowheads="1"/>
              </p:cNvSpPr>
              <p:nvPr/>
            </p:nvSpPr>
            <p:spPr bwMode="auto">
              <a:xfrm>
                <a:off x="3468" y="210"/>
                <a:ext cx="460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4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5</a:t>
                </a:r>
                <a:r>
                  <a:rPr lang="el-GR" altLang="zh-CN" sz="2400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Ω</a:t>
                </a:r>
                <a:endParaRPr lang="en-US" altLang="zh-CN" sz="3200" b="1" dirty="0"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76266" name="Group 138"/>
            <p:cNvGrpSpPr/>
            <p:nvPr/>
          </p:nvGrpSpPr>
          <p:grpSpPr bwMode="auto">
            <a:xfrm>
              <a:off x="4196" y="153"/>
              <a:ext cx="298" cy="396"/>
              <a:chOff x="4196" y="153"/>
              <a:chExt cx="298" cy="396"/>
            </a:xfrm>
          </p:grpSpPr>
          <p:sp>
            <p:nvSpPr>
              <p:cNvPr id="176255" name="Line 127"/>
              <p:cNvSpPr>
                <a:spLocks noChangeShapeType="1"/>
              </p:cNvSpPr>
              <p:nvPr/>
            </p:nvSpPr>
            <p:spPr bwMode="auto">
              <a:xfrm flipH="1">
                <a:off x="4323" y="549"/>
                <a:ext cx="96" cy="0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76256" name="Text Box 128"/>
              <p:cNvSpPr txBox="1">
                <a:spLocks noChangeArrowheads="1"/>
              </p:cNvSpPr>
              <p:nvPr/>
            </p:nvSpPr>
            <p:spPr bwMode="auto">
              <a:xfrm>
                <a:off x="4196" y="153"/>
                <a:ext cx="298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2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pPr algn="ctr"/>
                <a:r>
                  <a:rPr lang="en-US" altLang="zh-CN" sz="3200" b="1" i="1">
                    <a:solidFill>
                      <a:srgbClr val="FFFF00"/>
                    </a:solidFill>
                    <a:ea typeface="楷体_GB2312" panose="02010609030101010101" pitchFamily="49" charset="-122"/>
                  </a:rPr>
                  <a:t>I</a:t>
                </a:r>
                <a:r>
                  <a:rPr lang="en-US" altLang="zh-CN" sz="3200" b="1" baseline="-25000">
                    <a:solidFill>
                      <a:srgbClr val="FFFF00"/>
                    </a:solidFill>
                    <a:ea typeface="楷体_GB2312" panose="02010609030101010101" pitchFamily="49" charset="-122"/>
                  </a:rPr>
                  <a:t>2</a:t>
                </a:r>
                <a:endParaRPr lang="en-US" altLang="zh-CN" sz="3200" b="1">
                  <a:solidFill>
                    <a:srgbClr val="FFFF00"/>
                  </a:solidFill>
                  <a:ea typeface="楷体_GB2312" panose="02010609030101010101" pitchFamily="49" charset="-122"/>
                </a:endParaRPr>
              </a:p>
            </p:txBody>
          </p:sp>
        </p:grpSp>
        <p:grpSp>
          <p:nvGrpSpPr>
            <p:cNvPr id="176265" name="Group 137"/>
            <p:cNvGrpSpPr/>
            <p:nvPr/>
          </p:nvGrpSpPr>
          <p:grpSpPr bwMode="auto">
            <a:xfrm>
              <a:off x="3920" y="576"/>
              <a:ext cx="298" cy="365"/>
              <a:chOff x="3920" y="576"/>
              <a:chExt cx="298" cy="365"/>
            </a:xfrm>
          </p:grpSpPr>
          <p:sp>
            <p:nvSpPr>
              <p:cNvPr id="176258" name="Text Box 130"/>
              <p:cNvSpPr txBox="1">
                <a:spLocks noChangeArrowheads="1"/>
              </p:cNvSpPr>
              <p:nvPr/>
            </p:nvSpPr>
            <p:spPr bwMode="auto">
              <a:xfrm>
                <a:off x="3920" y="576"/>
                <a:ext cx="298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2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pPr algn="ctr"/>
                <a:r>
                  <a:rPr lang="en-US" altLang="zh-CN" sz="3200" b="1" i="1">
                    <a:solidFill>
                      <a:srgbClr val="FFFF00"/>
                    </a:solidFill>
                    <a:ea typeface="楷体_GB2312" panose="02010609030101010101" pitchFamily="49" charset="-122"/>
                  </a:rPr>
                  <a:t>I</a:t>
                </a:r>
                <a:r>
                  <a:rPr lang="en-US" altLang="zh-CN" sz="3200" b="1" baseline="-25000">
                    <a:solidFill>
                      <a:srgbClr val="FFFF00"/>
                    </a:solidFill>
                    <a:ea typeface="楷体_GB2312" panose="02010609030101010101" pitchFamily="49" charset="-122"/>
                  </a:rPr>
                  <a:t>3</a:t>
                </a:r>
                <a:endParaRPr lang="en-US" altLang="zh-CN" sz="3200" b="1">
                  <a:solidFill>
                    <a:srgbClr val="FFFF00"/>
                  </a:solidFill>
                  <a:ea typeface="楷体_GB2312" panose="02010609030101010101" pitchFamily="49" charset="-122"/>
                </a:endParaRPr>
              </a:p>
            </p:txBody>
          </p:sp>
          <p:sp>
            <p:nvSpPr>
              <p:cNvPr id="176259" name="Line 131"/>
              <p:cNvSpPr>
                <a:spLocks noChangeShapeType="1"/>
              </p:cNvSpPr>
              <p:nvPr/>
            </p:nvSpPr>
            <p:spPr bwMode="auto">
              <a:xfrm>
                <a:off x="4203" y="732"/>
                <a:ext cx="0" cy="144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lIns="90000" tIns="46800" rIns="90000" bIns="46800" anchor="ctr">
                <a:spAutoFit/>
              </a:bodyPr>
              <a:lstStyle/>
              <a:p>
                <a:endParaRPr lang="zh-CN" altLang="en-US"/>
              </a:p>
            </p:txBody>
          </p:sp>
        </p:grpSp>
      </p:grpSp>
      <p:graphicFrame>
        <p:nvGraphicFramePr>
          <p:cNvPr id="176268" name="Object 140"/>
          <p:cNvGraphicFramePr>
            <a:graphicFrameLocks noChangeAspect="1"/>
          </p:cNvGraphicFramePr>
          <p:nvPr/>
        </p:nvGraphicFramePr>
        <p:xfrm>
          <a:off x="2505075" y="5776913"/>
          <a:ext cx="6034088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4" name="公式" r:id="rId10" imgW="3149600" imgH="317500" progId="Equation.3">
                  <p:embed/>
                </p:oleObj>
              </mc:Choice>
              <mc:Fallback>
                <p:oleObj name="公式" r:id="rId10" imgW="3149600" imgH="317500" progId="Equation.3">
                  <p:embed/>
                  <p:pic>
                    <p:nvPicPr>
                      <p:cNvPr id="0" name="图片 10243"/>
                      <p:cNvPicPr>
                        <a:picLocks noChangeAspect="1"/>
                      </p:cNvPicPr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505075" y="5776913"/>
                        <a:ext cx="6034088" cy="61595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6273" name="Object 145"/>
          <p:cNvGraphicFramePr>
            <a:graphicFrameLocks noChangeAspect="1"/>
          </p:cNvGraphicFramePr>
          <p:nvPr/>
        </p:nvGraphicFramePr>
        <p:xfrm>
          <a:off x="2984500" y="361951"/>
          <a:ext cx="2005013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5" name="Equation" r:id="rId12" imgW="16764000" imgH="5486400" progId="Equation.DSMT4">
                  <p:embed/>
                </p:oleObj>
              </mc:Choice>
              <mc:Fallback>
                <p:oleObj name="Equation" r:id="rId12" imgW="16764000" imgH="5486400" progId="Equation.DSMT4">
                  <p:embed/>
                  <p:pic>
                    <p:nvPicPr>
                      <p:cNvPr id="0" name="图片 10244"/>
                      <p:cNvPicPr>
                        <a:picLocks noChangeAspect="1"/>
                      </p:cNvPicPr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984500" y="361951"/>
                        <a:ext cx="2005013" cy="65087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  <a:effectLst>
                        <a:outerShdw algn="ctr" rotWithShape="0">
                          <a:srgbClr val="FFFFFF"/>
                        </a:outerShdw>
                      </a:effec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6274" name="Object 146"/>
          <p:cNvGraphicFramePr>
            <a:graphicFrameLocks noChangeAspect="1"/>
          </p:cNvGraphicFramePr>
          <p:nvPr/>
        </p:nvGraphicFramePr>
        <p:xfrm>
          <a:off x="225425" y="2925763"/>
          <a:ext cx="1882775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6" name="公式" r:id="rId14" imgW="850900" imgH="342900" progId="Equation.3">
                  <p:embed/>
                </p:oleObj>
              </mc:Choice>
              <mc:Fallback>
                <p:oleObj name="公式" r:id="rId14" imgW="850900" imgH="342900" progId="Equation.3">
                  <p:embed/>
                  <p:pic>
                    <p:nvPicPr>
                      <p:cNvPr id="0" name="图片 10245"/>
                      <p:cNvPicPr>
                        <a:picLocks noChangeAspect="1"/>
                      </p:cNvPicPr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25425" y="2925763"/>
                        <a:ext cx="1882775" cy="75247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6275" name="Object 147"/>
          <p:cNvGraphicFramePr>
            <a:graphicFrameLocks noChangeAspect="1"/>
          </p:cNvGraphicFramePr>
          <p:nvPr/>
        </p:nvGraphicFramePr>
        <p:xfrm>
          <a:off x="168275" y="3830638"/>
          <a:ext cx="21717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7" name="公式" r:id="rId16" imgW="1003300" imgH="342900" progId="Equation.3">
                  <p:embed/>
                </p:oleObj>
              </mc:Choice>
              <mc:Fallback>
                <p:oleObj name="公式" r:id="rId16" imgW="1003300" imgH="342900" progId="Equation.3">
                  <p:embed/>
                  <p:pic>
                    <p:nvPicPr>
                      <p:cNvPr id="0" name="图片 10246"/>
                      <p:cNvPicPr>
                        <a:picLocks noChangeAspect="1"/>
                      </p:cNvPicPr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68275" y="3830638"/>
                        <a:ext cx="2171700" cy="7366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6276" name="Text Box 148"/>
          <p:cNvSpPr txBox="1">
            <a:spLocks noChangeArrowheads="1"/>
          </p:cNvSpPr>
          <p:nvPr/>
        </p:nvSpPr>
        <p:spPr bwMode="auto">
          <a:xfrm>
            <a:off x="6183313" y="3887788"/>
            <a:ext cx="184308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 (</a:t>
            </a:r>
            <a:r>
              <a:rPr lang="zh-CN" altLang="zh-CN" sz="3200">
                <a:ea typeface="楷体_GB2312" panose="02010609030101010101" pitchFamily="49" charset="-122"/>
              </a:rPr>
              <a:t>吸收）</a:t>
            </a:r>
            <a:r>
              <a:rPr lang="zh-CN" altLang="en-US" sz="3200">
                <a:ea typeface="楷体_GB2312" panose="02010609030101010101" pitchFamily="49" charset="-122"/>
              </a:rPr>
              <a:t>  </a:t>
            </a:r>
          </a:p>
        </p:txBody>
      </p:sp>
      <p:graphicFrame>
        <p:nvGraphicFramePr>
          <p:cNvPr id="176277" name="Object 149"/>
          <p:cNvGraphicFramePr>
            <a:graphicFrameLocks noChangeAspect="1"/>
          </p:cNvGraphicFramePr>
          <p:nvPr/>
        </p:nvGraphicFramePr>
        <p:xfrm>
          <a:off x="2095500" y="2968625"/>
          <a:ext cx="3463925" cy="671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8" name="公式" r:id="rId18" imgW="1574800" imgH="304800" progId="Equation.3">
                  <p:embed/>
                </p:oleObj>
              </mc:Choice>
              <mc:Fallback>
                <p:oleObj name="公式" r:id="rId18" imgW="1574800" imgH="304800" progId="Equation.3">
                  <p:embed/>
                  <p:pic>
                    <p:nvPicPr>
                      <p:cNvPr id="0" name="图片 10247"/>
                      <p:cNvPicPr>
                        <a:picLocks noChangeAspect="1"/>
                      </p:cNvPicPr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095500" y="2968625"/>
                        <a:ext cx="3463925" cy="671513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6278" name="Object 150"/>
          <p:cNvGraphicFramePr>
            <a:graphicFrameLocks noChangeAspect="1"/>
          </p:cNvGraphicFramePr>
          <p:nvPr/>
        </p:nvGraphicFramePr>
        <p:xfrm>
          <a:off x="2293938" y="3873500"/>
          <a:ext cx="3827462" cy="661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" name="公式" r:id="rId20" imgW="1765300" imgH="304800" progId="Equation.3">
                  <p:embed/>
                </p:oleObj>
              </mc:Choice>
              <mc:Fallback>
                <p:oleObj name="公式" r:id="rId20" imgW="1765300" imgH="304800" progId="Equation.3">
                  <p:embed/>
                  <p:pic>
                    <p:nvPicPr>
                      <p:cNvPr id="0" name="图片 10248"/>
                      <p:cNvPicPr>
                        <a:picLocks noChangeAspect="1"/>
                      </p:cNvPicPr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2293938" y="3873500"/>
                        <a:ext cx="3827462" cy="6619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6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6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76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76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76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76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6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6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76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76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76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76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76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76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76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76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177" grpId="0" autoUpdateAnimBg="0"/>
      <p:bldP spid="176195" grpId="0" autoUpdateAnimBg="0"/>
      <p:bldP spid="176196" grpId="0"/>
      <p:bldP spid="176192" grpId="0" autoUpdateAnimBg="0"/>
      <p:bldP spid="176276" grpId="0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37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"/>
            <a:ext cx="7772400" cy="1143000"/>
          </a:xfrm>
        </p:spPr>
        <p:txBody>
          <a:bodyPr/>
          <a:lstStyle/>
          <a:p>
            <a:r>
              <a:rPr lang="en-US" altLang="zh-CN" sz="3600" b="1">
                <a:solidFill>
                  <a:srgbClr val="FFFF00"/>
                </a:solidFill>
                <a:latin typeface="宋体" panose="02010600030101010101" pitchFamily="2" charset="-122"/>
              </a:rPr>
              <a:t>1.6.2 </a:t>
            </a:r>
            <a:r>
              <a:rPr lang="zh-CN" altLang="en-US" sz="3600" b="1">
                <a:solidFill>
                  <a:srgbClr val="FFFF00"/>
                </a:solidFill>
                <a:latin typeface="宋体" panose="02010600030101010101" pitchFamily="2" charset="-122"/>
              </a:rPr>
              <a:t>受控源的应用</a:t>
            </a:r>
          </a:p>
        </p:txBody>
      </p:sp>
      <p:sp>
        <p:nvSpPr>
          <p:cNvPr id="1509380" name="Rectangle 4"/>
          <p:cNvSpPr>
            <a:spLocks noChangeArrowheads="1"/>
          </p:cNvSpPr>
          <p:nvPr/>
        </p:nvSpPr>
        <p:spPr bwMode="auto">
          <a:xfrm>
            <a:off x="304800" y="914400"/>
            <a:ext cx="8572500" cy="145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160000"/>
              </a:lnSpc>
              <a:spcBef>
                <a:spcPct val="0"/>
              </a:spcBef>
            </a:pPr>
            <a:r>
              <a:rPr kumimoji="0" lang="en-US" altLang="zh-CN" sz="2800">
                <a:ea typeface="宋体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kumimoji="0" lang="zh-CN" altLang="en-US" sz="2800">
                <a:ea typeface="宋体" panose="02010600030101010101" pitchFamily="2" charset="-122"/>
                <a:cs typeface="Times New Roman" panose="02020603050405020304" pitchFamily="18" charset="0"/>
              </a:rPr>
              <a:t>受控源是不存在的，受控源只是用来表示某些实际器件的模型。</a:t>
            </a:r>
            <a:endParaRPr kumimoji="0" lang="zh-CN" altLang="en-US" sz="28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50938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9" t="757" r="9026" b="55421"/>
          <a:stretch>
            <a:fillRect/>
          </a:stretch>
        </p:blipFill>
        <p:spPr bwMode="auto">
          <a:xfrm>
            <a:off x="152400" y="2743200"/>
            <a:ext cx="3962400" cy="214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0938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211"/>
          <a:stretch>
            <a:fillRect/>
          </a:stretch>
        </p:blipFill>
        <p:spPr bwMode="auto">
          <a:xfrm>
            <a:off x="4271963" y="2743200"/>
            <a:ext cx="4800600" cy="2157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9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09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9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1000"/>
                                        <p:tgtEl>
                                          <p:spTgt spid="1509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9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1000"/>
                                        <p:tgtEl>
                                          <p:spTgt spid="1509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938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40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-76200"/>
            <a:ext cx="7772400" cy="1143000"/>
          </a:xfrm>
        </p:spPr>
        <p:txBody>
          <a:bodyPr/>
          <a:lstStyle/>
          <a:p>
            <a:r>
              <a:rPr lang="en-US" altLang="zh-CN" sz="3600" b="1">
                <a:solidFill>
                  <a:srgbClr val="FFFF00"/>
                </a:solidFill>
                <a:latin typeface="宋体" panose="02010600030101010101" pitchFamily="2" charset="-122"/>
              </a:rPr>
              <a:t>1.6.3 </a:t>
            </a:r>
            <a:r>
              <a:rPr lang="zh-CN" altLang="en-US" sz="3600" b="1">
                <a:solidFill>
                  <a:srgbClr val="FFFF00"/>
                </a:solidFill>
                <a:latin typeface="宋体" panose="02010600030101010101" pitchFamily="2" charset="-122"/>
              </a:rPr>
              <a:t>电位及其计算</a:t>
            </a:r>
          </a:p>
        </p:txBody>
      </p:sp>
      <p:sp>
        <p:nvSpPr>
          <p:cNvPr id="1510404" name="Text Box 4"/>
          <p:cNvSpPr txBox="1">
            <a:spLocks noChangeArrowheads="1"/>
          </p:cNvSpPr>
          <p:nvPr/>
        </p:nvSpPr>
        <p:spPr bwMode="auto">
          <a:xfrm>
            <a:off x="247650" y="1085850"/>
            <a:ext cx="4873625" cy="2103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600">
                <a:ea typeface="楷体_GB2312" panose="02010609030101010101" pitchFamily="49" charset="-122"/>
              </a:rPr>
              <a:t>    </a:t>
            </a:r>
            <a:r>
              <a:rPr lang="zh-CN" altLang="en-US" sz="3200">
                <a:ea typeface="楷体_GB2312" panose="02010609030101010101" pitchFamily="49" charset="-122"/>
              </a:rPr>
              <a:t>在电路中任选一个参考点，电路中各节点到参考点的电压降就叫做该点的节点电压。（或电位）</a:t>
            </a:r>
          </a:p>
        </p:txBody>
      </p:sp>
      <p:grpSp>
        <p:nvGrpSpPr>
          <p:cNvPr id="1510405" name="Group 5"/>
          <p:cNvGrpSpPr/>
          <p:nvPr/>
        </p:nvGrpSpPr>
        <p:grpSpPr bwMode="auto">
          <a:xfrm>
            <a:off x="4772025" y="533400"/>
            <a:ext cx="4572000" cy="2514600"/>
            <a:chOff x="2976" y="2064"/>
            <a:chExt cx="2880" cy="1584"/>
          </a:xfrm>
        </p:grpSpPr>
        <p:sp>
          <p:nvSpPr>
            <p:cNvPr id="1510406" name="Text Box 6"/>
            <p:cNvSpPr txBox="1">
              <a:spLocks noChangeArrowheads="1"/>
            </p:cNvSpPr>
            <p:nvPr/>
          </p:nvSpPr>
          <p:spPr bwMode="auto">
            <a:xfrm>
              <a:off x="4247" y="2064"/>
              <a:ext cx="465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4000">
                  <a:ea typeface="宋体" panose="02010600030101010101" pitchFamily="2" charset="-122"/>
                </a:rPr>
                <a:t>a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510407" name="Rectangle 7"/>
            <p:cNvSpPr>
              <a:spLocks noChangeArrowheads="1"/>
            </p:cNvSpPr>
            <p:nvPr/>
          </p:nvSpPr>
          <p:spPr bwMode="auto">
            <a:xfrm>
              <a:off x="3823" y="2390"/>
              <a:ext cx="297" cy="18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08" name="Rectangle 8"/>
            <p:cNvSpPr>
              <a:spLocks noChangeArrowheads="1"/>
            </p:cNvSpPr>
            <p:nvPr/>
          </p:nvSpPr>
          <p:spPr bwMode="auto">
            <a:xfrm rot="5400000">
              <a:off x="4211" y="2841"/>
              <a:ext cx="326" cy="169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09" name="Rectangle 9"/>
            <p:cNvSpPr>
              <a:spLocks noChangeArrowheads="1"/>
            </p:cNvSpPr>
            <p:nvPr/>
          </p:nvSpPr>
          <p:spPr bwMode="auto">
            <a:xfrm>
              <a:off x="4585" y="2390"/>
              <a:ext cx="297" cy="18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10" name="Line 10"/>
            <p:cNvSpPr>
              <a:spLocks noChangeShapeType="1"/>
            </p:cNvSpPr>
            <p:nvPr/>
          </p:nvSpPr>
          <p:spPr bwMode="auto">
            <a:xfrm>
              <a:off x="4120" y="2483"/>
              <a:ext cx="465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11" name="Line 11"/>
            <p:cNvSpPr>
              <a:spLocks noChangeShapeType="1"/>
            </p:cNvSpPr>
            <p:nvPr/>
          </p:nvSpPr>
          <p:spPr bwMode="auto">
            <a:xfrm flipV="1">
              <a:off x="4374" y="2483"/>
              <a:ext cx="0" cy="2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12" name="Line 12"/>
            <p:cNvSpPr>
              <a:spLocks noChangeShapeType="1"/>
            </p:cNvSpPr>
            <p:nvPr/>
          </p:nvSpPr>
          <p:spPr bwMode="auto">
            <a:xfrm>
              <a:off x="4374" y="3089"/>
              <a:ext cx="0" cy="55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13" name="Line 13"/>
            <p:cNvSpPr>
              <a:spLocks noChangeShapeType="1"/>
            </p:cNvSpPr>
            <p:nvPr/>
          </p:nvSpPr>
          <p:spPr bwMode="auto">
            <a:xfrm>
              <a:off x="4882" y="2483"/>
              <a:ext cx="33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14" name="Line 14"/>
            <p:cNvSpPr>
              <a:spLocks noChangeShapeType="1"/>
            </p:cNvSpPr>
            <p:nvPr/>
          </p:nvSpPr>
          <p:spPr bwMode="auto">
            <a:xfrm>
              <a:off x="3484" y="2483"/>
              <a:ext cx="33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15" name="Oval 15"/>
            <p:cNvSpPr>
              <a:spLocks noChangeArrowheads="1"/>
            </p:cNvSpPr>
            <p:nvPr/>
          </p:nvSpPr>
          <p:spPr bwMode="auto">
            <a:xfrm>
              <a:off x="4331" y="3415"/>
              <a:ext cx="85" cy="93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16" name="Oval 16"/>
            <p:cNvSpPr>
              <a:spLocks noChangeArrowheads="1"/>
            </p:cNvSpPr>
            <p:nvPr/>
          </p:nvSpPr>
          <p:spPr bwMode="auto">
            <a:xfrm>
              <a:off x="4331" y="2437"/>
              <a:ext cx="85" cy="93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17" name="Line 17"/>
            <p:cNvSpPr>
              <a:spLocks noChangeShapeType="1"/>
            </p:cNvSpPr>
            <p:nvPr/>
          </p:nvSpPr>
          <p:spPr bwMode="auto">
            <a:xfrm>
              <a:off x="4289" y="3648"/>
              <a:ext cx="16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18" name="Text Box 18"/>
            <p:cNvSpPr txBox="1">
              <a:spLocks noChangeArrowheads="1"/>
            </p:cNvSpPr>
            <p:nvPr/>
          </p:nvSpPr>
          <p:spPr bwMode="auto">
            <a:xfrm>
              <a:off x="4458" y="2856"/>
              <a:ext cx="63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3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510419" name="Text Box 19"/>
            <p:cNvSpPr txBox="1">
              <a:spLocks noChangeArrowheads="1"/>
            </p:cNvSpPr>
            <p:nvPr/>
          </p:nvSpPr>
          <p:spPr bwMode="auto">
            <a:xfrm>
              <a:off x="4670" y="2530"/>
              <a:ext cx="658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2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510420" name="Text Box 20"/>
            <p:cNvSpPr txBox="1">
              <a:spLocks noChangeArrowheads="1"/>
            </p:cNvSpPr>
            <p:nvPr/>
          </p:nvSpPr>
          <p:spPr bwMode="auto">
            <a:xfrm>
              <a:off x="3823" y="2530"/>
              <a:ext cx="593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510421" name="Line 21"/>
            <p:cNvSpPr>
              <a:spLocks noChangeShapeType="1"/>
            </p:cNvSpPr>
            <p:nvPr/>
          </p:nvSpPr>
          <p:spPr bwMode="auto">
            <a:xfrm>
              <a:off x="3484" y="2483"/>
              <a:ext cx="0" cy="42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22" name="Line 22"/>
            <p:cNvSpPr>
              <a:spLocks noChangeShapeType="1"/>
            </p:cNvSpPr>
            <p:nvPr/>
          </p:nvSpPr>
          <p:spPr bwMode="auto">
            <a:xfrm>
              <a:off x="5221" y="2483"/>
              <a:ext cx="0" cy="42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23" name="Line 23"/>
            <p:cNvSpPr>
              <a:spLocks noChangeShapeType="1"/>
            </p:cNvSpPr>
            <p:nvPr/>
          </p:nvSpPr>
          <p:spPr bwMode="auto">
            <a:xfrm>
              <a:off x="3357" y="2903"/>
              <a:ext cx="25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24" name="Line 24"/>
            <p:cNvSpPr>
              <a:spLocks noChangeShapeType="1"/>
            </p:cNvSpPr>
            <p:nvPr/>
          </p:nvSpPr>
          <p:spPr bwMode="auto">
            <a:xfrm>
              <a:off x="5094" y="2996"/>
              <a:ext cx="25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25" name="Line 25"/>
            <p:cNvSpPr>
              <a:spLocks noChangeShapeType="1"/>
            </p:cNvSpPr>
            <p:nvPr/>
          </p:nvSpPr>
          <p:spPr bwMode="auto">
            <a:xfrm>
              <a:off x="3400" y="2996"/>
              <a:ext cx="16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26" name="Line 26"/>
            <p:cNvSpPr>
              <a:spLocks noChangeShapeType="1"/>
            </p:cNvSpPr>
            <p:nvPr/>
          </p:nvSpPr>
          <p:spPr bwMode="auto">
            <a:xfrm>
              <a:off x="5136" y="2903"/>
              <a:ext cx="169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27" name="Line 27"/>
            <p:cNvSpPr>
              <a:spLocks noChangeShapeType="1"/>
            </p:cNvSpPr>
            <p:nvPr/>
          </p:nvSpPr>
          <p:spPr bwMode="auto">
            <a:xfrm>
              <a:off x="3484" y="2996"/>
              <a:ext cx="0" cy="46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28" name="Line 28"/>
            <p:cNvSpPr>
              <a:spLocks noChangeShapeType="1"/>
            </p:cNvSpPr>
            <p:nvPr/>
          </p:nvSpPr>
          <p:spPr bwMode="auto">
            <a:xfrm>
              <a:off x="3484" y="3462"/>
              <a:ext cx="173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29" name="Line 29"/>
            <p:cNvSpPr>
              <a:spLocks noChangeShapeType="1"/>
            </p:cNvSpPr>
            <p:nvPr/>
          </p:nvSpPr>
          <p:spPr bwMode="auto">
            <a:xfrm>
              <a:off x="5221" y="2996"/>
              <a:ext cx="0" cy="46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30" name="Text Box 30"/>
            <p:cNvSpPr txBox="1">
              <a:spLocks noChangeArrowheads="1"/>
            </p:cNvSpPr>
            <p:nvPr/>
          </p:nvSpPr>
          <p:spPr bwMode="auto">
            <a:xfrm>
              <a:off x="2976" y="2809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 5V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510431" name="Text Box 31"/>
            <p:cNvSpPr txBox="1">
              <a:spLocks noChangeArrowheads="1"/>
            </p:cNvSpPr>
            <p:nvPr/>
          </p:nvSpPr>
          <p:spPr bwMode="auto">
            <a:xfrm>
              <a:off x="5348" y="2809"/>
              <a:ext cx="50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5V</a:t>
              </a:r>
            </a:p>
          </p:txBody>
        </p:sp>
      </p:grpSp>
      <p:sp>
        <p:nvSpPr>
          <p:cNvPr id="1510432" name="Text Box 32"/>
          <p:cNvSpPr txBox="1">
            <a:spLocks noChangeArrowheads="1"/>
          </p:cNvSpPr>
          <p:nvPr/>
        </p:nvSpPr>
        <p:spPr bwMode="auto">
          <a:xfrm>
            <a:off x="257175" y="4191000"/>
            <a:ext cx="4159250" cy="1554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ea typeface="楷体_GB2312" panose="02010609030101010101" pitchFamily="49" charset="-122"/>
              </a:rPr>
              <a:t>    </a:t>
            </a:r>
            <a:r>
              <a:rPr lang="zh-CN" altLang="en-US" sz="3200">
                <a:ea typeface="楷体_GB2312" panose="02010609030101010101" pitchFamily="49" charset="-122"/>
              </a:rPr>
              <a:t>使用电位，可以把闭合型电路画成开口型电路。</a:t>
            </a:r>
          </a:p>
        </p:txBody>
      </p:sp>
      <p:grpSp>
        <p:nvGrpSpPr>
          <p:cNvPr id="1510433" name="Group 33"/>
          <p:cNvGrpSpPr/>
          <p:nvPr/>
        </p:nvGrpSpPr>
        <p:grpSpPr bwMode="auto">
          <a:xfrm>
            <a:off x="4581525" y="3619500"/>
            <a:ext cx="4876800" cy="2590800"/>
            <a:chOff x="2688" y="2400"/>
            <a:chExt cx="3072" cy="1632"/>
          </a:xfrm>
        </p:grpSpPr>
        <p:sp>
          <p:nvSpPr>
            <p:cNvPr id="1510434" name="Text Box 34"/>
            <p:cNvSpPr txBox="1">
              <a:spLocks noChangeArrowheads="1"/>
            </p:cNvSpPr>
            <p:nvPr/>
          </p:nvSpPr>
          <p:spPr bwMode="auto">
            <a:xfrm>
              <a:off x="2688" y="2880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+ 5V</a:t>
              </a:r>
              <a:endParaRPr lang="en-US" altLang="zh-CN" sz="2400" b="1">
                <a:ea typeface="宋体" panose="02010600030101010101" pitchFamily="2" charset="-122"/>
              </a:endParaRPr>
            </a:p>
          </p:txBody>
        </p:sp>
        <p:sp>
          <p:nvSpPr>
            <p:cNvPr id="1510435" name="Text Box 35"/>
            <p:cNvSpPr txBox="1">
              <a:spLocks noChangeArrowheads="1"/>
            </p:cNvSpPr>
            <p:nvPr/>
          </p:nvSpPr>
          <p:spPr bwMode="auto">
            <a:xfrm>
              <a:off x="5040" y="2832"/>
              <a:ext cx="720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- 5V</a:t>
              </a:r>
              <a:endParaRPr lang="en-US" altLang="zh-CN" sz="2400" b="1">
                <a:ea typeface="宋体" panose="02010600030101010101" pitchFamily="2" charset="-122"/>
              </a:endParaRPr>
            </a:p>
          </p:txBody>
        </p:sp>
        <p:sp>
          <p:nvSpPr>
            <p:cNvPr id="1510436" name="Text Box 36"/>
            <p:cNvSpPr txBox="1">
              <a:spLocks noChangeArrowheads="1"/>
            </p:cNvSpPr>
            <p:nvPr/>
          </p:nvSpPr>
          <p:spPr bwMode="auto">
            <a:xfrm>
              <a:off x="3984" y="2400"/>
              <a:ext cx="528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4000">
                  <a:ea typeface="宋体" panose="02010600030101010101" pitchFamily="2" charset="-122"/>
                </a:rPr>
                <a:t>a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510437" name="Rectangle 37"/>
            <p:cNvSpPr>
              <a:spLocks noChangeArrowheads="1"/>
            </p:cNvSpPr>
            <p:nvPr/>
          </p:nvSpPr>
          <p:spPr bwMode="auto">
            <a:xfrm>
              <a:off x="3504" y="2736"/>
              <a:ext cx="336" cy="19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38" name="Rectangle 38"/>
            <p:cNvSpPr>
              <a:spLocks noChangeArrowheads="1"/>
            </p:cNvSpPr>
            <p:nvPr/>
          </p:nvSpPr>
          <p:spPr bwMode="auto">
            <a:xfrm rot="5400000">
              <a:off x="3960" y="3288"/>
              <a:ext cx="336" cy="19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39" name="Rectangle 39"/>
            <p:cNvSpPr>
              <a:spLocks noChangeArrowheads="1"/>
            </p:cNvSpPr>
            <p:nvPr/>
          </p:nvSpPr>
          <p:spPr bwMode="auto">
            <a:xfrm>
              <a:off x="4368" y="2736"/>
              <a:ext cx="336" cy="19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40" name="Line 40"/>
            <p:cNvSpPr>
              <a:spLocks noChangeShapeType="1"/>
            </p:cNvSpPr>
            <p:nvPr/>
          </p:nvSpPr>
          <p:spPr bwMode="auto">
            <a:xfrm>
              <a:off x="3840" y="2832"/>
              <a:ext cx="52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41" name="Line 41"/>
            <p:cNvSpPr>
              <a:spLocks noChangeShapeType="1"/>
            </p:cNvSpPr>
            <p:nvPr/>
          </p:nvSpPr>
          <p:spPr bwMode="auto">
            <a:xfrm flipV="1">
              <a:off x="4128" y="2880"/>
              <a:ext cx="0" cy="3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42" name="Line 42"/>
            <p:cNvSpPr>
              <a:spLocks noChangeShapeType="1"/>
            </p:cNvSpPr>
            <p:nvPr/>
          </p:nvSpPr>
          <p:spPr bwMode="auto">
            <a:xfrm>
              <a:off x="4128" y="3552"/>
              <a:ext cx="0" cy="4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43" name="Line 43"/>
            <p:cNvSpPr>
              <a:spLocks noChangeShapeType="1"/>
            </p:cNvSpPr>
            <p:nvPr/>
          </p:nvSpPr>
          <p:spPr bwMode="auto">
            <a:xfrm>
              <a:off x="4704" y="2832"/>
              <a:ext cx="38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44" name="Line 44"/>
            <p:cNvSpPr>
              <a:spLocks noChangeShapeType="1"/>
            </p:cNvSpPr>
            <p:nvPr/>
          </p:nvSpPr>
          <p:spPr bwMode="auto">
            <a:xfrm>
              <a:off x="3120" y="2832"/>
              <a:ext cx="38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45" name="Oval 45"/>
            <p:cNvSpPr>
              <a:spLocks noChangeArrowheads="1"/>
            </p:cNvSpPr>
            <p:nvPr/>
          </p:nvSpPr>
          <p:spPr bwMode="auto">
            <a:xfrm>
              <a:off x="5088" y="2784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46" name="Oval 46"/>
            <p:cNvSpPr>
              <a:spLocks noChangeArrowheads="1"/>
            </p:cNvSpPr>
            <p:nvPr/>
          </p:nvSpPr>
          <p:spPr bwMode="auto">
            <a:xfrm>
              <a:off x="3024" y="2784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47" name="Oval 47"/>
            <p:cNvSpPr>
              <a:spLocks noChangeArrowheads="1"/>
            </p:cNvSpPr>
            <p:nvPr/>
          </p:nvSpPr>
          <p:spPr bwMode="auto">
            <a:xfrm>
              <a:off x="4080" y="2784"/>
              <a:ext cx="96" cy="9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48" name="Line 48"/>
            <p:cNvSpPr>
              <a:spLocks noChangeShapeType="1"/>
            </p:cNvSpPr>
            <p:nvPr/>
          </p:nvSpPr>
          <p:spPr bwMode="auto">
            <a:xfrm>
              <a:off x="4032" y="4032"/>
              <a:ext cx="19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510449" name="Text Box 49"/>
            <p:cNvSpPr txBox="1">
              <a:spLocks noChangeArrowheads="1"/>
            </p:cNvSpPr>
            <p:nvPr/>
          </p:nvSpPr>
          <p:spPr bwMode="auto">
            <a:xfrm>
              <a:off x="4224" y="3264"/>
              <a:ext cx="43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3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510450" name="Text Box 50"/>
            <p:cNvSpPr txBox="1">
              <a:spLocks noChangeArrowheads="1"/>
            </p:cNvSpPr>
            <p:nvPr/>
          </p:nvSpPr>
          <p:spPr bwMode="auto">
            <a:xfrm>
              <a:off x="4464" y="2880"/>
              <a:ext cx="43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2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  <p:sp>
          <p:nvSpPr>
            <p:cNvPr id="1510451" name="Text Box 51"/>
            <p:cNvSpPr txBox="1">
              <a:spLocks noChangeArrowheads="1"/>
            </p:cNvSpPr>
            <p:nvPr/>
          </p:nvSpPr>
          <p:spPr bwMode="auto">
            <a:xfrm>
              <a:off x="3504" y="2880"/>
              <a:ext cx="432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R</a:t>
              </a:r>
              <a:r>
                <a:rPr lang="en-US" altLang="zh-CN" sz="3200" b="1" baseline="-25000">
                  <a:ea typeface="宋体" panose="02010600030101010101" pitchFamily="2" charset="-122"/>
                </a:rPr>
                <a:t>1</a:t>
              </a:r>
              <a:endParaRPr lang="en-US" altLang="zh-CN" sz="3200" b="1">
                <a:ea typeface="宋体" panose="02010600030101010101" pitchFamily="2" charset="-122"/>
              </a:endParaRPr>
            </a:p>
          </p:txBody>
        </p:sp>
      </p:grpSp>
      <p:sp>
        <p:nvSpPr>
          <p:cNvPr id="1510452" name="Text Box 52"/>
          <p:cNvSpPr txBox="1">
            <a:spLocks noChangeArrowheads="1"/>
          </p:cNvSpPr>
          <p:nvPr/>
        </p:nvSpPr>
        <p:spPr bwMode="auto">
          <a:xfrm>
            <a:off x="5800725" y="32385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400">
                <a:ea typeface="宋体" panose="02010600030101010101" pitchFamily="2" charset="-122"/>
              </a:rPr>
              <a:t> </a:t>
            </a:r>
            <a:r>
              <a:rPr lang="zh-CN" altLang="en-US" sz="2400">
                <a:ea typeface="宋体" panose="02010600030101010101" pitchFamily="2" charset="-122"/>
              </a:rPr>
              <a:t>闭合型电路</a:t>
            </a:r>
          </a:p>
        </p:txBody>
      </p:sp>
      <p:sp>
        <p:nvSpPr>
          <p:cNvPr id="1510453" name="Text Box 53"/>
          <p:cNvSpPr txBox="1">
            <a:spLocks noChangeArrowheads="1"/>
          </p:cNvSpPr>
          <p:nvPr/>
        </p:nvSpPr>
        <p:spPr bwMode="auto">
          <a:xfrm>
            <a:off x="6029325" y="6210300"/>
            <a:ext cx="1828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400">
                <a:ea typeface="宋体" panose="02010600030101010101" pitchFamily="2" charset="-122"/>
              </a:rPr>
              <a:t>开口型电路</a:t>
            </a: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0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10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0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1510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0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10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10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" presetClass="entr" presetSubtype="32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0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2" dur="500"/>
                                        <p:tgtEl>
                                          <p:spTgt spid="1510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0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500"/>
                                        <p:tgtEl>
                                          <p:spTgt spid="1510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4" presetClass="entr" presetSubtype="32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0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1" dur="500"/>
                                        <p:tgtEl>
                                          <p:spTgt spid="1510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0404" grpId="0" autoUpdateAnimBg="0"/>
      <p:bldP spid="1510432" grpId="0" autoUpdateAnimBg="0"/>
      <p:bldP spid="1510452" grpId="0" autoUpdateAnimBg="0"/>
      <p:bldP spid="1510453" grpId="0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133350" y="38100"/>
            <a:ext cx="1543050" cy="1143000"/>
          </a:xfrm>
        </p:spPr>
        <p:txBody>
          <a:bodyPr/>
          <a:lstStyle/>
          <a:p>
            <a:pPr algn="l"/>
            <a:r>
              <a:rPr lang="zh-CN" altLang="en-US" sz="3200" b="1">
                <a:solidFill>
                  <a:srgbClr val="FFFF00"/>
                </a:solidFill>
                <a:latin typeface="宋体" panose="02010600030101010101" pitchFamily="2" charset="-122"/>
              </a:rPr>
              <a:t>例</a:t>
            </a:r>
            <a:r>
              <a:rPr lang="en-US" altLang="zh-CN" sz="3200" b="1">
                <a:solidFill>
                  <a:srgbClr val="FFFF00"/>
                </a:solidFill>
                <a:latin typeface="宋体" panose="02010600030101010101" pitchFamily="2" charset="-122"/>
              </a:rPr>
              <a:t>14:</a:t>
            </a:r>
          </a:p>
        </p:txBody>
      </p:sp>
      <p:sp>
        <p:nvSpPr>
          <p:cNvPr id="1511428" name="Text Box 4"/>
          <p:cNvSpPr txBox="1">
            <a:spLocks noChangeArrowheads="1"/>
          </p:cNvSpPr>
          <p:nvPr/>
        </p:nvSpPr>
        <p:spPr bwMode="auto">
          <a:xfrm>
            <a:off x="1238250" y="266700"/>
            <a:ext cx="5283200" cy="111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分别计算开关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打开与闭合时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点和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点的电位。</a:t>
            </a:r>
            <a:r>
              <a:rPr lang="zh-CN" altLang="en-US"/>
              <a:t> </a:t>
            </a:r>
          </a:p>
        </p:txBody>
      </p:sp>
      <p:pic>
        <p:nvPicPr>
          <p:cNvPr id="15114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25" r="76144" b="37590"/>
          <a:stretch>
            <a:fillRect/>
          </a:stretch>
        </p:blipFill>
        <p:spPr bwMode="auto">
          <a:xfrm>
            <a:off x="6692900" y="38100"/>
            <a:ext cx="240030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1143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91" t="33902" r="37331" b="37590"/>
          <a:stretch>
            <a:fillRect/>
          </a:stretch>
        </p:blipFill>
        <p:spPr bwMode="auto">
          <a:xfrm>
            <a:off x="76200" y="1903413"/>
            <a:ext cx="3549650" cy="215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114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89" t="33145" b="37590"/>
          <a:stretch>
            <a:fillRect/>
          </a:stretch>
        </p:blipFill>
        <p:spPr bwMode="auto">
          <a:xfrm>
            <a:off x="136525" y="4610100"/>
            <a:ext cx="3432175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11432" name="Text Box 8"/>
          <p:cNvSpPr txBox="1">
            <a:spLocks noChangeArrowheads="1"/>
          </p:cNvSpPr>
          <p:nvPr/>
        </p:nvSpPr>
        <p:spPr bwMode="auto">
          <a:xfrm>
            <a:off x="133350" y="1384300"/>
            <a:ext cx="742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 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zh-CN" altLang="en-US"/>
          </a:p>
        </p:txBody>
      </p:sp>
      <p:sp>
        <p:nvSpPr>
          <p:cNvPr id="1511433" name="Text Box 9"/>
          <p:cNvSpPr txBox="1">
            <a:spLocks noChangeArrowheads="1"/>
          </p:cNvSpPr>
          <p:nvPr/>
        </p:nvSpPr>
        <p:spPr bwMode="auto">
          <a:xfrm>
            <a:off x="876300" y="1384300"/>
            <a:ext cx="36576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开关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打开时</a:t>
            </a:r>
            <a:endParaRPr lang="zh-CN" altLang="en-US"/>
          </a:p>
        </p:txBody>
      </p:sp>
      <p:sp>
        <p:nvSpPr>
          <p:cNvPr id="1511434" name="Text Box 10"/>
          <p:cNvSpPr txBox="1">
            <a:spLocks noChangeArrowheads="1"/>
          </p:cNvSpPr>
          <p:nvPr/>
        </p:nvSpPr>
        <p:spPr bwMode="auto">
          <a:xfrm>
            <a:off x="234950" y="4095750"/>
            <a:ext cx="36576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开关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闭合时</a:t>
            </a:r>
            <a:endParaRPr lang="zh-CN" altLang="en-US"/>
          </a:p>
        </p:txBody>
      </p:sp>
      <p:sp>
        <p:nvSpPr>
          <p:cNvPr id="1511435" name="Text Box 11"/>
          <p:cNvSpPr txBox="1">
            <a:spLocks noChangeArrowheads="1"/>
          </p:cNvSpPr>
          <p:nvPr/>
        </p:nvSpPr>
        <p:spPr bwMode="auto">
          <a:xfrm>
            <a:off x="3892550" y="1643063"/>
            <a:ext cx="20891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根据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KVL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511437" name="Rectangle 1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511436" name="Object 12"/>
          <p:cNvGraphicFramePr>
            <a:graphicFrameLocks noChangeAspect="1"/>
          </p:cNvGraphicFramePr>
          <p:nvPr/>
        </p:nvGraphicFramePr>
        <p:xfrm>
          <a:off x="3651250" y="2286000"/>
          <a:ext cx="3022600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1" name="Equation" r:id="rId4" imgW="2171700" imgH="304800" progId="Equation.DSMT4">
                  <p:embed/>
                </p:oleObj>
              </mc:Choice>
              <mc:Fallback>
                <p:oleObj name="Equation" r:id="rId4" imgW="2171700" imgH="304800" progId="Equation.DSMT4">
                  <p:embed/>
                  <p:pic>
                    <p:nvPicPr>
                      <p:cNvPr id="0" name="图片 11264"/>
                      <p:cNvPicPr>
                        <a:picLocks noChangeAspect="1"/>
                      </p:cNvPicPr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51250" y="2286000"/>
                        <a:ext cx="3022600" cy="423863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1439" name="Rectangle 15"/>
          <p:cNvSpPr>
            <a:spLocks noChangeArrowheads="1"/>
          </p:cNvSpPr>
          <p:nvPr/>
        </p:nvSpPr>
        <p:spPr bwMode="auto">
          <a:xfrm>
            <a:off x="0" y="320516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511438" name="Object 14"/>
          <p:cNvGraphicFramePr>
            <a:graphicFrameLocks noChangeAspect="1"/>
          </p:cNvGraphicFramePr>
          <p:nvPr/>
        </p:nvGraphicFramePr>
        <p:xfrm>
          <a:off x="3670300" y="2728913"/>
          <a:ext cx="5422900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2" name="Equation" r:id="rId6" imgW="4076700" imgH="596900" progId="Equation.DSMT4">
                  <p:embed/>
                </p:oleObj>
              </mc:Choice>
              <mc:Fallback>
                <p:oleObj name="Equation" r:id="rId6" imgW="4076700" imgH="596900" progId="Equation.DSMT4">
                  <p:embed/>
                  <p:pic>
                    <p:nvPicPr>
                      <p:cNvPr id="0" name="图片 11265"/>
                      <p:cNvPicPr>
                        <a:picLocks noChangeAspect="1"/>
                      </p:cNvPicPr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70300" y="2728913"/>
                        <a:ext cx="5422900" cy="79375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11440" name="Object 16"/>
          <p:cNvGraphicFramePr>
            <a:graphicFrameLocks noChangeAspect="1"/>
          </p:cNvGraphicFramePr>
          <p:nvPr/>
        </p:nvGraphicFramePr>
        <p:xfrm>
          <a:off x="3810000" y="3613150"/>
          <a:ext cx="5221288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3" name="Equation" r:id="rId8" imgW="3606800" imgH="571500" progId="Equation.DSMT4">
                  <p:embed/>
                </p:oleObj>
              </mc:Choice>
              <mc:Fallback>
                <p:oleObj name="Equation" r:id="rId8" imgW="3606800" imgH="571500" progId="Equation.DSMT4">
                  <p:embed/>
                  <p:pic>
                    <p:nvPicPr>
                      <p:cNvPr id="0" name="图片 11266"/>
                      <p:cNvPicPr>
                        <a:picLocks noChangeAspect="1"/>
                      </p:cNvPicPr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10000" y="3613150"/>
                        <a:ext cx="5221288" cy="8382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1443" name="Rectangle 19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511442" name="Object 18"/>
          <p:cNvGraphicFramePr>
            <a:graphicFrameLocks noChangeAspect="1"/>
          </p:cNvGraphicFramePr>
          <p:nvPr/>
        </p:nvGraphicFramePr>
        <p:xfrm>
          <a:off x="5607050" y="4895850"/>
          <a:ext cx="2019300" cy="449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4" name="Equation" r:id="rId10" imgW="1371600" imgH="304800" progId="Equation.DSMT4">
                  <p:embed/>
                </p:oleObj>
              </mc:Choice>
              <mc:Fallback>
                <p:oleObj name="Equation" r:id="rId10" imgW="1371600" imgH="304800" progId="Equation.DSMT4">
                  <p:embed/>
                  <p:pic>
                    <p:nvPicPr>
                      <p:cNvPr id="0" name="图片 11267"/>
                      <p:cNvPicPr>
                        <a:picLocks noChangeAspect="1"/>
                      </p:cNvPicPr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607050" y="4895850"/>
                        <a:ext cx="2019300" cy="449263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11444" name="Object 20"/>
          <p:cNvGraphicFramePr>
            <a:graphicFrameLocks noChangeAspect="1"/>
          </p:cNvGraphicFramePr>
          <p:nvPr/>
        </p:nvGraphicFramePr>
        <p:xfrm>
          <a:off x="3673475" y="5414963"/>
          <a:ext cx="5343525" cy="808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5" name="Equation" r:id="rId12" imgW="3949700" imgH="596900" progId="Equation.DSMT4">
                  <p:embed/>
                </p:oleObj>
              </mc:Choice>
              <mc:Fallback>
                <p:oleObj name="Equation" r:id="rId12" imgW="3949700" imgH="596900" progId="Equation.DSMT4">
                  <p:embed/>
                  <p:pic>
                    <p:nvPicPr>
                      <p:cNvPr id="0" name="图片 11268"/>
                      <p:cNvPicPr>
                        <a:picLocks noChangeAspect="1"/>
                      </p:cNvPicPr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673475" y="5414963"/>
                        <a:ext cx="5343525" cy="808037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1447" name="Rectangle 23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511446" name="Object 22"/>
          <p:cNvGraphicFramePr>
            <a:graphicFrameLocks noChangeAspect="1"/>
          </p:cNvGraphicFramePr>
          <p:nvPr/>
        </p:nvGraphicFramePr>
        <p:xfrm>
          <a:off x="3568700" y="6365875"/>
          <a:ext cx="5575300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6" name="Equation" r:id="rId14" imgW="3898900" imgH="317500" progId="Equation.DSMT4">
                  <p:embed/>
                </p:oleObj>
              </mc:Choice>
              <mc:Fallback>
                <p:oleObj name="Equation" r:id="rId14" imgW="3898900" imgH="317500" progId="Equation.DSMT4">
                  <p:embed/>
                  <p:pic>
                    <p:nvPicPr>
                      <p:cNvPr id="0" name="图片 11269"/>
                      <p:cNvPicPr>
                        <a:picLocks noChangeAspect="1"/>
                      </p:cNvPicPr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568700" y="6365875"/>
                        <a:ext cx="5575300" cy="45402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1448" name="Text Box 24"/>
          <p:cNvSpPr txBox="1">
            <a:spLocks noChangeArrowheads="1"/>
          </p:cNvSpPr>
          <p:nvPr/>
        </p:nvSpPr>
        <p:spPr bwMode="auto">
          <a:xfrm>
            <a:off x="3917950" y="4811713"/>
            <a:ext cx="20891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根据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KVL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</a:p>
        </p:txBody>
      </p:sp>
      <p:graphicFrame>
        <p:nvGraphicFramePr>
          <p:cNvPr id="1511451" name="Object 27"/>
          <p:cNvGraphicFramePr>
            <a:graphicFrameLocks noChangeAspect="1"/>
          </p:cNvGraphicFramePr>
          <p:nvPr/>
        </p:nvGraphicFramePr>
        <p:xfrm>
          <a:off x="3813175" y="3708400"/>
          <a:ext cx="5343525" cy="88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7" name="Equation" r:id="rId16" imgW="3695700" imgH="609600" progId="Equation.DSMT4">
                  <p:embed/>
                </p:oleObj>
              </mc:Choice>
              <mc:Fallback>
                <p:oleObj name="Equation" r:id="rId16" imgW="3695700" imgH="609600" progId="Equation.DSMT4">
                  <p:embed/>
                  <p:pic>
                    <p:nvPicPr>
                      <p:cNvPr id="0" name="图片 11270"/>
                      <p:cNvPicPr>
                        <a:picLocks noChangeAspect="1"/>
                      </p:cNvPicPr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813175" y="3708400"/>
                        <a:ext cx="5343525" cy="887413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11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11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1511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11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11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2" dur="500"/>
                                        <p:tgtEl>
                                          <p:spTgt spid="1511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11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511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11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511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511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511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7" dur="500"/>
                                        <p:tgtEl>
                                          <p:spTgt spid="1511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511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511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511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511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1426" grpId="0"/>
      <p:bldP spid="1511428" grpId="0"/>
      <p:bldP spid="1511432" grpId="0"/>
      <p:bldP spid="1511433" grpId="0"/>
      <p:bldP spid="1511434" grpId="0"/>
      <p:bldP spid="1511435" grpId="0"/>
      <p:bldP spid="151144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133350" y="38100"/>
            <a:ext cx="1543050" cy="1143000"/>
          </a:xfrm>
        </p:spPr>
        <p:txBody>
          <a:bodyPr/>
          <a:lstStyle/>
          <a:p>
            <a:pPr algn="l"/>
            <a:r>
              <a:rPr lang="zh-CN" altLang="en-US" sz="3200" b="1">
                <a:solidFill>
                  <a:srgbClr val="FFFF00"/>
                </a:solidFill>
                <a:latin typeface="宋体" panose="02010600030101010101" pitchFamily="2" charset="-122"/>
              </a:rPr>
              <a:t>例</a:t>
            </a:r>
            <a:r>
              <a:rPr lang="en-US" altLang="zh-CN" sz="3200" b="1">
                <a:solidFill>
                  <a:srgbClr val="FFFF00"/>
                </a:solidFill>
                <a:latin typeface="宋体" panose="02010600030101010101" pitchFamily="2" charset="-122"/>
              </a:rPr>
              <a:t>15:</a:t>
            </a:r>
          </a:p>
        </p:txBody>
      </p:sp>
      <p:sp>
        <p:nvSpPr>
          <p:cNvPr id="1511428" name="Text Box 4"/>
          <p:cNvSpPr txBox="1">
            <a:spLocks noChangeArrowheads="1"/>
          </p:cNvSpPr>
          <p:nvPr/>
        </p:nvSpPr>
        <p:spPr bwMode="auto">
          <a:xfrm>
            <a:off x="1238250" y="266700"/>
            <a:ext cx="5283200" cy="1124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试求图中所示电路中控制量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及电压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U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/>
              <a:t> </a:t>
            </a:r>
          </a:p>
        </p:txBody>
      </p:sp>
      <p:sp>
        <p:nvSpPr>
          <p:cNvPr id="1511432" name="Text Box 8"/>
          <p:cNvSpPr txBox="1">
            <a:spLocks noChangeArrowheads="1"/>
          </p:cNvSpPr>
          <p:nvPr/>
        </p:nvSpPr>
        <p:spPr bwMode="auto">
          <a:xfrm>
            <a:off x="133350" y="1384300"/>
            <a:ext cx="742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 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zh-CN" altLang="en-US"/>
          </a:p>
        </p:txBody>
      </p:sp>
      <p:sp>
        <p:nvSpPr>
          <p:cNvPr id="1511433" name="Text Box 9"/>
          <p:cNvSpPr txBox="1">
            <a:spLocks noChangeArrowheads="1"/>
          </p:cNvSpPr>
          <p:nvPr/>
        </p:nvSpPr>
        <p:spPr bwMode="auto">
          <a:xfrm>
            <a:off x="876300" y="1384300"/>
            <a:ext cx="3657600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KCL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KVL:</a:t>
            </a:r>
          </a:p>
        </p:txBody>
      </p:sp>
      <p:sp>
        <p:nvSpPr>
          <p:cNvPr id="1511435" name="Text Box 11"/>
          <p:cNvSpPr txBox="1">
            <a:spLocks noChangeArrowheads="1"/>
          </p:cNvSpPr>
          <p:nvPr/>
        </p:nvSpPr>
        <p:spPr bwMode="auto">
          <a:xfrm>
            <a:off x="3892550" y="1634490"/>
            <a:ext cx="4242435" cy="181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Us=I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R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+I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R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+600I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endParaRPr lang="en-US" altLang="zh-CN" sz="2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Us=I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R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+I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R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endParaRPr lang="en-US" altLang="zh-CN" sz="2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=I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+I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511437" name="Rectangle 1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pic>
        <p:nvPicPr>
          <p:cNvPr id="2" name="图片 1" descr="IMG_20200413_0006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630" y="1849755"/>
            <a:ext cx="2733675" cy="2050415"/>
          </a:xfrm>
          <a:prstGeom prst="rect">
            <a:avLst/>
          </a:prstGeom>
        </p:spPr>
      </p:pic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11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11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11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11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11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1426" grpId="0" bldLvl="0" animBg="1"/>
      <p:bldP spid="1511428" grpId="0" bldLvl="0" animBg="1"/>
      <p:bldP spid="1511432" grpId="0" bldLvl="0" animBg="1"/>
      <p:bldP spid="1511433" grpId="0" bldLvl="0" animBg="1"/>
      <p:bldP spid="1511435" grpId="0" bldLvl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133350" y="38100"/>
            <a:ext cx="1543050" cy="1143000"/>
          </a:xfrm>
        </p:spPr>
        <p:txBody>
          <a:bodyPr/>
          <a:lstStyle/>
          <a:p>
            <a:pPr algn="l"/>
            <a:r>
              <a:rPr lang="zh-CN" altLang="en-US" sz="3200" b="1">
                <a:solidFill>
                  <a:srgbClr val="FFFF00"/>
                </a:solidFill>
                <a:latin typeface="宋体" panose="02010600030101010101" pitchFamily="2" charset="-122"/>
              </a:rPr>
              <a:t>例</a:t>
            </a:r>
            <a:r>
              <a:rPr lang="en-US" altLang="zh-CN" sz="3200" b="1">
                <a:solidFill>
                  <a:srgbClr val="FFFF00"/>
                </a:solidFill>
                <a:latin typeface="宋体" panose="02010600030101010101" pitchFamily="2" charset="-122"/>
              </a:rPr>
              <a:t>16:</a:t>
            </a:r>
          </a:p>
        </p:txBody>
      </p:sp>
      <p:sp>
        <p:nvSpPr>
          <p:cNvPr id="1511428" name="Text Box 4"/>
          <p:cNvSpPr txBox="1">
            <a:spLocks noChangeArrowheads="1"/>
          </p:cNvSpPr>
          <p:nvPr/>
        </p:nvSpPr>
        <p:spPr bwMode="auto">
          <a:xfrm>
            <a:off x="1238250" y="266700"/>
            <a:ext cx="5283200" cy="1124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试求每个元件发出或者吸收的功率</a:t>
            </a:r>
            <a:r>
              <a:rPr lang="zh-CN" altLang="en-US"/>
              <a:t> </a:t>
            </a:r>
          </a:p>
        </p:txBody>
      </p:sp>
      <p:sp>
        <p:nvSpPr>
          <p:cNvPr id="1511432" name="Text Box 8"/>
          <p:cNvSpPr txBox="1">
            <a:spLocks noChangeArrowheads="1"/>
          </p:cNvSpPr>
          <p:nvPr/>
        </p:nvSpPr>
        <p:spPr bwMode="auto">
          <a:xfrm>
            <a:off x="133350" y="1384300"/>
            <a:ext cx="742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 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zh-CN" altLang="en-US"/>
          </a:p>
        </p:txBody>
      </p:sp>
      <p:sp>
        <p:nvSpPr>
          <p:cNvPr id="1511433" name="Text Box 9"/>
          <p:cNvSpPr txBox="1">
            <a:spLocks noChangeArrowheads="1"/>
          </p:cNvSpPr>
          <p:nvPr/>
        </p:nvSpPr>
        <p:spPr bwMode="auto">
          <a:xfrm>
            <a:off x="876300" y="1384300"/>
            <a:ext cx="3657600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由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KCL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KVL:</a:t>
            </a:r>
          </a:p>
        </p:txBody>
      </p:sp>
      <p:sp>
        <p:nvSpPr>
          <p:cNvPr id="1511435" name="Text Box 11"/>
          <p:cNvSpPr txBox="1">
            <a:spLocks noChangeArrowheads="1"/>
          </p:cNvSpPr>
          <p:nvPr/>
        </p:nvSpPr>
        <p:spPr bwMode="auto">
          <a:xfrm>
            <a:off x="3892550" y="1634490"/>
            <a:ext cx="4242435" cy="116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2=I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R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+I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R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endParaRPr lang="en-US" altLang="zh-CN" sz="2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=I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+2I</a:t>
            </a:r>
            <a:r>
              <a:rPr lang="en-US" altLang="zh-CN" sz="2800" baseline="-2500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511437" name="Rectangle 1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511439" name="Rectangle 15"/>
          <p:cNvSpPr>
            <a:spLocks noChangeArrowheads="1"/>
          </p:cNvSpPr>
          <p:nvPr/>
        </p:nvSpPr>
        <p:spPr bwMode="auto">
          <a:xfrm>
            <a:off x="0" y="31829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511443" name="Rectangle 19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pic>
        <p:nvPicPr>
          <p:cNvPr id="3" name="图片 2" descr="IMG_20200413_0006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8965" y="1430020"/>
            <a:ext cx="2852420" cy="3804285"/>
          </a:xfrm>
          <a:prstGeom prst="rect">
            <a:avLst/>
          </a:prstGeom>
        </p:spPr>
      </p:pic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11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11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11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11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1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11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1426" grpId="0" bldLvl="0" animBg="1"/>
      <p:bldP spid="1511428" grpId="0" bldLvl="0" animBg="1"/>
      <p:bldP spid="1511432" grpId="0" bldLvl="0" animBg="1"/>
      <p:bldP spid="1511433" grpId="0" bldLvl="0" animBg="1"/>
      <p:bldP spid="1511435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4" name="Rectangle 4"/>
          <p:cNvSpPr>
            <a:spLocks noGrp="1" noChangeArrowheads="1"/>
          </p:cNvSpPr>
          <p:nvPr>
            <p:ph type="title"/>
          </p:nvPr>
        </p:nvSpPr>
        <p:spPr>
          <a:xfrm>
            <a:off x="228600" y="-247650"/>
            <a:ext cx="8763000" cy="11430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107763" dir="18900000" algn="ctr" rotWithShape="0">
                    <a:srgbClr val="333300"/>
                  </a:outerShdw>
                </a:effectLst>
              </a14:hiddenEffects>
            </a:ext>
          </a:extLst>
        </p:spPr>
        <p:txBody>
          <a:bodyPr/>
          <a:lstStyle/>
          <a:p>
            <a:pPr algn="l"/>
            <a:r>
              <a:rPr lang="en-US" altLang="zh-CN" sz="3600" b="1">
                <a:solidFill>
                  <a:srgbClr val="FFFF00"/>
                </a:solidFill>
                <a:latin typeface="宋体" panose="02010600030101010101" pitchFamily="2" charset="-122"/>
              </a:rPr>
              <a:t>1.2 </a:t>
            </a:r>
            <a:r>
              <a:rPr lang="zh-CN" altLang="en-US" sz="3600" b="1">
                <a:solidFill>
                  <a:srgbClr val="FFFF00"/>
                </a:solidFill>
                <a:latin typeface="宋体" panose="02010600030101010101" pitchFamily="2" charset="-122"/>
              </a:rPr>
              <a:t>电路的基本变量</a:t>
            </a:r>
            <a:r>
              <a:rPr lang="zh-CN" altLang="en-US" sz="4000" b="1"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</a:p>
        </p:txBody>
      </p:sp>
      <p:sp>
        <p:nvSpPr>
          <p:cNvPr id="128005" name="Rectangle 5"/>
          <p:cNvSpPr>
            <a:spLocks noChangeArrowheads="1"/>
          </p:cNvSpPr>
          <p:nvPr/>
        </p:nvSpPr>
        <p:spPr bwMode="auto">
          <a:xfrm>
            <a:off x="-84138" y="849313"/>
            <a:ext cx="464343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2800" b="1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1.2.1</a:t>
            </a:r>
            <a:r>
              <a:rPr lang="zh-CN" altLang="en-US" sz="2800" b="1">
                <a:solidFill>
                  <a:srgbClr val="FFFF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电流及其参考方向</a:t>
            </a:r>
          </a:p>
        </p:txBody>
      </p:sp>
      <p:sp>
        <p:nvSpPr>
          <p:cNvPr id="128006" name="Rectangle 6"/>
          <p:cNvSpPr>
            <a:spLocks noChangeArrowheads="1"/>
          </p:cNvSpPr>
          <p:nvPr/>
        </p:nvSpPr>
        <p:spPr bwMode="auto">
          <a:xfrm>
            <a:off x="596900" y="1444625"/>
            <a:ext cx="52070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zh-CN" altLang="en-US" sz="2800">
                <a:latin typeface="隶书" panose="02010509060101010101" charset="-122"/>
                <a:ea typeface="宋体" panose="02010600030101010101" pitchFamily="2" charset="-122"/>
              </a:rPr>
              <a:t>电流产生的必要条件是</a:t>
            </a:r>
            <a:r>
              <a:rPr lang="zh-CN" altLang="en-US" sz="2800">
                <a:ea typeface="宋体" panose="02010600030101010101" pitchFamily="2" charset="-122"/>
              </a:rPr>
              <a:t>电路必须是闭合路径。</a:t>
            </a:r>
          </a:p>
        </p:txBody>
      </p:sp>
      <p:sp>
        <p:nvSpPr>
          <p:cNvPr id="128009" name="Rectangle 9"/>
          <p:cNvSpPr>
            <a:spLocks noChangeArrowheads="1"/>
          </p:cNvSpPr>
          <p:nvPr/>
        </p:nvSpPr>
        <p:spPr bwMode="auto">
          <a:xfrm>
            <a:off x="481013" y="2490788"/>
            <a:ext cx="79390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单位时间内通过导体截面的电量为电流。</a:t>
            </a:r>
          </a:p>
        </p:txBody>
      </p:sp>
      <p:sp>
        <p:nvSpPr>
          <p:cNvPr id="128010" name="Rectangle 10"/>
          <p:cNvSpPr>
            <a:spLocks noChangeArrowheads="1"/>
          </p:cNvSpPr>
          <p:nvPr/>
        </p:nvSpPr>
        <p:spPr bwMode="auto">
          <a:xfrm>
            <a:off x="-50800" y="3333750"/>
            <a:ext cx="60515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电流方向：正电荷移动的方向。</a:t>
            </a:r>
            <a:endParaRPr lang="zh-CN" altLang="en-US" sz="2800" b="1">
              <a:latin typeface="楷体_GB2312" panose="02010609030101010101" pitchFamily="49" charset="-122"/>
              <a:ea typeface="楷体_GB2312" panose="02010609030101010101" pitchFamily="49" charset="-122"/>
            </a:endParaRPr>
          </a:p>
        </p:txBody>
      </p:sp>
      <p:sp>
        <p:nvSpPr>
          <p:cNvPr id="128011" name="Rectangle 11"/>
          <p:cNvSpPr>
            <a:spLocks noChangeArrowheads="1"/>
          </p:cNvSpPr>
          <p:nvPr/>
        </p:nvSpPr>
        <p:spPr bwMode="auto">
          <a:xfrm>
            <a:off x="404813" y="4175125"/>
            <a:ext cx="803433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电流的单位：安培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(A) 1A=1000mA   1mA=1000uA                                                                        </a:t>
            </a:r>
          </a:p>
        </p:txBody>
      </p:sp>
      <p:sp>
        <p:nvSpPr>
          <p:cNvPr id="128021" name="Rectangle 21"/>
          <p:cNvSpPr>
            <a:spLocks noChangeArrowheads="1"/>
          </p:cNvSpPr>
          <p:nvPr/>
        </p:nvSpPr>
        <p:spPr bwMode="auto">
          <a:xfrm>
            <a:off x="481013" y="4929188"/>
            <a:ext cx="23177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电流参考方向</a:t>
            </a:r>
          </a:p>
        </p:txBody>
      </p:sp>
      <p:grpSp>
        <p:nvGrpSpPr>
          <p:cNvPr id="128025" name="Group 25"/>
          <p:cNvGrpSpPr/>
          <p:nvPr/>
        </p:nvGrpSpPr>
        <p:grpSpPr bwMode="auto">
          <a:xfrm>
            <a:off x="4959350" y="5561013"/>
            <a:ext cx="2703513" cy="1160462"/>
            <a:chOff x="2544" y="1008"/>
            <a:chExt cx="1920" cy="731"/>
          </a:xfrm>
        </p:grpSpPr>
        <p:sp>
          <p:nvSpPr>
            <p:cNvPr id="128026" name="Text Box 26"/>
            <p:cNvSpPr txBox="1">
              <a:spLocks noChangeArrowheads="1"/>
            </p:cNvSpPr>
            <p:nvPr/>
          </p:nvSpPr>
          <p:spPr bwMode="auto">
            <a:xfrm>
              <a:off x="3408" y="1008"/>
              <a:ext cx="1056" cy="7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&gt;</a:t>
              </a:r>
              <a:r>
                <a:rPr lang="en-US" altLang="zh-CN" sz="2800">
                  <a:ea typeface="宋体" panose="02010600030101010101" pitchFamily="2" charset="-122"/>
                </a:rPr>
                <a:t>0 </a:t>
              </a:r>
              <a:r>
                <a:rPr lang="zh-CN" altLang="en-US" sz="2800">
                  <a:latin typeface="楷体_GB2312" panose="02010609030101010101" pitchFamily="49" charset="-122"/>
                  <a:ea typeface="楷体_GB2312" panose="02010609030101010101" pitchFamily="49" charset="-122"/>
                </a:rPr>
                <a:t>一致</a:t>
              </a:r>
              <a:endParaRPr lang="zh-CN" altLang="en-US" sz="2800" b="1">
                <a:latin typeface="楷体_GB2312" panose="02010609030101010101" pitchFamily="49" charset="-122"/>
                <a:ea typeface="楷体_GB2312" panose="02010609030101010101" pitchFamily="49" charset="-122"/>
              </a:endParaRPr>
            </a:p>
            <a:p>
              <a:r>
                <a:rPr lang="en-US" altLang="zh-CN" sz="2800">
                  <a:ea typeface="宋体" panose="02010600030101010101" pitchFamily="2" charset="-122"/>
                </a:rPr>
                <a:t>&lt;0</a:t>
              </a:r>
              <a:r>
                <a:rPr lang="en-US" altLang="zh-CN" sz="2800">
                  <a:latin typeface="楷体_GB2312" panose="02010609030101010101" pitchFamily="49" charset="-122"/>
                  <a:ea typeface="楷体_GB2312" panose="02010609030101010101" pitchFamily="49" charset="-122"/>
                </a:rPr>
                <a:t> </a:t>
              </a:r>
              <a:r>
                <a:rPr lang="zh-CN" altLang="en-US" sz="2800">
                  <a:latin typeface="楷体_GB2312" panose="02010609030101010101" pitchFamily="49" charset="-122"/>
                  <a:ea typeface="楷体_GB2312" panose="02010609030101010101" pitchFamily="49" charset="-122"/>
                </a:rPr>
                <a:t>相反</a:t>
              </a:r>
              <a:endParaRPr lang="zh-CN" altLang="en-US" sz="2800" b="1">
                <a:latin typeface="楷体_GB2312" panose="02010609030101010101" pitchFamily="49" charset="-122"/>
                <a:ea typeface="楷体_GB2312" panose="02010609030101010101" pitchFamily="49" charset="-122"/>
              </a:endParaRPr>
            </a:p>
          </p:txBody>
        </p:sp>
        <p:grpSp>
          <p:nvGrpSpPr>
            <p:cNvPr id="128027" name="Group 27"/>
            <p:cNvGrpSpPr/>
            <p:nvPr/>
          </p:nvGrpSpPr>
          <p:grpSpPr bwMode="auto">
            <a:xfrm>
              <a:off x="2544" y="1056"/>
              <a:ext cx="768" cy="672"/>
              <a:chOff x="2544" y="1056"/>
              <a:chExt cx="768" cy="672"/>
            </a:xfrm>
          </p:grpSpPr>
          <p:sp>
            <p:nvSpPr>
              <p:cNvPr id="128028" name="Text Box 28"/>
              <p:cNvSpPr txBox="1">
                <a:spLocks noChangeArrowheads="1"/>
              </p:cNvSpPr>
              <p:nvPr/>
            </p:nvSpPr>
            <p:spPr bwMode="auto">
              <a:xfrm>
                <a:off x="2544" y="1056"/>
                <a:ext cx="768" cy="6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zh-CN" altLang="en-US" sz="2400" b="1">
                    <a:ea typeface="楷体_GB2312" panose="02010609030101010101" pitchFamily="49" charset="-122"/>
                  </a:rPr>
                  <a:t>计算</a:t>
                </a:r>
              </a:p>
              <a:p>
                <a:r>
                  <a:rPr lang="zh-CN" altLang="en-US" sz="2400" b="1">
                    <a:ea typeface="楷体_GB2312" panose="02010609030101010101" pitchFamily="49" charset="-122"/>
                  </a:rPr>
                  <a:t>结果</a:t>
                </a:r>
                <a:endParaRPr lang="zh-CN" altLang="en-US" sz="2400">
                  <a:ea typeface="楷体_GB2312" panose="02010609030101010101" pitchFamily="49" charset="-122"/>
                </a:endParaRPr>
              </a:p>
            </p:txBody>
          </p:sp>
          <p:sp>
            <p:nvSpPr>
              <p:cNvPr id="128029" name="AutoShape 29"/>
              <p:cNvSpPr/>
              <p:nvPr/>
            </p:nvSpPr>
            <p:spPr bwMode="auto">
              <a:xfrm>
                <a:off x="3264" y="1104"/>
                <a:ext cx="48" cy="624"/>
              </a:xfrm>
              <a:prstGeom prst="leftBrace">
                <a:avLst>
                  <a:gd name="adj1" fmla="val 108333"/>
                  <a:gd name="adj2" fmla="val 50000"/>
                </a:avLst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128030" name="Text Box 30"/>
          <p:cNvSpPr txBox="1">
            <a:spLocks noChangeArrowheads="1"/>
          </p:cNvSpPr>
          <p:nvPr/>
        </p:nvSpPr>
        <p:spPr bwMode="auto">
          <a:xfrm>
            <a:off x="4059238" y="4929188"/>
            <a:ext cx="46037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en-US" altLang="zh-CN" sz="2400"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  <a:r>
              <a:rPr lang="zh-CN" altLang="en-US" sz="2800">
                <a:solidFill>
                  <a:srgbClr val="FFFF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参考方向与真实方向的关系</a:t>
            </a:r>
            <a:endParaRPr lang="zh-CN" altLang="en-US" sz="2800">
              <a:solidFill>
                <a:srgbClr val="FFFF00"/>
              </a:solidFill>
              <a:ea typeface="宋体" panose="02010600030101010101" pitchFamily="2" charset="-122"/>
            </a:endParaRPr>
          </a:p>
        </p:txBody>
      </p:sp>
      <p:grpSp>
        <p:nvGrpSpPr>
          <p:cNvPr id="128031" name="Group 31"/>
          <p:cNvGrpSpPr/>
          <p:nvPr/>
        </p:nvGrpSpPr>
        <p:grpSpPr bwMode="auto">
          <a:xfrm>
            <a:off x="228600" y="5580063"/>
            <a:ext cx="3536950" cy="1066800"/>
            <a:chOff x="624" y="1008"/>
            <a:chExt cx="2228" cy="672"/>
          </a:xfrm>
        </p:grpSpPr>
        <p:sp>
          <p:nvSpPr>
            <p:cNvPr id="128032" name="Rectangle 32"/>
            <p:cNvSpPr>
              <a:spLocks noChangeArrowheads="1"/>
            </p:cNvSpPr>
            <p:nvPr/>
          </p:nvSpPr>
          <p:spPr bwMode="auto">
            <a:xfrm>
              <a:off x="1632" y="1296"/>
              <a:ext cx="432" cy="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33" name="Line 33"/>
            <p:cNvSpPr>
              <a:spLocks noChangeShapeType="1"/>
            </p:cNvSpPr>
            <p:nvPr/>
          </p:nvSpPr>
          <p:spPr bwMode="auto">
            <a:xfrm flipH="1">
              <a:off x="960" y="1344"/>
              <a:ext cx="67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34" name="Line 34"/>
            <p:cNvSpPr>
              <a:spLocks noChangeShapeType="1"/>
            </p:cNvSpPr>
            <p:nvPr/>
          </p:nvSpPr>
          <p:spPr bwMode="auto">
            <a:xfrm>
              <a:off x="2064" y="1344"/>
              <a:ext cx="43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35" name="Oval 35"/>
            <p:cNvSpPr>
              <a:spLocks noChangeArrowheads="1"/>
            </p:cNvSpPr>
            <p:nvPr/>
          </p:nvSpPr>
          <p:spPr bwMode="auto">
            <a:xfrm flipH="1" flipV="1">
              <a:off x="912" y="1296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36" name="Oval 36"/>
            <p:cNvSpPr>
              <a:spLocks noChangeArrowheads="1"/>
            </p:cNvSpPr>
            <p:nvPr/>
          </p:nvSpPr>
          <p:spPr bwMode="auto">
            <a:xfrm flipH="1" flipV="1">
              <a:off x="2448" y="1296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37" name="Text Box 37"/>
            <p:cNvSpPr txBox="1">
              <a:spLocks noChangeArrowheads="1"/>
            </p:cNvSpPr>
            <p:nvPr/>
          </p:nvSpPr>
          <p:spPr bwMode="auto">
            <a:xfrm>
              <a:off x="624" y="1104"/>
              <a:ext cx="24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a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28038" name="Text Box 38"/>
            <p:cNvSpPr txBox="1">
              <a:spLocks noChangeArrowheads="1"/>
            </p:cNvSpPr>
            <p:nvPr/>
          </p:nvSpPr>
          <p:spPr bwMode="auto">
            <a:xfrm>
              <a:off x="2592" y="1152"/>
              <a:ext cx="26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b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28039" name="Line 39"/>
            <p:cNvSpPr>
              <a:spLocks noChangeShapeType="1"/>
            </p:cNvSpPr>
            <p:nvPr/>
          </p:nvSpPr>
          <p:spPr bwMode="auto">
            <a:xfrm>
              <a:off x="1104" y="1344"/>
              <a:ext cx="24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40" name="Text Box 40"/>
            <p:cNvSpPr txBox="1">
              <a:spLocks noChangeArrowheads="1"/>
            </p:cNvSpPr>
            <p:nvPr/>
          </p:nvSpPr>
          <p:spPr bwMode="auto">
            <a:xfrm>
              <a:off x="1029" y="1008"/>
              <a:ext cx="543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800">
                  <a:ea typeface="宋体" panose="02010600030101010101" pitchFamily="2" charset="-122"/>
                </a:rPr>
                <a:t>I</a:t>
              </a:r>
              <a:r>
                <a:rPr lang="en-US" altLang="zh-CN" sz="2400">
                  <a:latin typeface="隶书" panose="02010509060101010101" charset="-122"/>
                  <a:ea typeface="隶书" panose="02010509060101010101" charset="-122"/>
                </a:rPr>
                <a:t>(DC</a:t>
              </a:r>
              <a:r>
                <a:rPr lang="en-US" altLang="zh-CN" sz="2400">
                  <a:ea typeface="宋体" panose="02010600030101010101" pitchFamily="2" charset="-122"/>
                </a:rPr>
                <a:t>)</a:t>
              </a:r>
            </a:p>
          </p:txBody>
        </p:sp>
        <p:sp>
          <p:nvSpPr>
            <p:cNvPr id="128041" name="Text Box 41"/>
            <p:cNvSpPr txBox="1">
              <a:spLocks noChangeArrowheads="1"/>
            </p:cNvSpPr>
            <p:nvPr/>
          </p:nvSpPr>
          <p:spPr bwMode="auto">
            <a:xfrm>
              <a:off x="1008" y="1344"/>
              <a:ext cx="17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800">
                  <a:ea typeface="宋体" panose="02010600030101010101" pitchFamily="2" charset="-122"/>
                </a:rPr>
                <a:t>i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28042" name="Text Box 42"/>
            <p:cNvSpPr txBox="1">
              <a:spLocks noChangeArrowheads="1"/>
            </p:cNvSpPr>
            <p:nvPr/>
          </p:nvSpPr>
          <p:spPr bwMode="auto">
            <a:xfrm>
              <a:off x="1141" y="1392"/>
              <a:ext cx="43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2400">
                  <a:ea typeface="宋体" panose="02010600030101010101" pitchFamily="2" charset="-122"/>
                </a:rPr>
                <a:t>(</a:t>
              </a:r>
              <a:r>
                <a:rPr lang="en-US" altLang="zh-CN" sz="2400">
                  <a:latin typeface="隶书" panose="02010509060101010101" charset="-122"/>
                  <a:ea typeface="隶书" panose="02010509060101010101" charset="-122"/>
                </a:rPr>
                <a:t>AC</a:t>
              </a:r>
              <a:r>
                <a:rPr lang="en-US" altLang="zh-CN" sz="2400">
                  <a:ea typeface="宋体" panose="02010600030101010101" pitchFamily="2" charset="-122"/>
                </a:rPr>
                <a:t>)</a:t>
              </a:r>
            </a:p>
          </p:txBody>
        </p:sp>
      </p:grpSp>
      <p:grpSp>
        <p:nvGrpSpPr>
          <p:cNvPr id="128076" name="Group 76"/>
          <p:cNvGrpSpPr/>
          <p:nvPr/>
        </p:nvGrpSpPr>
        <p:grpSpPr bwMode="auto">
          <a:xfrm>
            <a:off x="5816600" y="385763"/>
            <a:ext cx="2649538" cy="1774825"/>
            <a:chOff x="3323" y="411"/>
            <a:chExt cx="1669" cy="1118"/>
          </a:xfrm>
        </p:grpSpPr>
        <p:sp>
          <p:nvSpPr>
            <p:cNvPr id="128046" name="Text Box 46"/>
            <p:cNvSpPr txBox="1">
              <a:spLocks noChangeArrowheads="1"/>
            </p:cNvSpPr>
            <p:nvPr/>
          </p:nvSpPr>
          <p:spPr bwMode="auto">
            <a:xfrm>
              <a:off x="3323" y="934"/>
              <a:ext cx="621" cy="44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/>
              <a:r>
                <a:rPr lang="en-US" altLang="zh-CN" sz="2400" b="1" baseline="-25000">
                  <a:solidFill>
                    <a:srgbClr val="FFFF66"/>
                  </a:solidFill>
                  <a:ea typeface="宋体" panose="02010600030101010101" pitchFamily="2" charset="-122"/>
                </a:rPr>
                <a:t>R</a:t>
              </a:r>
            </a:p>
            <a:p>
              <a:pPr algn="ctr"/>
              <a:endParaRPr lang="en-US" altLang="zh-CN" sz="2400" b="1" baseline="-25000">
                <a:solidFill>
                  <a:srgbClr val="FFFF66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28047" name="Text Box 47"/>
            <p:cNvSpPr txBox="1">
              <a:spLocks noChangeArrowheads="1"/>
            </p:cNvSpPr>
            <p:nvPr/>
          </p:nvSpPr>
          <p:spPr bwMode="auto">
            <a:xfrm>
              <a:off x="3642" y="990"/>
              <a:ext cx="174" cy="3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baseline="-25000">
                  <a:solidFill>
                    <a:srgbClr val="FFFF66"/>
                  </a:solidFill>
                  <a:ea typeface="宋体" panose="02010600030101010101" pitchFamily="2" charset="-122"/>
                </a:rPr>
                <a:t>S</a:t>
              </a:r>
            </a:p>
            <a:p>
              <a:pPr algn="ctr"/>
              <a:endParaRPr lang="en-US" altLang="zh-CN" baseline="-25000">
                <a:ea typeface="宋体" panose="02010600030101010101" pitchFamily="2" charset="-122"/>
              </a:endParaRPr>
            </a:p>
          </p:txBody>
        </p:sp>
        <p:sp>
          <p:nvSpPr>
            <p:cNvPr id="128048" name="Line 48"/>
            <p:cNvSpPr>
              <a:spLocks noChangeShapeType="1"/>
            </p:cNvSpPr>
            <p:nvPr/>
          </p:nvSpPr>
          <p:spPr bwMode="auto">
            <a:xfrm>
              <a:off x="3740" y="614"/>
              <a:ext cx="18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49" name="Line 49"/>
            <p:cNvSpPr>
              <a:spLocks noChangeShapeType="1"/>
            </p:cNvSpPr>
            <p:nvPr/>
          </p:nvSpPr>
          <p:spPr bwMode="auto">
            <a:xfrm>
              <a:off x="3777" y="682"/>
              <a:ext cx="11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50" name="Line 50"/>
            <p:cNvSpPr>
              <a:spLocks noChangeShapeType="1"/>
            </p:cNvSpPr>
            <p:nvPr/>
          </p:nvSpPr>
          <p:spPr bwMode="auto">
            <a:xfrm>
              <a:off x="3777" y="817"/>
              <a:ext cx="11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51" name="Line 51"/>
            <p:cNvSpPr>
              <a:spLocks noChangeShapeType="1"/>
            </p:cNvSpPr>
            <p:nvPr/>
          </p:nvSpPr>
          <p:spPr bwMode="auto">
            <a:xfrm>
              <a:off x="3740" y="749"/>
              <a:ext cx="18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52" name="Line 52"/>
            <p:cNvSpPr>
              <a:spLocks noChangeShapeType="1"/>
            </p:cNvSpPr>
            <p:nvPr/>
          </p:nvSpPr>
          <p:spPr bwMode="auto">
            <a:xfrm flipH="1" flipV="1">
              <a:off x="3814" y="445"/>
              <a:ext cx="0" cy="16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53" name="Line 53"/>
            <p:cNvSpPr>
              <a:spLocks noChangeShapeType="1"/>
            </p:cNvSpPr>
            <p:nvPr/>
          </p:nvSpPr>
          <p:spPr bwMode="auto">
            <a:xfrm>
              <a:off x="3814" y="817"/>
              <a:ext cx="0" cy="17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54" name="Line 54"/>
            <p:cNvSpPr>
              <a:spLocks noChangeShapeType="1"/>
            </p:cNvSpPr>
            <p:nvPr/>
          </p:nvSpPr>
          <p:spPr bwMode="auto">
            <a:xfrm>
              <a:off x="3814" y="445"/>
              <a:ext cx="26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55" name="Line 55"/>
            <p:cNvSpPr>
              <a:spLocks noChangeShapeType="1"/>
            </p:cNvSpPr>
            <p:nvPr/>
          </p:nvSpPr>
          <p:spPr bwMode="auto">
            <a:xfrm>
              <a:off x="4265" y="445"/>
              <a:ext cx="525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56" name="Oval 56"/>
            <p:cNvSpPr>
              <a:spLocks noChangeArrowheads="1"/>
            </p:cNvSpPr>
            <p:nvPr/>
          </p:nvSpPr>
          <p:spPr bwMode="auto">
            <a:xfrm>
              <a:off x="4265" y="411"/>
              <a:ext cx="38" cy="3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57" name="Oval 57"/>
            <p:cNvSpPr>
              <a:spLocks noChangeArrowheads="1"/>
            </p:cNvSpPr>
            <p:nvPr/>
          </p:nvSpPr>
          <p:spPr bwMode="auto">
            <a:xfrm>
              <a:off x="4077" y="411"/>
              <a:ext cx="38" cy="3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58" name="Rectangle 58"/>
            <p:cNvSpPr>
              <a:spLocks noChangeArrowheads="1"/>
            </p:cNvSpPr>
            <p:nvPr/>
          </p:nvSpPr>
          <p:spPr bwMode="auto">
            <a:xfrm>
              <a:off x="3777" y="987"/>
              <a:ext cx="75" cy="20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59" name="Rectangle 59"/>
            <p:cNvSpPr>
              <a:spLocks noChangeArrowheads="1"/>
            </p:cNvSpPr>
            <p:nvPr/>
          </p:nvSpPr>
          <p:spPr bwMode="auto">
            <a:xfrm>
              <a:off x="4753" y="919"/>
              <a:ext cx="75" cy="20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60" name="Line 60"/>
            <p:cNvSpPr>
              <a:spLocks noChangeShapeType="1"/>
            </p:cNvSpPr>
            <p:nvPr/>
          </p:nvSpPr>
          <p:spPr bwMode="auto">
            <a:xfrm>
              <a:off x="3814" y="1190"/>
              <a:ext cx="0" cy="33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61" name="Line 61"/>
            <p:cNvSpPr>
              <a:spLocks noChangeShapeType="1"/>
            </p:cNvSpPr>
            <p:nvPr/>
          </p:nvSpPr>
          <p:spPr bwMode="auto">
            <a:xfrm flipV="1">
              <a:off x="4790" y="445"/>
              <a:ext cx="0" cy="47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62" name="Line 62"/>
            <p:cNvSpPr>
              <a:spLocks noChangeShapeType="1"/>
            </p:cNvSpPr>
            <p:nvPr/>
          </p:nvSpPr>
          <p:spPr bwMode="auto">
            <a:xfrm>
              <a:off x="4790" y="1122"/>
              <a:ext cx="0" cy="40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63" name="Line 63"/>
            <p:cNvSpPr>
              <a:spLocks noChangeShapeType="1"/>
            </p:cNvSpPr>
            <p:nvPr/>
          </p:nvSpPr>
          <p:spPr bwMode="auto">
            <a:xfrm>
              <a:off x="3814" y="1529"/>
              <a:ext cx="97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8064" name="Text Box 64"/>
            <p:cNvSpPr txBox="1">
              <a:spLocks noChangeArrowheads="1"/>
            </p:cNvSpPr>
            <p:nvPr/>
          </p:nvSpPr>
          <p:spPr bwMode="auto">
            <a:xfrm>
              <a:off x="4125" y="455"/>
              <a:ext cx="205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b="1">
                  <a:solidFill>
                    <a:srgbClr val="FFFF66"/>
                  </a:solidFill>
                  <a:ea typeface="宋体" panose="02010600030101010101" pitchFamily="2" charset="-122"/>
                </a:rPr>
                <a:t>S</a:t>
              </a:r>
            </a:p>
          </p:txBody>
        </p:sp>
        <p:sp>
          <p:nvSpPr>
            <p:cNvPr id="128065" name="Text Box 65"/>
            <p:cNvSpPr txBox="1">
              <a:spLocks noChangeArrowheads="1"/>
            </p:cNvSpPr>
            <p:nvPr/>
          </p:nvSpPr>
          <p:spPr bwMode="auto">
            <a:xfrm>
              <a:off x="3536" y="624"/>
              <a:ext cx="22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b="1">
                  <a:solidFill>
                    <a:srgbClr val="FFFF66"/>
                  </a:solidFill>
                  <a:ea typeface="宋体" panose="02010600030101010101" pitchFamily="2" charset="-122"/>
                </a:rPr>
                <a:t>E</a:t>
              </a:r>
            </a:p>
          </p:txBody>
        </p:sp>
        <p:sp>
          <p:nvSpPr>
            <p:cNvPr id="128066" name="Text Box 66"/>
            <p:cNvSpPr txBox="1">
              <a:spLocks noChangeArrowheads="1"/>
            </p:cNvSpPr>
            <p:nvPr/>
          </p:nvSpPr>
          <p:spPr bwMode="auto">
            <a:xfrm>
              <a:off x="3550" y="1063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endParaRPr lang="zh-CN" altLang="zh-CN" sz="2400">
                <a:ea typeface="宋体" panose="02010600030101010101" pitchFamily="2" charset="-122"/>
              </a:endParaRPr>
            </a:p>
          </p:txBody>
        </p:sp>
        <p:grpSp>
          <p:nvGrpSpPr>
            <p:cNvPr id="128072" name="Group 72"/>
            <p:cNvGrpSpPr/>
            <p:nvPr/>
          </p:nvGrpSpPr>
          <p:grpSpPr bwMode="auto">
            <a:xfrm>
              <a:off x="4231" y="904"/>
              <a:ext cx="761" cy="493"/>
              <a:chOff x="4231" y="1017"/>
              <a:chExt cx="761" cy="493"/>
            </a:xfrm>
          </p:grpSpPr>
          <p:sp>
            <p:nvSpPr>
              <p:cNvPr id="128069" name="Text Box 69"/>
              <p:cNvSpPr txBox="1">
                <a:spLocks noChangeArrowheads="1"/>
              </p:cNvSpPr>
              <p:nvPr/>
            </p:nvSpPr>
            <p:spPr bwMode="auto">
              <a:xfrm>
                <a:off x="4231" y="1017"/>
                <a:ext cx="761" cy="44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sz="2400" b="1" baseline="-25000">
                    <a:solidFill>
                      <a:srgbClr val="FFFF66"/>
                    </a:solidFill>
                    <a:ea typeface="宋体" panose="02010600030101010101" pitchFamily="2" charset="-122"/>
                  </a:rPr>
                  <a:t>R</a:t>
                </a:r>
              </a:p>
              <a:p>
                <a:pPr algn="ctr"/>
                <a:endParaRPr lang="en-US" altLang="zh-CN" sz="2400" b="1" baseline="-25000">
                  <a:solidFill>
                    <a:srgbClr val="FFFF66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28070" name="Text Box 70"/>
              <p:cNvSpPr txBox="1">
                <a:spLocks noChangeArrowheads="1"/>
              </p:cNvSpPr>
              <p:nvPr/>
            </p:nvSpPr>
            <p:spPr bwMode="auto">
              <a:xfrm>
                <a:off x="4599" y="1096"/>
                <a:ext cx="200" cy="41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en-US" altLang="zh-CN" baseline="-25000">
                    <a:solidFill>
                      <a:srgbClr val="FFFF66"/>
                    </a:solidFill>
                    <a:ea typeface="宋体" panose="02010600030101010101" pitchFamily="2" charset="-122"/>
                  </a:rPr>
                  <a:t>L</a:t>
                </a:r>
              </a:p>
              <a:p>
                <a:pPr algn="ctr"/>
                <a:endParaRPr lang="en-US" altLang="zh-CN" sz="2400" baseline="-25000"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128077" name="Line 77"/>
          <p:cNvSpPr>
            <a:spLocks noChangeShapeType="1"/>
          </p:cNvSpPr>
          <p:nvPr/>
        </p:nvSpPr>
        <p:spPr bwMode="auto">
          <a:xfrm>
            <a:off x="6991350" y="366713"/>
            <a:ext cx="412750" cy="0"/>
          </a:xfrm>
          <a:prstGeom prst="line">
            <a:avLst/>
          </a:prstGeom>
          <a:noFill/>
          <a:ln w="38100">
            <a:solidFill>
              <a:srgbClr val="FFFF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8078" name="Line 78"/>
          <p:cNvSpPr>
            <a:spLocks noChangeShapeType="1"/>
          </p:cNvSpPr>
          <p:nvPr/>
        </p:nvSpPr>
        <p:spPr bwMode="auto">
          <a:xfrm rot="-2718786">
            <a:off x="6952457" y="253206"/>
            <a:ext cx="412750" cy="1587"/>
          </a:xfrm>
          <a:prstGeom prst="line">
            <a:avLst/>
          </a:prstGeom>
          <a:noFill/>
          <a:ln w="38100">
            <a:solidFill>
              <a:srgbClr val="FFFF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8079" name="Line 79"/>
          <p:cNvSpPr>
            <a:spLocks noChangeShapeType="1"/>
          </p:cNvSpPr>
          <p:nvPr/>
        </p:nvSpPr>
        <p:spPr bwMode="auto">
          <a:xfrm>
            <a:off x="6991350" y="366713"/>
            <a:ext cx="412750" cy="0"/>
          </a:xfrm>
          <a:prstGeom prst="line">
            <a:avLst/>
          </a:prstGeom>
          <a:noFill/>
          <a:ln w="38100">
            <a:solidFill>
              <a:srgbClr val="FFFF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8080" name="Line 80"/>
          <p:cNvSpPr>
            <a:spLocks noChangeShapeType="1"/>
          </p:cNvSpPr>
          <p:nvPr/>
        </p:nvSpPr>
        <p:spPr bwMode="auto">
          <a:xfrm>
            <a:off x="1231900" y="6111875"/>
            <a:ext cx="139700" cy="0"/>
          </a:xfrm>
          <a:prstGeom prst="line">
            <a:avLst/>
          </a:prstGeom>
          <a:noFill/>
          <a:ln w="76200">
            <a:solidFill>
              <a:srgbClr val="FFFF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8086" name="Rectangle 86"/>
          <p:cNvSpPr>
            <a:spLocks noChangeArrowheads="1"/>
          </p:cNvSpPr>
          <p:nvPr/>
        </p:nvSpPr>
        <p:spPr bwMode="auto">
          <a:xfrm>
            <a:off x="0" y="32242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28085" name="Object 85"/>
          <p:cNvGraphicFramePr>
            <a:graphicFrameLocks noChangeAspect="1"/>
          </p:cNvGraphicFramePr>
          <p:nvPr/>
        </p:nvGraphicFramePr>
        <p:xfrm>
          <a:off x="6880225" y="2351088"/>
          <a:ext cx="1301750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Equation" r:id="rId5" imgW="723900" imgH="546100" progId="Equation.DSMT4">
                  <p:embed/>
                </p:oleObj>
              </mc:Choice>
              <mc:Fallback>
                <p:oleObj name="Equation" r:id="rId5" imgW="723900" imgH="546100" progId="Equation.DSMT4">
                  <p:embed/>
                  <p:pic>
                    <p:nvPicPr>
                      <p:cNvPr id="0" name="图片 3072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80225" y="2351088"/>
                        <a:ext cx="1301750" cy="98266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80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80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8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8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3" dur="500"/>
                                        <p:tgtEl>
                                          <p:spTgt spid="128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807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8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32" dur="500"/>
                                        <p:tgtEl>
                                          <p:spTgt spid="12807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8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807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8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28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28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128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28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28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2808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28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28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004" grpId="0" autoUpdateAnimBg="0"/>
      <p:bldP spid="128005" grpId="0" autoUpdateAnimBg="0"/>
      <p:bldP spid="128006" grpId="0" autoUpdateAnimBg="0"/>
      <p:bldP spid="128009" grpId="0" autoUpdateAnimBg="0"/>
      <p:bldP spid="128010" grpId="0" autoUpdateAnimBg="0"/>
      <p:bldP spid="128011" grpId="0" autoUpdateAnimBg="0"/>
      <p:bldP spid="128021" grpId="0" autoUpdateAnimBg="0"/>
      <p:bldP spid="128030" grpId="0" autoUpdateAnimBg="0"/>
      <p:bldP spid="128077" grpId="0" animBg="1"/>
      <p:bldP spid="128078" grpId="0" animBg="1"/>
      <p:bldP spid="128079" grpId="0" animBg="1"/>
      <p:bldP spid="12808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7090" name="Picture 2" descr="Lakerem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0"/>
            <a:ext cx="91821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7091" name="END.WAV">
            <a:hlinkClick r:id="" action="ppaction://media"/>
          </p:cNvPr>
          <p:cNvPicPr>
            <a:picLocks noRot="1"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63" y="6308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97092" name="WordArt 4"/>
          <p:cNvSpPr>
            <a:spLocks noChangeArrowheads="1" noChangeShapeType="1" noTextEdit="1"/>
          </p:cNvSpPr>
          <p:nvPr/>
        </p:nvSpPr>
        <p:spPr bwMode="auto">
          <a:xfrm>
            <a:off x="2565400" y="3790950"/>
            <a:ext cx="4102100" cy="20415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8000" b="1" i="1" kern="10">
                <a:ln w="12700">
                  <a:solidFill>
                    <a:srgbClr val="EAEAEA"/>
                  </a:solidFill>
                  <a:round/>
                </a:ln>
                <a:gradFill rotWithShape="0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/>
                  </a:outerShdw>
                </a:effectLst>
                <a:latin typeface="方正行楷简体"/>
              </a:rPr>
              <a:t>再见 </a:t>
            </a:r>
            <a:r>
              <a:rPr lang="en-US" altLang="zh-CN" sz="8000" b="1" i="1" kern="10">
                <a:ln w="12700">
                  <a:solidFill>
                    <a:srgbClr val="EAEAEA"/>
                  </a:solidFill>
                  <a:round/>
                </a:ln>
                <a:gradFill rotWithShape="0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/>
                  </a:outerShdw>
                </a:effectLst>
                <a:latin typeface="方正行楷简体"/>
              </a:rPr>
              <a:t>!</a:t>
            </a:r>
            <a:endParaRPr lang="zh-CN" altLang="en-US" sz="8000" b="1" i="1" kern="10">
              <a:ln w="12700">
                <a:solidFill>
                  <a:srgbClr val="EAEAEA"/>
                </a:solidFill>
                <a:round/>
              </a:ln>
              <a:gradFill rotWithShape="0">
                <a:gsLst>
                  <a:gs pos="0">
                    <a:srgbClr val="A603AB"/>
                  </a:gs>
                  <a:gs pos="12000">
                    <a:srgbClr val="E81766"/>
                  </a:gs>
                  <a:gs pos="27000">
                    <a:srgbClr val="EE3F17"/>
                  </a:gs>
                  <a:gs pos="48000">
                    <a:srgbClr val="FFFF00"/>
                  </a:gs>
                  <a:gs pos="64999">
                    <a:srgbClr val="1A8D48"/>
                  </a:gs>
                  <a:gs pos="78999">
                    <a:srgbClr val="0819FB"/>
                  </a:gs>
                  <a:gs pos="100000">
                    <a:srgbClr val="A603AB"/>
                  </a:gs>
                </a:gsLst>
                <a:lin ang="0" scaled="1"/>
              </a:gradFill>
              <a:effectLst>
                <a:outerShdw dist="35921" dir="2700000" sy="50000" kx="2115830" algn="bl" rotWithShape="0">
                  <a:srgbClr val="C0C0C0"/>
                </a:outerShdw>
              </a:effectLst>
              <a:latin typeface="方正行楷简体"/>
            </a:endParaRPr>
          </a:p>
        </p:txBody>
      </p:sp>
      <p:sp>
        <p:nvSpPr>
          <p:cNvPr id="1497093" name="Rectangle 5"/>
          <p:cNvSpPr>
            <a:spLocks noGrp="1" noChangeArrowheads="1"/>
          </p:cNvSpPr>
          <p:nvPr>
            <p:ph type="title"/>
          </p:nvPr>
        </p:nvSpPr>
        <p:spPr>
          <a:xfrm>
            <a:off x="7734300" y="3124200"/>
            <a:ext cx="819150" cy="1143000"/>
          </a:xfrm>
        </p:spPr>
        <p:txBody>
          <a:bodyPr/>
          <a:lstStyle/>
          <a:p>
            <a:pPr algn="l"/>
            <a:r>
              <a:rPr lang="zh-CN" altLang="en-US" sz="1800">
                <a:solidFill>
                  <a:srgbClr val="1C1C1C"/>
                </a:solidFill>
              </a:rPr>
              <a:t>再见</a:t>
            </a:r>
            <a:endParaRPr lang="zh-CN" altLang="en-US"/>
          </a:p>
        </p:txBody>
      </p:sp>
      <p:sp>
        <p:nvSpPr>
          <p:cNvPr id="1497094" name="WordArt 6"/>
          <p:cNvSpPr>
            <a:spLocks noChangeArrowheads="1" noChangeShapeType="1" noTextEdit="1"/>
          </p:cNvSpPr>
          <p:nvPr/>
        </p:nvSpPr>
        <p:spPr bwMode="auto">
          <a:xfrm>
            <a:off x="1333500" y="266700"/>
            <a:ext cx="6157913" cy="24003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8000" b="1" kern="10">
                <a:ln w="19050">
                  <a:solidFill>
                    <a:srgbClr val="99CCFF"/>
                  </a:solidFill>
                  <a:rou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方正行楷简体"/>
              </a:rPr>
              <a:t>谢谢大家</a:t>
            </a:r>
            <a:r>
              <a:rPr lang="en-US" altLang="zh-CN" sz="8000" b="1" kern="10">
                <a:ln w="19050">
                  <a:solidFill>
                    <a:srgbClr val="99CCFF"/>
                  </a:solidFill>
                  <a:rou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方正行楷简体"/>
              </a:rPr>
              <a:t>!</a:t>
            </a:r>
            <a:endParaRPr lang="zh-CN" altLang="en-US" sz="8000" b="1" kern="10">
              <a:ln w="19050">
                <a:solidFill>
                  <a:srgbClr val="99CCFF"/>
                </a:solidFill>
                <a:round/>
              </a:ln>
              <a:solidFill>
                <a:srgbClr val="0066CC"/>
              </a:solidFill>
              <a:effectLst>
                <a:outerShdw dist="35921" dir="2700000" algn="ctr" rotWithShape="0">
                  <a:srgbClr val="990000"/>
                </a:outerShdw>
              </a:effectLst>
              <a:latin typeface="方正行楷简体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970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7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970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4970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970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970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7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970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970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970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970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20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97091"/>
                </p:tgtEl>
              </p:cMediaNode>
            </p:audio>
          </p:childTnLst>
        </p:cTn>
      </p:par>
    </p:tnLst>
    <p:bldLst>
      <p:bldP spid="1497092" grpId="0" animBg="1"/>
      <p:bldP spid="149709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73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-38100"/>
            <a:ext cx="7772400" cy="1143000"/>
          </a:xfrm>
        </p:spPr>
        <p:txBody>
          <a:bodyPr/>
          <a:lstStyle/>
          <a:p>
            <a:pPr algn="l"/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lang="en-US" altLang="zh-CN" sz="2800" b="1">
                <a:solidFill>
                  <a:schemeClr val="folHlink"/>
                </a:solidFill>
                <a:latin typeface="宋体" panose="02010600030101010101" pitchFamily="2" charset="-122"/>
              </a:rPr>
              <a:t>:</a:t>
            </a:r>
          </a:p>
        </p:txBody>
      </p:sp>
      <p:grpSp>
        <p:nvGrpSpPr>
          <p:cNvPr id="1353775" name="Group 47"/>
          <p:cNvGrpSpPr/>
          <p:nvPr/>
        </p:nvGrpSpPr>
        <p:grpSpPr bwMode="auto">
          <a:xfrm>
            <a:off x="1085850" y="800100"/>
            <a:ext cx="3365500" cy="720725"/>
            <a:chOff x="684" y="825"/>
            <a:chExt cx="2120" cy="433"/>
          </a:xfrm>
        </p:grpSpPr>
        <p:sp>
          <p:nvSpPr>
            <p:cNvPr id="1353733" name="Rectangle 5"/>
            <p:cNvSpPr>
              <a:spLocks noChangeArrowheads="1"/>
            </p:cNvSpPr>
            <p:nvPr/>
          </p:nvSpPr>
          <p:spPr bwMode="auto">
            <a:xfrm>
              <a:off x="1584" y="1008"/>
              <a:ext cx="432" cy="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34" name="Line 6"/>
            <p:cNvSpPr>
              <a:spLocks noChangeShapeType="1"/>
            </p:cNvSpPr>
            <p:nvPr/>
          </p:nvSpPr>
          <p:spPr bwMode="auto">
            <a:xfrm flipH="1">
              <a:off x="1020" y="1056"/>
              <a:ext cx="56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35" name="Line 7"/>
            <p:cNvSpPr>
              <a:spLocks noChangeShapeType="1"/>
            </p:cNvSpPr>
            <p:nvPr/>
          </p:nvSpPr>
          <p:spPr bwMode="auto">
            <a:xfrm>
              <a:off x="2016" y="1056"/>
              <a:ext cx="43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36" name="Oval 8"/>
            <p:cNvSpPr>
              <a:spLocks noChangeArrowheads="1"/>
            </p:cNvSpPr>
            <p:nvPr/>
          </p:nvSpPr>
          <p:spPr bwMode="auto">
            <a:xfrm flipH="1" flipV="1">
              <a:off x="972" y="1008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37" name="Oval 9"/>
            <p:cNvSpPr>
              <a:spLocks noChangeArrowheads="1"/>
            </p:cNvSpPr>
            <p:nvPr/>
          </p:nvSpPr>
          <p:spPr bwMode="auto">
            <a:xfrm flipH="1" flipV="1">
              <a:off x="2400" y="1008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38" name="Text Box 10"/>
            <p:cNvSpPr txBox="1">
              <a:spLocks noChangeArrowheads="1"/>
            </p:cNvSpPr>
            <p:nvPr/>
          </p:nvSpPr>
          <p:spPr bwMode="auto">
            <a:xfrm>
              <a:off x="684" y="825"/>
              <a:ext cx="244" cy="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a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353739" name="Text Box 11"/>
            <p:cNvSpPr txBox="1">
              <a:spLocks noChangeArrowheads="1"/>
            </p:cNvSpPr>
            <p:nvPr/>
          </p:nvSpPr>
          <p:spPr bwMode="auto">
            <a:xfrm>
              <a:off x="2544" y="872"/>
              <a:ext cx="260" cy="3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b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</p:grpSp>
      <p:sp>
        <p:nvSpPr>
          <p:cNvPr id="1353745" name="Text Box 17"/>
          <p:cNvSpPr txBox="1">
            <a:spLocks noChangeArrowheads="1"/>
          </p:cNvSpPr>
          <p:nvPr/>
        </p:nvSpPr>
        <p:spPr bwMode="auto">
          <a:xfrm>
            <a:off x="1276350" y="266700"/>
            <a:ext cx="71247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ea typeface="宋体" panose="02010600030101010101" pitchFamily="2" charset="-122"/>
              </a:rPr>
              <a:t>如何表示</a:t>
            </a:r>
            <a:r>
              <a:rPr lang="en-US" altLang="zh-CN" sz="2800">
                <a:ea typeface="宋体" panose="02010600030101010101" pitchFamily="2" charset="-122"/>
              </a:rPr>
              <a:t>1A</a:t>
            </a:r>
            <a:r>
              <a:rPr lang="zh-CN" altLang="en-US" sz="2800">
                <a:ea typeface="宋体" panose="02010600030101010101" pitchFamily="2" charset="-122"/>
              </a:rPr>
              <a:t>的电流从</a:t>
            </a:r>
            <a:r>
              <a:rPr lang="en-US" altLang="zh-CN" sz="2800">
                <a:ea typeface="宋体" panose="02010600030101010101" pitchFamily="2" charset="-122"/>
              </a:rPr>
              <a:t>a</a:t>
            </a:r>
            <a:r>
              <a:rPr lang="zh-CN" altLang="en-US" sz="2800">
                <a:ea typeface="宋体" panose="02010600030101010101" pitchFamily="2" charset="-122"/>
              </a:rPr>
              <a:t>点流向</a:t>
            </a:r>
            <a:r>
              <a:rPr lang="en-US" altLang="zh-CN" sz="2800">
                <a:ea typeface="宋体" panose="02010600030101010101" pitchFamily="2" charset="-122"/>
              </a:rPr>
              <a:t>b</a:t>
            </a:r>
            <a:r>
              <a:rPr lang="zh-CN" altLang="en-US" sz="2800">
                <a:ea typeface="宋体" panose="02010600030101010101" pitchFamily="2" charset="-122"/>
              </a:rPr>
              <a:t>点。</a:t>
            </a:r>
          </a:p>
        </p:txBody>
      </p:sp>
      <p:sp>
        <p:nvSpPr>
          <p:cNvPr id="1353776" name="Line 48"/>
          <p:cNvSpPr>
            <a:spLocks noChangeShapeType="1"/>
          </p:cNvSpPr>
          <p:nvPr/>
        </p:nvSpPr>
        <p:spPr bwMode="auto">
          <a:xfrm>
            <a:off x="1695450" y="1200150"/>
            <a:ext cx="2114550" cy="1588"/>
          </a:xfrm>
          <a:prstGeom prst="line">
            <a:avLst/>
          </a:prstGeom>
          <a:noFill/>
          <a:ln w="76200">
            <a:solidFill>
              <a:srgbClr val="FF00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53777" name="Text Box 49"/>
          <p:cNvSpPr txBox="1">
            <a:spLocks noChangeArrowheads="1"/>
          </p:cNvSpPr>
          <p:nvPr/>
        </p:nvSpPr>
        <p:spPr bwMode="auto">
          <a:xfrm>
            <a:off x="101600" y="1997075"/>
            <a:ext cx="1371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rgbClr val="FFFF00"/>
                </a:solidFill>
                <a:latin typeface="华文新魏" panose="02010800040101010101" pitchFamily="2" charset="-122"/>
              </a:rPr>
              <a:t>解</a:t>
            </a:r>
            <a:r>
              <a:rPr lang="en-US" altLang="zh-CN" sz="3200">
                <a:solidFill>
                  <a:srgbClr val="FFFF00"/>
                </a:solidFill>
                <a:latin typeface="华文新魏" panose="02010800040101010101" pitchFamily="2" charset="-122"/>
              </a:rPr>
              <a:t>:</a:t>
            </a:r>
          </a:p>
        </p:txBody>
      </p:sp>
      <p:grpSp>
        <p:nvGrpSpPr>
          <p:cNvPr id="1353778" name="Group 50"/>
          <p:cNvGrpSpPr/>
          <p:nvPr/>
        </p:nvGrpSpPr>
        <p:grpSpPr bwMode="auto">
          <a:xfrm>
            <a:off x="1095375" y="3067050"/>
            <a:ext cx="3365500" cy="720725"/>
            <a:chOff x="684" y="825"/>
            <a:chExt cx="2120" cy="433"/>
          </a:xfrm>
        </p:grpSpPr>
        <p:sp>
          <p:nvSpPr>
            <p:cNvPr id="1353779" name="Rectangle 51"/>
            <p:cNvSpPr>
              <a:spLocks noChangeArrowheads="1"/>
            </p:cNvSpPr>
            <p:nvPr/>
          </p:nvSpPr>
          <p:spPr bwMode="auto">
            <a:xfrm>
              <a:off x="1584" y="1008"/>
              <a:ext cx="432" cy="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80" name="Line 52"/>
            <p:cNvSpPr>
              <a:spLocks noChangeShapeType="1"/>
            </p:cNvSpPr>
            <p:nvPr/>
          </p:nvSpPr>
          <p:spPr bwMode="auto">
            <a:xfrm flipH="1">
              <a:off x="1020" y="1056"/>
              <a:ext cx="56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81" name="Line 53"/>
            <p:cNvSpPr>
              <a:spLocks noChangeShapeType="1"/>
            </p:cNvSpPr>
            <p:nvPr/>
          </p:nvSpPr>
          <p:spPr bwMode="auto">
            <a:xfrm>
              <a:off x="2016" y="1056"/>
              <a:ext cx="43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82" name="Oval 54"/>
            <p:cNvSpPr>
              <a:spLocks noChangeArrowheads="1"/>
            </p:cNvSpPr>
            <p:nvPr/>
          </p:nvSpPr>
          <p:spPr bwMode="auto">
            <a:xfrm flipH="1" flipV="1">
              <a:off x="972" y="1008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83" name="Oval 55"/>
            <p:cNvSpPr>
              <a:spLocks noChangeArrowheads="1"/>
            </p:cNvSpPr>
            <p:nvPr/>
          </p:nvSpPr>
          <p:spPr bwMode="auto">
            <a:xfrm flipH="1" flipV="1">
              <a:off x="2400" y="1008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84" name="Text Box 56"/>
            <p:cNvSpPr txBox="1">
              <a:spLocks noChangeArrowheads="1"/>
            </p:cNvSpPr>
            <p:nvPr/>
          </p:nvSpPr>
          <p:spPr bwMode="auto">
            <a:xfrm>
              <a:off x="684" y="825"/>
              <a:ext cx="244" cy="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a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353785" name="Text Box 57"/>
            <p:cNvSpPr txBox="1">
              <a:spLocks noChangeArrowheads="1"/>
            </p:cNvSpPr>
            <p:nvPr/>
          </p:nvSpPr>
          <p:spPr bwMode="auto">
            <a:xfrm>
              <a:off x="2544" y="872"/>
              <a:ext cx="260" cy="3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b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</p:grpSp>
      <p:grpSp>
        <p:nvGrpSpPr>
          <p:cNvPr id="1353786" name="Group 58"/>
          <p:cNvGrpSpPr/>
          <p:nvPr/>
        </p:nvGrpSpPr>
        <p:grpSpPr bwMode="auto">
          <a:xfrm>
            <a:off x="1054100" y="1889125"/>
            <a:ext cx="3365500" cy="720725"/>
            <a:chOff x="684" y="825"/>
            <a:chExt cx="2120" cy="433"/>
          </a:xfrm>
        </p:grpSpPr>
        <p:sp>
          <p:nvSpPr>
            <p:cNvPr id="1353787" name="Rectangle 59"/>
            <p:cNvSpPr>
              <a:spLocks noChangeArrowheads="1"/>
            </p:cNvSpPr>
            <p:nvPr/>
          </p:nvSpPr>
          <p:spPr bwMode="auto">
            <a:xfrm>
              <a:off x="1584" y="1008"/>
              <a:ext cx="432" cy="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88" name="Line 60"/>
            <p:cNvSpPr>
              <a:spLocks noChangeShapeType="1"/>
            </p:cNvSpPr>
            <p:nvPr/>
          </p:nvSpPr>
          <p:spPr bwMode="auto">
            <a:xfrm flipH="1">
              <a:off x="1020" y="1056"/>
              <a:ext cx="56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89" name="Line 61"/>
            <p:cNvSpPr>
              <a:spLocks noChangeShapeType="1"/>
            </p:cNvSpPr>
            <p:nvPr/>
          </p:nvSpPr>
          <p:spPr bwMode="auto">
            <a:xfrm>
              <a:off x="2016" y="1056"/>
              <a:ext cx="43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90" name="Oval 62"/>
            <p:cNvSpPr>
              <a:spLocks noChangeArrowheads="1"/>
            </p:cNvSpPr>
            <p:nvPr/>
          </p:nvSpPr>
          <p:spPr bwMode="auto">
            <a:xfrm flipH="1" flipV="1">
              <a:off x="972" y="1008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91" name="Oval 63"/>
            <p:cNvSpPr>
              <a:spLocks noChangeArrowheads="1"/>
            </p:cNvSpPr>
            <p:nvPr/>
          </p:nvSpPr>
          <p:spPr bwMode="auto">
            <a:xfrm flipH="1" flipV="1">
              <a:off x="2400" y="1008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792" name="Text Box 64"/>
            <p:cNvSpPr txBox="1">
              <a:spLocks noChangeArrowheads="1"/>
            </p:cNvSpPr>
            <p:nvPr/>
          </p:nvSpPr>
          <p:spPr bwMode="auto">
            <a:xfrm>
              <a:off x="684" y="825"/>
              <a:ext cx="244" cy="3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a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353793" name="Text Box 65"/>
            <p:cNvSpPr txBox="1">
              <a:spLocks noChangeArrowheads="1"/>
            </p:cNvSpPr>
            <p:nvPr/>
          </p:nvSpPr>
          <p:spPr bwMode="auto">
            <a:xfrm>
              <a:off x="2544" y="872"/>
              <a:ext cx="260" cy="3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b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</p:grpSp>
      <p:sp>
        <p:nvSpPr>
          <p:cNvPr id="1353771" name="Line 43"/>
          <p:cNvSpPr>
            <a:spLocks noChangeShapeType="1"/>
          </p:cNvSpPr>
          <p:nvPr/>
        </p:nvSpPr>
        <p:spPr bwMode="auto">
          <a:xfrm>
            <a:off x="1787525" y="2273300"/>
            <a:ext cx="501650" cy="0"/>
          </a:xfrm>
          <a:prstGeom prst="line">
            <a:avLst/>
          </a:prstGeom>
          <a:noFill/>
          <a:ln w="76200">
            <a:solidFill>
              <a:srgbClr val="FFFF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53794" name="Text Box 66"/>
          <p:cNvSpPr txBox="1">
            <a:spLocks noChangeArrowheads="1"/>
          </p:cNvSpPr>
          <p:nvPr/>
        </p:nvSpPr>
        <p:spPr bwMode="auto">
          <a:xfrm>
            <a:off x="1930400" y="1757363"/>
            <a:ext cx="838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I</a:t>
            </a:r>
            <a:r>
              <a:rPr lang="en-US" altLang="zh-CN" sz="2400" b="1" baseline="-25000">
                <a:solidFill>
                  <a:schemeClr val="folHlink"/>
                </a:solidFill>
                <a:ea typeface="宋体" panose="02010600030101010101" pitchFamily="2" charset="-122"/>
              </a:rPr>
              <a:t>1</a:t>
            </a:r>
            <a:endParaRPr lang="en-US" altLang="zh-CN" sz="2400" b="1">
              <a:solidFill>
                <a:schemeClr val="folHlink"/>
              </a:solidFill>
              <a:ea typeface="宋体" panose="02010600030101010101" pitchFamily="2" charset="-122"/>
            </a:endParaRPr>
          </a:p>
        </p:txBody>
      </p:sp>
      <p:sp>
        <p:nvSpPr>
          <p:cNvPr id="1353758" name="Line 30"/>
          <p:cNvSpPr>
            <a:spLocks noChangeShapeType="1"/>
          </p:cNvSpPr>
          <p:nvPr/>
        </p:nvSpPr>
        <p:spPr bwMode="auto">
          <a:xfrm rot="-10776292">
            <a:off x="1801813" y="3449638"/>
            <a:ext cx="460375" cy="1587"/>
          </a:xfrm>
          <a:prstGeom prst="line">
            <a:avLst/>
          </a:prstGeom>
          <a:noFill/>
          <a:ln w="76200">
            <a:solidFill>
              <a:srgbClr val="FFFF00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53795" name="Text Box 67"/>
          <p:cNvSpPr txBox="1">
            <a:spLocks noChangeArrowheads="1"/>
          </p:cNvSpPr>
          <p:nvPr/>
        </p:nvSpPr>
        <p:spPr bwMode="auto">
          <a:xfrm>
            <a:off x="1936750" y="2897188"/>
            <a:ext cx="1092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I</a:t>
            </a:r>
            <a:r>
              <a:rPr lang="en-US" altLang="zh-CN" sz="2400" b="1" baseline="-25000">
                <a:solidFill>
                  <a:schemeClr val="folHlink"/>
                </a:solidFill>
                <a:ea typeface="宋体" panose="02010600030101010101" pitchFamily="2" charset="-122"/>
              </a:rPr>
              <a:t>2</a:t>
            </a:r>
            <a:endParaRPr lang="en-US" altLang="zh-CN" sz="2400" b="1">
              <a:solidFill>
                <a:schemeClr val="folHlink"/>
              </a:solidFill>
              <a:ea typeface="宋体" panose="02010600030101010101" pitchFamily="2" charset="-122"/>
            </a:endParaRPr>
          </a:p>
        </p:txBody>
      </p:sp>
      <p:sp>
        <p:nvSpPr>
          <p:cNvPr id="1353796" name="Text Box 68"/>
          <p:cNvSpPr txBox="1">
            <a:spLocks noChangeArrowheads="1"/>
          </p:cNvSpPr>
          <p:nvPr/>
        </p:nvSpPr>
        <p:spPr bwMode="auto">
          <a:xfrm>
            <a:off x="4460875" y="1965325"/>
            <a:ext cx="15970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6CC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     I</a:t>
            </a:r>
            <a:r>
              <a:rPr lang="en-US" altLang="zh-CN" sz="2400" b="1" baseline="-25000">
                <a:solidFill>
                  <a:schemeClr val="fol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=1A</a:t>
            </a:r>
          </a:p>
        </p:txBody>
      </p:sp>
      <p:sp>
        <p:nvSpPr>
          <p:cNvPr id="1353797" name="Text Box 69"/>
          <p:cNvSpPr txBox="1">
            <a:spLocks noChangeArrowheads="1"/>
          </p:cNvSpPr>
          <p:nvPr/>
        </p:nvSpPr>
        <p:spPr bwMode="auto">
          <a:xfrm>
            <a:off x="4541838" y="3074988"/>
            <a:ext cx="15970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6CC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   I</a:t>
            </a:r>
            <a:r>
              <a:rPr lang="en-US" altLang="zh-CN" sz="2400" b="1" baseline="-25000">
                <a:solidFill>
                  <a:schemeClr val="folHlink"/>
                </a:solidFill>
                <a:ea typeface="宋体" panose="02010600030101010101" pitchFamily="2" charset="-122"/>
              </a:rPr>
              <a:t>2</a:t>
            </a:r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= </a:t>
            </a:r>
            <a:r>
              <a:rPr lang="en-US" altLang="zh-CN" sz="24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1A</a:t>
            </a:r>
          </a:p>
        </p:txBody>
      </p:sp>
      <p:grpSp>
        <p:nvGrpSpPr>
          <p:cNvPr id="1353798" name="Group 70"/>
          <p:cNvGrpSpPr/>
          <p:nvPr/>
        </p:nvGrpSpPr>
        <p:grpSpPr bwMode="auto">
          <a:xfrm>
            <a:off x="4843463" y="4972050"/>
            <a:ext cx="2895600" cy="1066800"/>
            <a:chOff x="3120" y="2496"/>
            <a:chExt cx="1824" cy="672"/>
          </a:xfrm>
        </p:grpSpPr>
        <p:sp>
          <p:nvSpPr>
            <p:cNvPr id="1353799" name="Line 71"/>
            <p:cNvSpPr>
              <a:spLocks noChangeShapeType="1"/>
            </p:cNvSpPr>
            <p:nvPr/>
          </p:nvSpPr>
          <p:spPr bwMode="auto">
            <a:xfrm>
              <a:off x="3120" y="2640"/>
              <a:ext cx="48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00" name="Rectangle 72"/>
            <p:cNvSpPr>
              <a:spLocks noChangeArrowheads="1"/>
            </p:cNvSpPr>
            <p:nvPr/>
          </p:nvSpPr>
          <p:spPr bwMode="auto">
            <a:xfrm>
              <a:off x="3600" y="2592"/>
              <a:ext cx="336" cy="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01" name="Line 73"/>
            <p:cNvSpPr>
              <a:spLocks noChangeShapeType="1"/>
            </p:cNvSpPr>
            <p:nvPr/>
          </p:nvSpPr>
          <p:spPr bwMode="auto">
            <a:xfrm>
              <a:off x="3936" y="2640"/>
              <a:ext cx="19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02" name="Oval 74"/>
            <p:cNvSpPr>
              <a:spLocks noChangeArrowheads="1"/>
            </p:cNvSpPr>
            <p:nvPr/>
          </p:nvSpPr>
          <p:spPr bwMode="auto">
            <a:xfrm>
              <a:off x="4128" y="2496"/>
              <a:ext cx="336" cy="33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03" name="Line 75"/>
            <p:cNvSpPr>
              <a:spLocks noChangeShapeType="1"/>
            </p:cNvSpPr>
            <p:nvPr/>
          </p:nvSpPr>
          <p:spPr bwMode="auto">
            <a:xfrm>
              <a:off x="4464" y="2640"/>
              <a:ext cx="48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04" name="Oval 76"/>
            <p:cNvSpPr>
              <a:spLocks noChangeArrowheads="1"/>
            </p:cNvSpPr>
            <p:nvPr/>
          </p:nvSpPr>
          <p:spPr bwMode="auto">
            <a:xfrm>
              <a:off x="3120" y="2592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05" name="Line 77"/>
            <p:cNvSpPr>
              <a:spLocks noChangeShapeType="1"/>
            </p:cNvSpPr>
            <p:nvPr/>
          </p:nvSpPr>
          <p:spPr bwMode="auto">
            <a:xfrm flipV="1">
              <a:off x="4176" y="2592"/>
              <a:ext cx="192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06" name="Oval 78"/>
            <p:cNvSpPr>
              <a:spLocks noChangeArrowheads="1"/>
            </p:cNvSpPr>
            <p:nvPr/>
          </p:nvSpPr>
          <p:spPr bwMode="auto">
            <a:xfrm>
              <a:off x="4848" y="2592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07" name="Text Box 79"/>
            <p:cNvSpPr txBox="1">
              <a:spLocks noChangeArrowheads="1"/>
            </p:cNvSpPr>
            <p:nvPr/>
          </p:nvSpPr>
          <p:spPr bwMode="auto">
            <a:xfrm>
              <a:off x="3888" y="2880"/>
              <a:ext cx="105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400">
                  <a:ea typeface="隶书" panose="02010509060101010101" charset="-122"/>
                </a:rPr>
                <a:t>  </a:t>
              </a:r>
              <a:r>
                <a:rPr lang="zh-CN" altLang="en-US" sz="2400">
                  <a:ea typeface="楷体_GB2312" panose="02010609030101010101" pitchFamily="49" charset="-122"/>
                </a:rPr>
                <a:t>电流表</a:t>
              </a:r>
            </a:p>
          </p:txBody>
        </p:sp>
      </p:grpSp>
      <p:sp>
        <p:nvSpPr>
          <p:cNvPr id="1353808" name="Text Box 80"/>
          <p:cNvSpPr txBox="1">
            <a:spLocks noChangeArrowheads="1"/>
          </p:cNvSpPr>
          <p:nvPr/>
        </p:nvSpPr>
        <p:spPr bwMode="auto">
          <a:xfrm>
            <a:off x="523875" y="4686300"/>
            <a:ext cx="3581400" cy="1263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>
                <a:latin typeface="楷体_GB2312" panose="02010609030101010101" pitchFamily="49" charset="-122"/>
                <a:ea typeface="楷体_GB2312" panose="02010609030101010101" pitchFamily="49" charset="-122"/>
              </a:rPr>
              <a:t>  </a:t>
            </a:r>
            <a:r>
              <a:rPr lang="zh-CN" altLang="en-US" sz="2800" b="1">
                <a:latin typeface="楷体_GB2312" panose="02010609030101010101" pitchFamily="49" charset="-122"/>
                <a:ea typeface="楷体_GB2312" panose="02010609030101010101" pitchFamily="49" charset="-122"/>
              </a:rPr>
              <a:t>电流表要</a:t>
            </a:r>
            <a:r>
              <a:rPr lang="zh-CN" altLang="en-US" sz="2800" b="1" i="1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楷体_GB2312" panose="02010609030101010101" pitchFamily="49" charset="-122"/>
                <a:ea typeface="楷体_GB2312" panose="02010609030101010101" pitchFamily="49" charset="-122"/>
              </a:rPr>
              <a:t>串联接入</a:t>
            </a:r>
            <a:r>
              <a:rPr lang="zh-CN" altLang="en-US" sz="2800" b="1">
                <a:latin typeface="楷体_GB2312" panose="02010609030101010101" pitchFamily="49" charset="-122"/>
                <a:ea typeface="楷体_GB2312" panose="02010609030101010101" pitchFamily="49" charset="-122"/>
              </a:rPr>
              <a:t>被测量支路</a:t>
            </a:r>
            <a:endParaRPr lang="zh-CN" altLang="en-US" sz="2800">
              <a:ea typeface="楷体_GB2312" panose="02010609030101010101" pitchFamily="49" charset="-122"/>
            </a:endParaRPr>
          </a:p>
        </p:txBody>
      </p:sp>
      <p:sp>
        <p:nvSpPr>
          <p:cNvPr id="1353809" name="Rectangle 81"/>
          <p:cNvSpPr>
            <a:spLocks noChangeArrowheads="1"/>
          </p:cNvSpPr>
          <p:nvPr/>
        </p:nvSpPr>
        <p:spPr bwMode="auto">
          <a:xfrm>
            <a:off x="777875" y="4117975"/>
            <a:ext cx="19700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电流的测量</a:t>
            </a:r>
          </a:p>
        </p:txBody>
      </p:sp>
      <p:grpSp>
        <p:nvGrpSpPr>
          <p:cNvPr id="1353823" name="Group 95"/>
          <p:cNvGrpSpPr/>
          <p:nvPr/>
        </p:nvGrpSpPr>
        <p:grpSpPr bwMode="auto">
          <a:xfrm>
            <a:off x="6148388" y="4981575"/>
            <a:ext cx="1600200" cy="533400"/>
            <a:chOff x="2687" y="3613"/>
            <a:chExt cx="1008" cy="336"/>
          </a:xfrm>
        </p:grpSpPr>
        <p:sp>
          <p:nvSpPr>
            <p:cNvPr id="1353815" name="Line 87"/>
            <p:cNvSpPr>
              <a:spLocks noChangeShapeType="1"/>
            </p:cNvSpPr>
            <p:nvPr/>
          </p:nvSpPr>
          <p:spPr bwMode="auto">
            <a:xfrm>
              <a:off x="2687" y="3757"/>
              <a:ext cx="192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16" name="Oval 88"/>
            <p:cNvSpPr>
              <a:spLocks noChangeArrowheads="1"/>
            </p:cNvSpPr>
            <p:nvPr/>
          </p:nvSpPr>
          <p:spPr bwMode="auto">
            <a:xfrm>
              <a:off x="2879" y="3613"/>
              <a:ext cx="336" cy="33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FF0000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17" name="Line 89"/>
            <p:cNvSpPr>
              <a:spLocks noChangeShapeType="1"/>
            </p:cNvSpPr>
            <p:nvPr/>
          </p:nvSpPr>
          <p:spPr bwMode="auto">
            <a:xfrm>
              <a:off x="3215" y="3757"/>
              <a:ext cx="480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19" name="Line 91"/>
            <p:cNvSpPr>
              <a:spLocks noChangeShapeType="1"/>
            </p:cNvSpPr>
            <p:nvPr/>
          </p:nvSpPr>
          <p:spPr bwMode="auto">
            <a:xfrm flipV="1">
              <a:off x="2927" y="3709"/>
              <a:ext cx="192" cy="192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20" name="Oval 92"/>
            <p:cNvSpPr>
              <a:spLocks noChangeArrowheads="1"/>
            </p:cNvSpPr>
            <p:nvPr/>
          </p:nvSpPr>
          <p:spPr bwMode="auto">
            <a:xfrm>
              <a:off x="3599" y="3709"/>
              <a:ext cx="96" cy="9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FF0000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353840" name="Group 112"/>
          <p:cNvGrpSpPr/>
          <p:nvPr/>
        </p:nvGrpSpPr>
        <p:grpSpPr bwMode="auto">
          <a:xfrm>
            <a:off x="5018088" y="3884613"/>
            <a:ext cx="1633537" cy="1382712"/>
            <a:chOff x="3161" y="2447"/>
            <a:chExt cx="1029" cy="871"/>
          </a:xfrm>
        </p:grpSpPr>
        <p:sp>
          <p:nvSpPr>
            <p:cNvPr id="1353833" name="Text Box 105"/>
            <p:cNvSpPr txBox="1">
              <a:spLocks noChangeArrowheads="1"/>
            </p:cNvSpPr>
            <p:nvPr/>
          </p:nvSpPr>
          <p:spPr bwMode="auto">
            <a:xfrm>
              <a:off x="3197" y="2447"/>
              <a:ext cx="993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800">
                  <a:ea typeface="楷体_GB2312" panose="02010609030101010101" pitchFamily="49" charset="-122"/>
                </a:rPr>
                <a:t>电流表</a:t>
              </a:r>
              <a:endParaRPr lang="zh-CN" altLang="en-US" sz="2400" i="1" u="sng">
                <a:ea typeface="楷体_GB2312" panose="02010609030101010101" pitchFamily="49" charset="-122"/>
              </a:endParaRPr>
            </a:p>
          </p:txBody>
        </p:sp>
        <p:grpSp>
          <p:nvGrpSpPr>
            <p:cNvPr id="1353839" name="Group 111"/>
            <p:cNvGrpSpPr/>
            <p:nvPr/>
          </p:nvGrpSpPr>
          <p:grpSpPr bwMode="auto">
            <a:xfrm>
              <a:off x="3161" y="2720"/>
              <a:ext cx="878" cy="598"/>
              <a:chOff x="3161" y="2720"/>
              <a:chExt cx="878" cy="598"/>
            </a:xfrm>
          </p:grpSpPr>
          <p:sp>
            <p:nvSpPr>
              <p:cNvPr id="1353826" name="Oval 98"/>
              <p:cNvSpPr>
                <a:spLocks noChangeArrowheads="1"/>
              </p:cNvSpPr>
              <p:nvPr/>
            </p:nvSpPr>
            <p:spPr bwMode="auto">
              <a:xfrm>
                <a:off x="3161" y="3213"/>
                <a:ext cx="98" cy="99"/>
              </a:xfrm>
              <a:prstGeom prst="ellipse">
                <a:avLst/>
              </a:prstGeom>
              <a:solidFill>
                <a:srgbClr val="FF6041"/>
              </a:solidFill>
              <a:ln w="9525">
                <a:solidFill>
                  <a:srgbClr val="FF604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1353837" name="Group 109"/>
              <p:cNvGrpSpPr/>
              <p:nvPr/>
            </p:nvGrpSpPr>
            <p:grpSpPr bwMode="auto">
              <a:xfrm>
                <a:off x="3215" y="2720"/>
                <a:ext cx="793" cy="562"/>
                <a:chOff x="3251" y="2720"/>
                <a:chExt cx="793" cy="562"/>
              </a:xfrm>
            </p:grpSpPr>
            <p:sp>
              <p:nvSpPr>
                <p:cNvPr id="1353827" name="Oval 99"/>
                <p:cNvSpPr>
                  <a:spLocks noChangeArrowheads="1"/>
                </p:cNvSpPr>
                <p:nvPr/>
              </p:nvSpPr>
              <p:spPr bwMode="auto">
                <a:xfrm rot="-5392663">
                  <a:off x="3453" y="2716"/>
                  <a:ext cx="340" cy="347"/>
                </a:xfrm>
                <a:prstGeom prst="ellipse">
                  <a:avLst/>
                </a:prstGeom>
                <a:noFill/>
                <a:ln w="38100">
                  <a:solidFill>
                    <a:srgbClr val="FF0000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53830" name="Line 102"/>
                <p:cNvSpPr>
                  <a:spLocks noChangeShapeType="1"/>
                </p:cNvSpPr>
                <p:nvPr/>
              </p:nvSpPr>
              <p:spPr bwMode="auto">
                <a:xfrm rot="16207337" flipV="1">
                  <a:off x="3349" y="2766"/>
                  <a:ext cx="1" cy="198"/>
                </a:xfrm>
                <a:prstGeom prst="line">
                  <a:avLst/>
                </a:prstGeom>
                <a:noFill/>
                <a:ln w="57150">
                  <a:solidFill>
                    <a:srgbClr val="FF604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53831" name="Line 103"/>
                <p:cNvSpPr>
                  <a:spLocks noChangeShapeType="1"/>
                </p:cNvSpPr>
                <p:nvPr/>
              </p:nvSpPr>
              <p:spPr bwMode="auto">
                <a:xfrm rot="-5392663">
                  <a:off x="3919" y="2742"/>
                  <a:ext cx="1" cy="248"/>
                </a:xfrm>
                <a:prstGeom prst="line">
                  <a:avLst/>
                </a:prstGeom>
                <a:noFill/>
                <a:ln w="57150">
                  <a:solidFill>
                    <a:srgbClr val="FF604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53832" name="Line 104"/>
                <p:cNvSpPr>
                  <a:spLocks noChangeShapeType="1"/>
                </p:cNvSpPr>
                <p:nvPr/>
              </p:nvSpPr>
              <p:spPr bwMode="auto">
                <a:xfrm rot="16207337" flipV="1">
                  <a:off x="3597" y="2815"/>
                  <a:ext cx="97" cy="198"/>
                </a:xfrm>
                <a:prstGeom prst="line">
                  <a:avLst/>
                </a:prstGeom>
                <a:noFill/>
                <a:ln w="38100">
                  <a:solidFill>
                    <a:srgbClr val="FF0000"/>
                  </a:solidFill>
                  <a:round/>
                  <a:tailEnd type="triangle" w="med" len="med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53835" name="Line 107"/>
                <p:cNvSpPr>
                  <a:spLocks noChangeShapeType="1"/>
                </p:cNvSpPr>
                <p:nvPr/>
              </p:nvSpPr>
              <p:spPr bwMode="auto">
                <a:xfrm>
                  <a:off x="3251" y="2866"/>
                  <a:ext cx="0" cy="410"/>
                </a:xfrm>
                <a:prstGeom prst="line">
                  <a:avLst/>
                </a:prstGeom>
                <a:noFill/>
                <a:ln w="57150">
                  <a:solidFill>
                    <a:srgbClr val="FF604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53836" name="Line 108"/>
                <p:cNvSpPr>
                  <a:spLocks noChangeShapeType="1"/>
                </p:cNvSpPr>
                <p:nvPr/>
              </p:nvSpPr>
              <p:spPr bwMode="auto">
                <a:xfrm>
                  <a:off x="4044" y="2872"/>
                  <a:ext cx="0" cy="410"/>
                </a:xfrm>
                <a:prstGeom prst="line">
                  <a:avLst/>
                </a:prstGeom>
                <a:noFill/>
                <a:ln w="57150">
                  <a:solidFill>
                    <a:srgbClr val="FF6041"/>
                  </a:solidFill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353838" name="Oval 110"/>
              <p:cNvSpPr>
                <a:spLocks noChangeArrowheads="1"/>
              </p:cNvSpPr>
              <p:nvPr/>
            </p:nvSpPr>
            <p:spPr bwMode="auto">
              <a:xfrm>
                <a:off x="3941" y="3219"/>
                <a:ext cx="98" cy="99"/>
              </a:xfrm>
              <a:prstGeom prst="ellipse">
                <a:avLst/>
              </a:prstGeom>
              <a:solidFill>
                <a:srgbClr val="FF6041"/>
              </a:solidFill>
              <a:ln w="9525">
                <a:solidFill>
                  <a:srgbClr val="FF6041"/>
                </a:solidFill>
                <a:rou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353847" name="Group 119"/>
          <p:cNvGrpSpPr/>
          <p:nvPr/>
        </p:nvGrpSpPr>
        <p:grpSpPr bwMode="auto">
          <a:xfrm>
            <a:off x="6453188" y="4972050"/>
            <a:ext cx="533400" cy="533400"/>
            <a:chOff x="4593" y="1889"/>
            <a:chExt cx="336" cy="336"/>
          </a:xfrm>
        </p:grpSpPr>
        <p:sp>
          <p:nvSpPr>
            <p:cNvPr id="1353843" name="Oval 115"/>
            <p:cNvSpPr>
              <a:spLocks noChangeArrowheads="1"/>
            </p:cNvSpPr>
            <p:nvPr/>
          </p:nvSpPr>
          <p:spPr bwMode="auto">
            <a:xfrm>
              <a:off x="4593" y="1889"/>
              <a:ext cx="336" cy="33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FF0000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3845" name="Line 117"/>
            <p:cNvSpPr>
              <a:spLocks noChangeShapeType="1"/>
            </p:cNvSpPr>
            <p:nvPr/>
          </p:nvSpPr>
          <p:spPr bwMode="auto">
            <a:xfrm flipV="1">
              <a:off x="4641" y="1985"/>
              <a:ext cx="192" cy="192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537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537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53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8" dur="500"/>
                                        <p:tgtEl>
                                          <p:spTgt spid="1353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5377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53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1353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3" dur="500"/>
                                        <p:tgtEl>
                                          <p:spTgt spid="1353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5377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353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353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3" dur="500"/>
                                        <p:tgtEl>
                                          <p:spTgt spid="1353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35375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353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353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353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353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3" dur="500"/>
                                        <p:tgtEl>
                                          <p:spTgt spid="1353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3538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3538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3538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3538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53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3538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3538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3730" grpId="0" autoUpdateAnimBg="0"/>
      <p:bldP spid="1353745" grpId="0" autoUpdateAnimBg="0"/>
      <p:bldP spid="1353776" grpId="0" animBg="1"/>
      <p:bldP spid="1353777" grpId="0" autoUpdateAnimBg="0"/>
      <p:bldP spid="1353771" grpId="0" animBg="1"/>
      <p:bldP spid="1353794" grpId="0" autoUpdateAnimBg="0"/>
      <p:bldP spid="1353758" grpId="0" animBg="1"/>
      <p:bldP spid="1353795" grpId="0" autoUpdateAnimBg="0"/>
      <p:bldP spid="1353796" grpId="0"/>
      <p:bldP spid="1353797" grpId="0"/>
      <p:bldP spid="1353808" grpId="0" autoUpdateAnimBg="0"/>
      <p:bldP spid="1353809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8" name="Text Box 4"/>
          <p:cNvSpPr txBox="1">
            <a:spLocks noChangeArrowheads="1"/>
          </p:cNvSpPr>
          <p:nvPr/>
        </p:nvSpPr>
        <p:spPr bwMode="auto">
          <a:xfrm>
            <a:off x="63500" y="922338"/>
            <a:ext cx="9429750" cy="604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单位正电荷从</a:t>
            </a:r>
            <a:r>
              <a:rPr lang="en-US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a 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点移到 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b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点所获得的能量 </a:t>
            </a:r>
          </a:p>
        </p:txBody>
      </p:sp>
      <p:sp>
        <p:nvSpPr>
          <p:cNvPr id="123922" name="Text Box 18"/>
          <p:cNvSpPr txBox="1">
            <a:spLocks noGrp="1" noChangeArrowheads="1"/>
          </p:cNvSpPr>
          <p:nvPr>
            <p:ph type="title"/>
          </p:nvPr>
        </p:nvSpPr>
        <p:spPr>
          <a:xfrm>
            <a:off x="92075" y="-209550"/>
            <a:ext cx="7772400" cy="1295400"/>
          </a:xfrm>
          <a:noFill/>
        </p:spPr>
        <p:txBody>
          <a:bodyPr/>
          <a:lstStyle/>
          <a:p>
            <a:pPr algn="l">
              <a:spcBef>
                <a:spcPct val="50000"/>
              </a:spcBef>
            </a:pPr>
            <a:r>
              <a:rPr kumimoji="1" lang="en-US" altLang="zh-CN" sz="2800" b="1">
                <a:solidFill>
                  <a:srgbClr val="FFFF00"/>
                </a:solidFill>
                <a:latin typeface="宋体" panose="02010600030101010101" pitchFamily="2" charset="-122"/>
              </a:rPr>
              <a:t>1.2.2 </a:t>
            </a:r>
            <a:r>
              <a:rPr kumimoji="1" lang="zh-CN" altLang="en-US" sz="2800" b="1">
                <a:solidFill>
                  <a:srgbClr val="FFFF00"/>
                </a:solidFill>
                <a:latin typeface="宋体" panose="02010600030101010101" pitchFamily="2" charset="-122"/>
              </a:rPr>
              <a:t>电压及其参考方向</a:t>
            </a:r>
          </a:p>
        </p:txBody>
      </p:sp>
      <p:grpSp>
        <p:nvGrpSpPr>
          <p:cNvPr id="123910" name="Group 6"/>
          <p:cNvGrpSpPr/>
          <p:nvPr/>
        </p:nvGrpSpPr>
        <p:grpSpPr bwMode="auto">
          <a:xfrm>
            <a:off x="6299200" y="1847850"/>
            <a:ext cx="1371600" cy="2774950"/>
            <a:chOff x="4032" y="2016"/>
            <a:chExt cx="960" cy="1748"/>
          </a:xfrm>
        </p:grpSpPr>
        <p:sp>
          <p:nvSpPr>
            <p:cNvPr id="123911" name="Rectangle 7"/>
            <p:cNvSpPr>
              <a:spLocks noChangeArrowheads="1"/>
            </p:cNvSpPr>
            <p:nvPr/>
          </p:nvSpPr>
          <p:spPr bwMode="auto">
            <a:xfrm>
              <a:off x="4272" y="2688"/>
              <a:ext cx="336" cy="48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12" name="Line 8"/>
            <p:cNvSpPr>
              <a:spLocks noChangeShapeType="1"/>
            </p:cNvSpPr>
            <p:nvPr/>
          </p:nvSpPr>
          <p:spPr bwMode="auto">
            <a:xfrm flipV="1">
              <a:off x="4464" y="2256"/>
              <a:ext cx="0" cy="43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13" name="Line 9"/>
            <p:cNvSpPr>
              <a:spLocks noChangeShapeType="1"/>
            </p:cNvSpPr>
            <p:nvPr/>
          </p:nvSpPr>
          <p:spPr bwMode="auto">
            <a:xfrm>
              <a:off x="4464" y="3168"/>
              <a:ext cx="0" cy="38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14" name="Oval 10"/>
            <p:cNvSpPr>
              <a:spLocks noChangeArrowheads="1"/>
            </p:cNvSpPr>
            <p:nvPr/>
          </p:nvSpPr>
          <p:spPr bwMode="auto">
            <a:xfrm>
              <a:off x="4416" y="2208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15" name="Oval 11"/>
            <p:cNvSpPr>
              <a:spLocks noChangeArrowheads="1"/>
            </p:cNvSpPr>
            <p:nvPr/>
          </p:nvSpPr>
          <p:spPr bwMode="auto">
            <a:xfrm>
              <a:off x="4416" y="3504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16" name="Line 12"/>
            <p:cNvSpPr>
              <a:spLocks noChangeShapeType="1"/>
            </p:cNvSpPr>
            <p:nvPr/>
          </p:nvSpPr>
          <p:spPr bwMode="auto">
            <a:xfrm>
              <a:off x="4704" y="3408"/>
              <a:ext cx="14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17" name="Line 13"/>
            <p:cNvSpPr>
              <a:spLocks noChangeShapeType="1"/>
            </p:cNvSpPr>
            <p:nvPr/>
          </p:nvSpPr>
          <p:spPr bwMode="auto">
            <a:xfrm>
              <a:off x="4656" y="2400"/>
              <a:ext cx="19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18" name="Line 14"/>
            <p:cNvSpPr>
              <a:spLocks noChangeShapeType="1"/>
            </p:cNvSpPr>
            <p:nvPr/>
          </p:nvSpPr>
          <p:spPr bwMode="auto">
            <a:xfrm>
              <a:off x="4752" y="2304"/>
              <a:ext cx="0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3919" name="Text Box 15"/>
            <p:cNvSpPr txBox="1">
              <a:spLocks noChangeArrowheads="1"/>
            </p:cNvSpPr>
            <p:nvPr/>
          </p:nvSpPr>
          <p:spPr bwMode="auto">
            <a:xfrm>
              <a:off x="4656" y="2736"/>
              <a:ext cx="33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隶书" panose="02010509060101010101" charset="-122"/>
                </a:rPr>
                <a:t>u</a:t>
              </a:r>
              <a:endParaRPr lang="en-US" altLang="zh-CN" sz="2400">
                <a:ea typeface="隶书" panose="02010509060101010101" charset="-122"/>
              </a:endParaRPr>
            </a:p>
          </p:txBody>
        </p:sp>
        <p:sp>
          <p:nvSpPr>
            <p:cNvPr id="123920" name="Text Box 16"/>
            <p:cNvSpPr txBox="1">
              <a:spLocks noChangeArrowheads="1"/>
            </p:cNvSpPr>
            <p:nvPr/>
          </p:nvSpPr>
          <p:spPr bwMode="auto">
            <a:xfrm>
              <a:off x="4032" y="2016"/>
              <a:ext cx="43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隶书" panose="02010509060101010101" charset="-122"/>
                </a:rPr>
                <a:t>a</a:t>
              </a:r>
              <a:endParaRPr lang="en-US" altLang="zh-CN" sz="3200">
                <a:ea typeface="隶书" panose="02010509060101010101" charset="-122"/>
              </a:endParaRPr>
            </a:p>
          </p:txBody>
        </p:sp>
        <p:sp>
          <p:nvSpPr>
            <p:cNvPr id="123921" name="Text Box 17"/>
            <p:cNvSpPr txBox="1">
              <a:spLocks noChangeArrowheads="1"/>
            </p:cNvSpPr>
            <p:nvPr/>
          </p:nvSpPr>
          <p:spPr bwMode="auto">
            <a:xfrm>
              <a:off x="4032" y="3360"/>
              <a:ext cx="43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隶书" panose="02010509060101010101" charset="-122"/>
                </a:rPr>
                <a:t>b</a:t>
              </a:r>
              <a:endParaRPr lang="en-US" altLang="zh-CN" sz="2400">
                <a:ea typeface="隶书" panose="02010509060101010101" charset="-122"/>
              </a:endParaRPr>
            </a:p>
          </p:txBody>
        </p:sp>
      </p:grpSp>
      <p:sp>
        <p:nvSpPr>
          <p:cNvPr id="123930" name="Line 26"/>
          <p:cNvSpPr>
            <a:spLocks noChangeShapeType="1"/>
          </p:cNvSpPr>
          <p:nvPr/>
        </p:nvSpPr>
        <p:spPr bwMode="auto">
          <a:xfrm>
            <a:off x="7823200" y="2457450"/>
            <a:ext cx="0" cy="1524000"/>
          </a:xfrm>
          <a:prstGeom prst="line">
            <a:avLst/>
          </a:prstGeom>
          <a:noFill/>
          <a:ln w="57150">
            <a:solidFill>
              <a:schemeClr val="folHlink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932" name="Text Box 28"/>
          <p:cNvSpPr txBox="1">
            <a:spLocks noChangeArrowheads="1"/>
          </p:cNvSpPr>
          <p:nvPr/>
        </p:nvSpPr>
        <p:spPr bwMode="auto">
          <a:xfrm>
            <a:off x="107950" y="1828800"/>
            <a:ext cx="6019800" cy="111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66FF3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电压极性：高电位指向低电位，即电压降方向。</a:t>
            </a:r>
          </a:p>
        </p:txBody>
      </p:sp>
      <p:sp>
        <p:nvSpPr>
          <p:cNvPr id="123933" name="Text Box 29"/>
          <p:cNvSpPr txBox="1">
            <a:spLocks noChangeArrowheads="1"/>
          </p:cNvSpPr>
          <p:nvPr/>
        </p:nvSpPr>
        <p:spPr bwMode="auto">
          <a:xfrm>
            <a:off x="628650" y="3475038"/>
            <a:ext cx="5499100" cy="1074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66FF3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电压的单位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: 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</a:rPr>
              <a:t>伏特（</a:t>
            </a: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V) </a:t>
            </a:r>
          </a:p>
          <a:p>
            <a:pPr>
              <a:lnSpc>
                <a:spcPct val="90000"/>
              </a:lnSpc>
            </a:pPr>
            <a:r>
              <a:rPr lang="en-US" altLang="zh-CN" sz="2800">
                <a:latin typeface="宋体" panose="02010600030101010101" pitchFamily="2" charset="-122"/>
                <a:ea typeface="宋体" panose="02010600030101010101" pitchFamily="2" charset="-122"/>
              </a:rPr>
              <a:t>1V=1000mV  1mV=1000uV</a:t>
            </a:r>
            <a:endParaRPr lang="en-US" altLang="zh-CN" sz="2800">
              <a:ea typeface="楷体_GB2312" panose="02010609030101010101" pitchFamily="49" charset="-122"/>
            </a:endParaRPr>
          </a:p>
        </p:txBody>
      </p:sp>
      <p:grpSp>
        <p:nvGrpSpPr>
          <p:cNvPr id="123954" name="Group 50"/>
          <p:cNvGrpSpPr/>
          <p:nvPr/>
        </p:nvGrpSpPr>
        <p:grpSpPr bwMode="auto">
          <a:xfrm>
            <a:off x="3346450" y="5149850"/>
            <a:ext cx="3048000" cy="1311275"/>
            <a:chOff x="2544" y="1008"/>
            <a:chExt cx="1920" cy="826"/>
          </a:xfrm>
        </p:grpSpPr>
        <p:sp>
          <p:nvSpPr>
            <p:cNvPr id="123955" name="Text Box 51"/>
            <p:cNvSpPr txBox="1">
              <a:spLocks noChangeArrowheads="1"/>
            </p:cNvSpPr>
            <p:nvPr/>
          </p:nvSpPr>
          <p:spPr bwMode="auto">
            <a:xfrm>
              <a:off x="3408" y="1008"/>
              <a:ext cx="1056" cy="8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&gt;0</a:t>
              </a:r>
              <a:r>
                <a:rPr lang="en-US" altLang="zh-CN" sz="3200">
                  <a:ea typeface="宋体" panose="02010600030101010101" pitchFamily="2" charset="-122"/>
                </a:rPr>
                <a:t> </a:t>
              </a:r>
              <a:r>
                <a:rPr lang="zh-CN" altLang="en-US" sz="2400">
                  <a:ea typeface="宋体" panose="02010600030101010101" pitchFamily="2" charset="-122"/>
                </a:rPr>
                <a:t>一致</a:t>
              </a:r>
              <a:endParaRPr lang="zh-CN" altLang="en-US" sz="3200">
                <a:ea typeface="宋体" panose="02010600030101010101" pitchFamily="2" charset="-122"/>
              </a:endParaRPr>
            </a:p>
            <a:p>
              <a:r>
                <a:rPr lang="en-US" altLang="zh-CN" sz="2800">
                  <a:ea typeface="宋体" panose="02010600030101010101" pitchFamily="2" charset="-122"/>
                </a:rPr>
                <a:t>&lt;0</a:t>
              </a:r>
              <a:r>
                <a:rPr lang="en-US" altLang="zh-CN" sz="3200">
                  <a:ea typeface="宋体" panose="02010600030101010101" pitchFamily="2" charset="-122"/>
                </a:rPr>
                <a:t> </a:t>
              </a:r>
              <a:r>
                <a:rPr lang="zh-CN" altLang="en-US" sz="2400">
                  <a:ea typeface="宋体" panose="02010600030101010101" pitchFamily="2" charset="-122"/>
                </a:rPr>
                <a:t>相反</a:t>
              </a:r>
            </a:p>
          </p:txBody>
        </p:sp>
        <p:grpSp>
          <p:nvGrpSpPr>
            <p:cNvPr id="123956" name="Group 52"/>
            <p:cNvGrpSpPr/>
            <p:nvPr/>
          </p:nvGrpSpPr>
          <p:grpSpPr bwMode="auto">
            <a:xfrm>
              <a:off x="2544" y="1056"/>
              <a:ext cx="768" cy="672"/>
              <a:chOff x="2544" y="1056"/>
              <a:chExt cx="768" cy="672"/>
            </a:xfrm>
          </p:grpSpPr>
          <p:sp>
            <p:nvSpPr>
              <p:cNvPr id="123957" name="Text Box 53"/>
              <p:cNvSpPr txBox="1">
                <a:spLocks noChangeArrowheads="1"/>
              </p:cNvSpPr>
              <p:nvPr/>
            </p:nvSpPr>
            <p:spPr bwMode="auto">
              <a:xfrm>
                <a:off x="2544" y="1056"/>
                <a:ext cx="768" cy="6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zh-CN" altLang="en-US" sz="2400">
                    <a:ea typeface="宋体" panose="02010600030101010101" pitchFamily="2" charset="-122"/>
                  </a:rPr>
                  <a:t>计算</a:t>
                </a:r>
              </a:p>
              <a:p>
                <a:r>
                  <a:rPr lang="zh-CN" altLang="en-US" sz="2400">
                    <a:ea typeface="宋体" panose="02010600030101010101" pitchFamily="2" charset="-122"/>
                  </a:rPr>
                  <a:t>结果</a:t>
                </a:r>
              </a:p>
            </p:txBody>
          </p:sp>
          <p:sp>
            <p:nvSpPr>
              <p:cNvPr id="123958" name="AutoShape 54"/>
              <p:cNvSpPr/>
              <p:nvPr/>
            </p:nvSpPr>
            <p:spPr bwMode="auto">
              <a:xfrm>
                <a:off x="3264" y="1104"/>
                <a:ext cx="48" cy="624"/>
              </a:xfrm>
              <a:prstGeom prst="leftBrace">
                <a:avLst>
                  <a:gd name="adj1" fmla="val 108333"/>
                  <a:gd name="adj2" fmla="val 50000"/>
                </a:avLst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123960" name="Text Box 56"/>
          <p:cNvSpPr txBox="1">
            <a:spLocks noChangeArrowheads="1"/>
          </p:cNvSpPr>
          <p:nvPr/>
        </p:nvSpPr>
        <p:spPr bwMode="auto">
          <a:xfrm>
            <a:off x="628650" y="5264150"/>
            <a:ext cx="23368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latin typeface="楷体_GB2312" panose="02010609030101010101" pitchFamily="49" charset="-122"/>
                <a:ea typeface="楷体_GB2312" panose="02010609030101010101" pitchFamily="49" charset="-122"/>
              </a:rPr>
              <a:t>参考方向与真实方向的关系</a:t>
            </a:r>
            <a:endParaRPr lang="zh-CN" altLang="en-US" sz="2400">
              <a:ea typeface="宋体" panose="02010600030101010101" pitchFamily="2" charset="-122"/>
            </a:endParaRPr>
          </a:p>
        </p:txBody>
      </p:sp>
      <p:sp>
        <p:nvSpPr>
          <p:cNvPr id="123966" name="Rectangle 6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23965" name="Object 61"/>
          <p:cNvGraphicFramePr>
            <a:graphicFrameLocks noChangeAspect="1"/>
          </p:cNvGraphicFramePr>
          <p:nvPr/>
        </p:nvGraphicFramePr>
        <p:xfrm>
          <a:off x="7054850" y="815975"/>
          <a:ext cx="1619250" cy="1012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Equation" r:id="rId5" imgW="914400" imgH="571500" progId="Equation.DSMT4">
                  <p:embed/>
                </p:oleObj>
              </mc:Choice>
              <mc:Fallback>
                <p:oleObj name="Equation" r:id="rId5" imgW="914400" imgH="571500" progId="Equation.DSMT4">
                  <p:embed/>
                  <p:pic>
                    <p:nvPicPr>
                      <p:cNvPr id="0" name="图片 4096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54850" y="815975"/>
                        <a:ext cx="1619250" cy="101282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3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23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3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23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7" dur="1000"/>
                                        <p:tgtEl>
                                          <p:spTgt spid="123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239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REMIND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3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3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23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08" grpId="0" autoUpdateAnimBg="0"/>
      <p:bldP spid="123922" grpId="0"/>
      <p:bldP spid="123930" grpId="0" animBg="1"/>
      <p:bldP spid="123932" grpId="0" autoUpdateAnimBg="0"/>
      <p:bldP spid="123933" grpId="0" autoUpdateAnimBg="0"/>
      <p:bldP spid="123960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4860" name="Group 108"/>
          <p:cNvGrpSpPr/>
          <p:nvPr/>
        </p:nvGrpSpPr>
        <p:grpSpPr bwMode="auto">
          <a:xfrm>
            <a:off x="5591175" y="757238"/>
            <a:ext cx="3365500" cy="733425"/>
            <a:chOff x="690" y="993"/>
            <a:chExt cx="2120" cy="462"/>
          </a:xfrm>
        </p:grpSpPr>
        <p:sp>
          <p:nvSpPr>
            <p:cNvPr id="1354861" name="Rectangle 109"/>
            <p:cNvSpPr>
              <a:spLocks noChangeArrowheads="1"/>
            </p:cNvSpPr>
            <p:nvPr/>
          </p:nvSpPr>
          <p:spPr bwMode="auto">
            <a:xfrm>
              <a:off x="1590" y="1147"/>
              <a:ext cx="432" cy="1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62" name="Line 110"/>
            <p:cNvSpPr>
              <a:spLocks noChangeShapeType="1"/>
            </p:cNvSpPr>
            <p:nvPr/>
          </p:nvSpPr>
          <p:spPr bwMode="auto">
            <a:xfrm flipH="1">
              <a:off x="1026" y="1242"/>
              <a:ext cx="56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63" name="Line 111"/>
            <p:cNvSpPr>
              <a:spLocks noChangeShapeType="1"/>
            </p:cNvSpPr>
            <p:nvPr/>
          </p:nvSpPr>
          <p:spPr bwMode="auto">
            <a:xfrm>
              <a:off x="2022" y="1242"/>
              <a:ext cx="43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64" name="Oval 112"/>
            <p:cNvSpPr>
              <a:spLocks noChangeArrowheads="1"/>
            </p:cNvSpPr>
            <p:nvPr/>
          </p:nvSpPr>
          <p:spPr bwMode="auto">
            <a:xfrm flipH="1" flipV="1">
              <a:off x="978" y="1183"/>
              <a:ext cx="96" cy="11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65" name="Oval 113"/>
            <p:cNvSpPr>
              <a:spLocks noChangeArrowheads="1"/>
            </p:cNvSpPr>
            <p:nvPr/>
          </p:nvSpPr>
          <p:spPr bwMode="auto">
            <a:xfrm flipH="1" flipV="1">
              <a:off x="2406" y="1183"/>
              <a:ext cx="96" cy="11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66" name="Text Box 114"/>
            <p:cNvSpPr txBox="1">
              <a:spLocks noChangeArrowheads="1"/>
            </p:cNvSpPr>
            <p:nvPr/>
          </p:nvSpPr>
          <p:spPr bwMode="auto">
            <a:xfrm>
              <a:off x="690" y="993"/>
              <a:ext cx="24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a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354867" name="Text Box 115"/>
            <p:cNvSpPr txBox="1">
              <a:spLocks noChangeArrowheads="1"/>
            </p:cNvSpPr>
            <p:nvPr/>
          </p:nvSpPr>
          <p:spPr bwMode="auto">
            <a:xfrm>
              <a:off x="2550" y="1051"/>
              <a:ext cx="26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b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</p:grpSp>
      <p:sp>
        <p:nvSpPr>
          <p:cNvPr id="135475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-57150"/>
            <a:ext cx="7772400" cy="1143000"/>
          </a:xfrm>
        </p:spPr>
        <p:txBody>
          <a:bodyPr/>
          <a:lstStyle/>
          <a:p>
            <a:pPr algn="l"/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</a:rPr>
              <a:t>例</a:t>
            </a:r>
            <a:r>
              <a:rPr lang="en-US" altLang="zh-CN" sz="2800" b="1">
                <a:solidFill>
                  <a:schemeClr val="folHlink"/>
                </a:solidFill>
                <a:latin typeface="宋体" panose="02010600030101010101" pitchFamily="2" charset="-122"/>
              </a:rPr>
              <a:t>:</a:t>
            </a:r>
          </a:p>
        </p:txBody>
      </p:sp>
      <p:sp>
        <p:nvSpPr>
          <p:cNvPr id="1354756" name="Text Box 4"/>
          <p:cNvSpPr txBox="1">
            <a:spLocks noChangeArrowheads="1"/>
          </p:cNvSpPr>
          <p:nvPr/>
        </p:nvSpPr>
        <p:spPr bwMode="auto">
          <a:xfrm>
            <a:off x="304800" y="4864100"/>
            <a:ext cx="3657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latin typeface="隶书" panose="02010509060101010101" charset="-122"/>
                <a:ea typeface="隶书" panose="02010509060101010101" charset="-122"/>
              </a:rPr>
              <a:t>电压的测量</a:t>
            </a:r>
            <a:r>
              <a:rPr lang="zh-CN" altLang="en-US" sz="3200">
                <a:solidFill>
                  <a:schemeClr val="folHlink"/>
                </a:solidFill>
                <a:ea typeface="宋体" panose="02010600030101010101" pitchFamily="2" charset="-122"/>
              </a:rPr>
              <a:t>       </a:t>
            </a:r>
          </a:p>
        </p:txBody>
      </p:sp>
      <p:sp>
        <p:nvSpPr>
          <p:cNvPr id="1354757" name="Text Box 5"/>
          <p:cNvSpPr txBox="1">
            <a:spLocks noChangeArrowheads="1"/>
          </p:cNvSpPr>
          <p:nvPr/>
        </p:nvSpPr>
        <p:spPr bwMode="auto">
          <a:xfrm>
            <a:off x="228600" y="5634038"/>
            <a:ext cx="59436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 anchor="ctr">
            <a:spAutoFit/>
          </a:bodyPr>
          <a:lstStyle/>
          <a:p>
            <a:r>
              <a:rPr lang="en-US" altLang="zh-CN" sz="3600">
                <a:ea typeface="宋体" panose="02010600030101010101" pitchFamily="2" charset="-122"/>
              </a:rPr>
              <a:t>    </a:t>
            </a:r>
            <a:r>
              <a:rPr lang="zh-CN" altLang="en-US" sz="2800">
                <a:ea typeface="宋体" panose="02010600030101010101" pitchFamily="2" charset="-122"/>
              </a:rPr>
              <a:t>电压表应</a:t>
            </a:r>
            <a:r>
              <a:rPr lang="zh-CN" altLang="en-US" sz="2800" b="1" i="1">
                <a:solidFill>
                  <a:schemeClr val="folHlink"/>
                </a:solidFill>
                <a:ea typeface="宋体" panose="02010600030101010101" pitchFamily="2" charset="-122"/>
              </a:rPr>
              <a:t>并联在</a:t>
            </a:r>
            <a:r>
              <a:rPr lang="zh-CN" altLang="en-US" sz="2800">
                <a:ea typeface="宋体" panose="02010600030101010101" pitchFamily="2" charset="-122"/>
              </a:rPr>
              <a:t>被测元件两端</a:t>
            </a:r>
            <a:endParaRPr lang="zh-CN" altLang="en-US" sz="2800">
              <a:ea typeface="楷体_GB2312" panose="02010609030101010101" pitchFamily="49" charset="-122"/>
            </a:endParaRPr>
          </a:p>
        </p:txBody>
      </p:sp>
      <p:grpSp>
        <p:nvGrpSpPr>
          <p:cNvPr id="1354758" name="Group 6"/>
          <p:cNvGrpSpPr/>
          <p:nvPr/>
        </p:nvGrpSpPr>
        <p:grpSpPr bwMode="auto">
          <a:xfrm>
            <a:off x="6265863" y="4589463"/>
            <a:ext cx="1970087" cy="1465262"/>
            <a:chOff x="3996" y="2421"/>
            <a:chExt cx="1224" cy="894"/>
          </a:xfrm>
        </p:grpSpPr>
        <p:sp>
          <p:nvSpPr>
            <p:cNvPr id="1354759" name="Oval 7"/>
            <p:cNvSpPr>
              <a:spLocks noChangeArrowheads="1"/>
            </p:cNvSpPr>
            <p:nvPr/>
          </p:nvSpPr>
          <p:spPr bwMode="auto">
            <a:xfrm>
              <a:off x="3996" y="2421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60" name="Oval 8"/>
            <p:cNvSpPr>
              <a:spLocks noChangeArrowheads="1"/>
            </p:cNvSpPr>
            <p:nvPr/>
          </p:nvSpPr>
          <p:spPr bwMode="auto">
            <a:xfrm>
              <a:off x="4008" y="3185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61" name="Oval 9"/>
            <p:cNvSpPr>
              <a:spLocks noChangeArrowheads="1"/>
            </p:cNvSpPr>
            <p:nvPr/>
          </p:nvSpPr>
          <p:spPr bwMode="auto">
            <a:xfrm>
              <a:off x="4548" y="2669"/>
              <a:ext cx="336" cy="336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62" name="Line 10"/>
            <p:cNvSpPr>
              <a:spLocks noChangeShapeType="1"/>
            </p:cNvSpPr>
            <p:nvPr/>
          </p:nvSpPr>
          <p:spPr bwMode="auto">
            <a:xfrm>
              <a:off x="4068" y="2477"/>
              <a:ext cx="67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63" name="Line 11"/>
            <p:cNvSpPr>
              <a:spLocks noChangeShapeType="1"/>
            </p:cNvSpPr>
            <p:nvPr/>
          </p:nvSpPr>
          <p:spPr bwMode="auto">
            <a:xfrm>
              <a:off x="4068" y="3245"/>
              <a:ext cx="67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64" name="Line 12"/>
            <p:cNvSpPr>
              <a:spLocks noChangeShapeType="1"/>
            </p:cNvSpPr>
            <p:nvPr/>
          </p:nvSpPr>
          <p:spPr bwMode="auto">
            <a:xfrm flipV="1">
              <a:off x="4740" y="2477"/>
              <a:ext cx="0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65" name="Line 13"/>
            <p:cNvSpPr>
              <a:spLocks noChangeShapeType="1"/>
            </p:cNvSpPr>
            <p:nvPr/>
          </p:nvSpPr>
          <p:spPr bwMode="auto">
            <a:xfrm>
              <a:off x="4740" y="3005"/>
              <a:ext cx="0" cy="24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66" name="Line 14"/>
            <p:cNvSpPr>
              <a:spLocks noChangeShapeType="1"/>
            </p:cNvSpPr>
            <p:nvPr/>
          </p:nvSpPr>
          <p:spPr bwMode="auto">
            <a:xfrm flipV="1">
              <a:off x="4644" y="2765"/>
              <a:ext cx="96" cy="19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67" name="Text Box 15"/>
            <p:cNvSpPr txBox="1">
              <a:spLocks noChangeArrowheads="1"/>
            </p:cNvSpPr>
            <p:nvPr/>
          </p:nvSpPr>
          <p:spPr bwMode="auto">
            <a:xfrm>
              <a:off x="4932" y="2477"/>
              <a:ext cx="288" cy="8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800">
                  <a:ea typeface="宋体" panose="02010600030101010101" pitchFamily="2" charset="-122"/>
                </a:rPr>
                <a:t>电压表</a:t>
              </a:r>
              <a:endParaRPr lang="zh-CN" altLang="en-US" sz="2400" i="1" u="sng">
                <a:ea typeface="宋体" panose="02010600030101010101" pitchFamily="2" charset="-122"/>
              </a:endParaRPr>
            </a:p>
          </p:txBody>
        </p:sp>
      </p:grpSp>
      <p:grpSp>
        <p:nvGrpSpPr>
          <p:cNvPr id="1354768" name="Group 16"/>
          <p:cNvGrpSpPr/>
          <p:nvPr/>
        </p:nvGrpSpPr>
        <p:grpSpPr bwMode="auto">
          <a:xfrm>
            <a:off x="5591175" y="3867150"/>
            <a:ext cx="1508125" cy="2832100"/>
            <a:chOff x="3984" y="-36"/>
            <a:chExt cx="1068" cy="1784"/>
          </a:xfrm>
        </p:grpSpPr>
        <p:sp>
          <p:nvSpPr>
            <p:cNvPr id="1354769" name="Rectangle 17"/>
            <p:cNvSpPr>
              <a:spLocks noChangeArrowheads="1"/>
            </p:cNvSpPr>
            <p:nvPr/>
          </p:nvSpPr>
          <p:spPr bwMode="auto">
            <a:xfrm>
              <a:off x="4344" y="672"/>
              <a:ext cx="336" cy="48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70" name="Line 18"/>
            <p:cNvSpPr>
              <a:spLocks noChangeShapeType="1"/>
            </p:cNvSpPr>
            <p:nvPr/>
          </p:nvSpPr>
          <p:spPr bwMode="auto">
            <a:xfrm flipV="1">
              <a:off x="4512" y="240"/>
              <a:ext cx="0" cy="43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71" name="Line 19"/>
            <p:cNvSpPr>
              <a:spLocks noChangeShapeType="1"/>
            </p:cNvSpPr>
            <p:nvPr/>
          </p:nvSpPr>
          <p:spPr bwMode="auto">
            <a:xfrm>
              <a:off x="4512" y="1152"/>
              <a:ext cx="0" cy="38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72" name="Oval 20"/>
            <p:cNvSpPr>
              <a:spLocks noChangeArrowheads="1"/>
            </p:cNvSpPr>
            <p:nvPr/>
          </p:nvSpPr>
          <p:spPr bwMode="auto">
            <a:xfrm>
              <a:off x="4464" y="192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73" name="Oval 21"/>
            <p:cNvSpPr>
              <a:spLocks noChangeArrowheads="1"/>
            </p:cNvSpPr>
            <p:nvPr/>
          </p:nvSpPr>
          <p:spPr bwMode="auto">
            <a:xfrm>
              <a:off x="4464" y="1488"/>
              <a:ext cx="96" cy="9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774" name="Text Box 22"/>
            <p:cNvSpPr txBox="1">
              <a:spLocks noChangeArrowheads="1"/>
            </p:cNvSpPr>
            <p:nvPr/>
          </p:nvSpPr>
          <p:spPr bwMode="auto">
            <a:xfrm>
              <a:off x="3984" y="720"/>
              <a:ext cx="33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隶书" panose="02010509060101010101" charset="-122"/>
                </a:rPr>
                <a:t>u</a:t>
              </a:r>
              <a:endParaRPr lang="en-US" altLang="zh-CN" sz="2400">
                <a:ea typeface="隶书" panose="02010509060101010101" charset="-122"/>
              </a:endParaRPr>
            </a:p>
          </p:txBody>
        </p:sp>
        <p:sp>
          <p:nvSpPr>
            <p:cNvPr id="1354775" name="Text Box 23"/>
            <p:cNvSpPr txBox="1">
              <a:spLocks noChangeArrowheads="1"/>
            </p:cNvSpPr>
            <p:nvPr/>
          </p:nvSpPr>
          <p:spPr bwMode="auto">
            <a:xfrm>
              <a:off x="4620" y="-36"/>
              <a:ext cx="43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隶书" panose="02010509060101010101" charset="-122"/>
                </a:rPr>
                <a:t>a</a:t>
              </a:r>
              <a:endParaRPr lang="en-US" altLang="zh-CN" sz="3200">
                <a:ea typeface="隶书" panose="02010509060101010101" charset="-122"/>
              </a:endParaRPr>
            </a:p>
          </p:txBody>
        </p:sp>
        <p:sp>
          <p:nvSpPr>
            <p:cNvPr id="1354776" name="Text Box 24"/>
            <p:cNvSpPr txBox="1">
              <a:spLocks noChangeArrowheads="1"/>
            </p:cNvSpPr>
            <p:nvPr/>
          </p:nvSpPr>
          <p:spPr bwMode="auto">
            <a:xfrm>
              <a:off x="4560" y="1344"/>
              <a:ext cx="432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隶书" panose="02010509060101010101" charset="-122"/>
                </a:rPr>
                <a:t>b</a:t>
              </a:r>
              <a:endParaRPr lang="en-US" altLang="zh-CN" sz="2400">
                <a:ea typeface="隶书" panose="02010509060101010101" charset="-122"/>
              </a:endParaRPr>
            </a:p>
          </p:txBody>
        </p:sp>
        <p:sp>
          <p:nvSpPr>
            <p:cNvPr id="1354777" name="Text Box 25"/>
            <p:cNvSpPr txBox="1">
              <a:spLocks noChangeArrowheads="1"/>
            </p:cNvSpPr>
            <p:nvPr/>
          </p:nvSpPr>
          <p:spPr bwMode="auto">
            <a:xfrm>
              <a:off x="3996" y="404"/>
              <a:ext cx="540" cy="11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楷体_GB2312" panose="02010609030101010101" pitchFamily="49" charset="-122"/>
                </a:rPr>
                <a:t>+</a:t>
              </a:r>
            </a:p>
            <a:p>
              <a:endParaRPr lang="en-US" altLang="zh-CN" sz="2800">
                <a:ea typeface="楷体_GB2312" panose="02010609030101010101" pitchFamily="49" charset="-122"/>
              </a:endParaRPr>
            </a:p>
            <a:p>
              <a:r>
                <a:rPr lang="en-US" altLang="zh-CN" sz="2800">
                  <a:latin typeface="仿宋_GB2312" panose="02010609030101010101" pitchFamily="49" charset="-122"/>
                  <a:ea typeface="仿宋_GB2312" panose="02010609030101010101" pitchFamily="49" charset="-122"/>
                </a:rPr>
                <a:t>-</a:t>
              </a:r>
            </a:p>
          </p:txBody>
        </p:sp>
      </p:grpSp>
      <p:sp>
        <p:nvSpPr>
          <p:cNvPr id="1354778" name="Text Box 26"/>
          <p:cNvSpPr txBox="1">
            <a:spLocks noChangeArrowheads="1"/>
          </p:cNvSpPr>
          <p:nvPr/>
        </p:nvSpPr>
        <p:spPr bwMode="auto">
          <a:xfrm>
            <a:off x="1162050" y="234950"/>
            <a:ext cx="5327650" cy="1160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>
                <a:ea typeface="宋体" panose="02010600030101010101" pitchFamily="2" charset="-122"/>
              </a:rPr>
              <a:t>如何表示出正电荷由</a:t>
            </a:r>
            <a:r>
              <a:rPr lang="en-US" altLang="zh-CN" sz="2800">
                <a:ea typeface="宋体" panose="02010600030101010101" pitchFamily="2" charset="-122"/>
              </a:rPr>
              <a:t>a</a:t>
            </a:r>
            <a:r>
              <a:rPr lang="zh-CN" altLang="en-US" sz="2800">
                <a:ea typeface="宋体" panose="02010600030101010101" pitchFamily="2" charset="-122"/>
              </a:rPr>
              <a:t>点移到</a:t>
            </a:r>
            <a:r>
              <a:rPr lang="en-US" altLang="zh-CN" sz="2800">
                <a:ea typeface="宋体" panose="02010600030101010101" pitchFamily="2" charset="-122"/>
              </a:rPr>
              <a:t>b</a:t>
            </a:r>
            <a:r>
              <a:rPr lang="zh-CN" altLang="en-US" sz="2800">
                <a:ea typeface="宋体" panose="02010600030101010101" pitchFamily="2" charset="-122"/>
              </a:rPr>
              <a:t>点</a:t>
            </a:r>
            <a:r>
              <a:rPr lang="en-US" altLang="zh-CN" sz="2800">
                <a:ea typeface="宋体" panose="02010600030101010101" pitchFamily="2" charset="-122"/>
              </a:rPr>
              <a:t>,</a:t>
            </a:r>
          </a:p>
          <a:p>
            <a:r>
              <a:rPr lang="en-US" altLang="zh-CN" sz="2800">
                <a:ea typeface="宋体" panose="02010600030101010101" pitchFamily="2" charset="-122"/>
              </a:rPr>
              <a:t>a ~b</a:t>
            </a:r>
            <a:r>
              <a:rPr lang="zh-CN" altLang="en-US" sz="2800">
                <a:ea typeface="宋体" panose="02010600030101010101" pitchFamily="2" charset="-122"/>
              </a:rPr>
              <a:t>两点间的电压为</a:t>
            </a:r>
            <a:r>
              <a:rPr lang="en-US" altLang="zh-CN" sz="2800">
                <a:ea typeface="宋体" panose="02010600030101010101" pitchFamily="2" charset="-122"/>
              </a:rPr>
              <a:t>1V</a:t>
            </a:r>
            <a:r>
              <a:rPr lang="zh-CN" altLang="en-US" sz="2800">
                <a:ea typeface="宋体" panose="02010600030101010101" pitchFamily="2" charset="-122"/>
              </a:rPr>
              <a:t>。</a:t>
            </a:r>
            <a:endParaRPr lang="zh-CN" altLang="en-US" sz="2400">
              <a:ea typeface="宋体" panose="02010600030101010101" pitchFamily="2" charset="-122"/>
            </a:endParaRPr>
          </a:p>
        </p:txBody>
      </p:sp>
      <p:sp>
        <p:nvSpPr>
          <p:cNvPr id="1354780" name="Text Box 28"/>
          <p:cNvSpPr txBox="1">
            <a:spLocks noChangeArrowheads="1"/>
          </p:cNvSpPr>
          <p:nvPr/>
        </p:nvSpPr>
        <p:spPr bwMode="auto">
          <a:xfrm>
            <a:off x="292100" y="1692275"/>
            <a:ext cx="13716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rgbClr val="FFFF00"/>
                </a:solidFill>
                <a:latin typeface="华文新魏" panose="02010800040101010101" pitchFamily="2" charset="-122"/>
              </a:rPr>
              <a:t>解</a:t>
            </a:r>
            <a:r>
              <a:rPr lang="en-US" altLang="zh-CN" sz="3200">
                <a:solidFill>
                  <a:srgbClr val="FFFF00"/>
                </a:solidFill>
                <a:latin typeface="华文新魏" panose="02010800040101010101" pitchFamily="2" charset="-122"/>
              </a:rPr>
              <a:t>:</a:t>
            </a:r>
          </a:p>
        </p:txBody>
      </p:sp>
      <p:sp>
        <p:nvSpPr>
          <p:cNvPr id="1354801" name="Text Box 49"/>
          <p:cNvSpPr txBox="1">
            <a:spLocks noChangeArrowheads="1"/>
          </p:cNvSpPr>
          <p:nvPr/>
        </p:nvSpPr>
        <p:spPr bwMode="auto">
          <a:xfrm>
            <a:off x="4822825" y="1816100"/>
            <a:ext cx="15970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6CC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    U</a:t>
            </a:r>
            <a:r>
              <a:rPr lang="en-US" altLang="zh-CN" sz="2400" b="1" baseline="-25000">
                <a:solidFill>
                  <a:schemeClr val="fol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=1V</a:t>
            </a:r>
          </a:p>
        </p:txBody>
      </p:sp>
      <p:sp>
        <p:nvSpPr>
          <p:cNvPr id="1354802" name="Text Box 50"/>
          <p:cNvSpPr txBox="1">
            <a:spLocks noChangeArrowheads="1"/>
          </p:cNvSpPr>
          <p:nvPr/>
        </p:nvSpPr>
        <p:spPr bwMode="auto">
          <a:xfrm>
            <a:off x="4822825" y="3230563"/>
            <a:ext cx="15970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6CC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  U</a:t>
            </a:r>
            <a:r>
              <a:rPr lang="en-US" altLang="zh-CN" sz="2400" b="1" baseline="-25000">
                <a:solidFill>
                  <a:schemeClr val="folHlink"/>
                </a:solidFill>
                <a:ea typeface="宋体" panose="02010600030101010101" pitchFamily="2" charset="-122"/>
              </a:rPr>
              <a:t>2</a:t>
            </a:r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= </a:t>
            </a:r>
            <a:r>
              <a:rPr lang="en-US" altLang="zh-CN" sz="24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1V</a:t>
            </a:r>
          </a:p>
        </p:txBody>
      </p:sp>
      <p:sp>
        <p:nvSpPr>
          <p:cNvPr id="1354804" name="Oval 52"/>
          <p:cNvSpPr>
            <a:spLocks noChangeArrowheads="1"/>
          </p:cNvSpPr>
          <p:nvPr/>
        </p:nvSpPr>
        <p:spPr bwMode="auto">
          <a:xfrm>
            <a:off x="6200775" y="106203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21" name="Oval 69"/>
          <p:cNvSpPr>
            <a:spLocks noChangeArrowheads="1"/>
          </p:cNvSpPr>
          <p:nvPr/>
        </p:nvSpPr>
        <p:spPr bwMode="auto">
          <a:xfrm>
            <a:off x="6410325" y="106203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22" name="Oval 70"/>
          <p:cNvSpPr>
            <a:spLocks noChangeArrowheads="1"/>
          </p:cNvSpPr>
          <p:nvPr/>
        </p:nvSpPr>
        <p:spPr bwMode="auto">
          <a:xfrm>
            <a:off x="6619875" y="106203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23" name="Oval 71"/>
          <p:cNvSpPr>
            <a:spLocks noChangeArrowheads="1"/>
          </p:cNvSpPr>
          <p:nvPr/>
        </p:nvSpPr>
        <p:spPr bwMode="auto">
          <a:xfrm>
            <a:off x="6829425" y="106203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24" name="Oval 72"/>
          <p:cNvSpPr>
            <a:spLocks noChangeArrowheads="1"/>
          </p:cNvSpPr>
          <p:nvPr/>
        </p:nvSpPr>
        <p:spPr bwMode="auto">
          <a:xfrm>
            <a:off x="7038975" y="106203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25" name="Oval 73"/>
          <p:cNvSpPr>
            <a:spLocks noChangeArrowheads="1"/>
          </p:cNvSpPr>
          <p:nvPr/>
        </p:nvSpPr>
        <p:spPr bwMode="auto">
          <a:xfrm>
            <a:off x="7248525" y="106203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26" name="Oval 74"/>
          <p:cNvSpPr>
            <a:spLocks noChangeArrowheads="1"/>
          </p:cNvSpPr>
          <p:nvPr/>
        </p:nvSpPr>
        <p:spPr bwMode="auto">
          <a:xfrm>
            <a:off x="7472363" y="106203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27" name="Oval 75"/>
          <p:cNvSpPr>
            <a:spLocks noChangeArrowheads="1"/>
          </p:cNvSpPr>
          <p:nvPr/>
        </p:nvSpPr>
        <p:spPr bwMode="auto">
          <a:xfrm>
            <a:off x="7700963" y="104298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28" name="Oval 76"/>
          <p:cNvSpPr>
            <a:spLocks noChangeArrowheads="1"/>
          </p:cNvSpPr>
          <p:nvPr/>
        </p:nvSpPr>
        <p:spPr bwMode="auto">
          <a:xfrm>
            <a:off x="7929563" y="104298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29" name="Oval 77"/>
          <p:cNvSpPr>
            <a:spLocks noChangeArrowheads="1"/>
          </p:cNvSpPr>
          <p:nvPr/>
        </p:nvSpPr>
        <p:spPr bwMode="auto">
          <a:xfrm>
            <a:off x="8081963" y="104298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31" name="Oval 79"/>
          <p:cNvSpPr>
            <a:spLocks noChangeArrowheads="1"/>
          </p:cNvSpPr>
          <p:nvPr/>
        </p:nvSpPr>
        <p:spPr bwMode="auto">
          <a:xfrm>
            <a:off x="6315075" y="104298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32" name="Oval 80"/>
          <p:cNvSpPr>
            <a:spLocks noChangeArrowheads="1"/>
          </p:cNvSpPr>
          <p:nvPr/>
        </p:nvSpPr>
        <p:spPr bwMode="auto">
          <a:xfrm>
            <a:off x="6524625" y="104298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33" name="Oval 81"/>
          <p:cNvSpPr>
            <a:spLocks noChangeArrowheads="1"/>
          </p:cNvSpPr>
          <p:nvPr/>
        </p:nvSpPr>
        <p:spPr bwMode="auto">
          <a:xfrm>
            <a:off x="6734175" y="104298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34" name="Oval 82"/>
          <p:cNvSpPr>
            <a:spLocks noChangeArrowheads="1"/>
          </p:cNvSpPr>
          <p:nvPr/>
        </p:nvSpPr>
        <p:spPr bwMode="auto">
          <a:xfrm>
            <a:off x="6943725" y="104298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35" name="Oval 83"/>
          <p:cNvSpPr>
            <a:spLocks noChangeArrowheads="1"/>
          </p:cNvSpPr>
          <p:nvPr/>
        </p:nvSpPr>
        <p:spPr bwMode="auto">
          <a:xfrm>
            <a:off x="7153275" y="104298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36" name="Oval 84"/>
          <p:cNvSpPr>
            <a:spLocks noChangeArrowheads="1"/>
          </p:cNvSpPr>
          <p:nvPr/>
        </p:nvSpPr>
        <p:spPr bwMode="auto">
          <a:xfrm>
            <a:off x="7377113" y="104298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37" name="Oval 85"/>
          <p:cNvSpPr>
            <a:spLocks noChangeArrowheads="1"/>
          </p:cNvSpPr>
          <p:nvPr/>
        </p:nvSpPr>
        <p:spPr bwMode="auto">
          <a:xfrm>
            <a:off x="7605713" y="102393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38" name="Oval 86"/>
          <p:cNvSpPr>
            <a:spLocks noChangeArrowheads="1"/>
          </p:cNvSpPr>
          <p:nvPr/>
        </p:nvSpPr>
        <p:spPr bwMode="auto">
          <a:xfrm>
            <a:off x="7834313" y="102393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39" name="Oval 87"/>
          <p:cNvSpPr>
            <a:spLocks noChangeArrowheads="1"/>
          </p:cNvSpPr>
          <p:nvPr/>
        </p:nvSpPr>
        <p:spPr bwMode="auto">
          <a:xfrm>
            <a:off x="7986713" y="1023938"/>
            <a:ext cx="219075" cy="19208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54840" name="Text Box 88"/>
          <p:cNvSpPr txBox="1">
            <a:spLocks noChangeArrowheads="1"/>
          </p:cNvSpPr>
          <p:nvPr/>
        </p:nvSpPr>
        <p:spPr bwMode="auto">
          <a:xfrm>
            <a:off x="1966913" y="2139950"/>
            <a:ext cx="20050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solidFill>
                  <a:schemeClr val="folHlink"/>
                </a:solidFill>
                <a:ea typeface="宋体" panose="02010600030101010101" pitchFamily="2" charset="-122"/>
              </a:rPr>
              <a:t>+</a:t>
            </a:r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       U</a:t>
            </a:r>
            <a:r>
              <a:rPr lang="en-US" altLang="zh-CN" sz="2400" b="1" baseline="-25000">
                <a:solidFill>
                  <a:schemeClr val="folHlink"/>
                </a:solidFill>
                <a:ea typeface="宋体" panose="02010600030101010101" pitchFamily="2" charset="-122"/>
              </a:rPr>
              <a:t>1</a:t>
            </a:r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       </a:t>
            </a:r>
            <a:r>
              <a:rPr lang="en-US" altLang="zh-CN" sz="3200" b="1">
                <a:solidFill>
                  <a:schemeClr val="folHlink"/>
                </a:solidFill>
                <a:ea typeface="宋体" panose="02010600030101010101" pitchFamily="2" charset="-122"/>
              </a:rPr>
              <a:t>-</a:t>
            </a:r>
          </a:p>
        </p:txBody>
      </p:sp>
      <p:sp>
        <p:nvSpPr>
          <p:cNvPr id="1354841" name="Text Box 89"/>
          <p:cNvSpPr txBox="1">
            <a:spLocks noChangeArrowheads="1"/>
          </p:cNvSpPr>
          <p:nvPr/>
        </p:nvSpPr>
        <p:spPr bwMode="auto">
          <a:xfrm>
            <a:off x="1992313" y="3686175"/>
            <a:ext cx="200501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 b="1">
                <a:solidFill>
                  <a:schemeClr val="folHlink"/>
                </a:solidFill>
                <a:ea typeface="宋体" panose="02010600030101010101" pitchFamily="2" charset="-122"/>
              </a:rPr>
              <a:t>- </a:t>
            </a:r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       U</a:t>
            </a:r>
            <a:r>
              <a:rPr lang="en-US" altLang="zh-CN" sz="2400" b="1" baseline="-25000">
                <a:solidFill>
                  <a:schemeClr val="folHlink"/>
                </a:solidFill>
                <a:ea typeface="宋体" panose="02010600030101010101" pitchFamily="2" charset="-122"/>
              </a:rPr>
              <a:t>2</a:t>
            </a:r>
            <a:r>
              <a:rPr lang="en-US" altLang="zh-CN" sz="2400" b="1">
                <a:solidFill>
                  <a:schemeClr val="folHlink"/>
                </a:solidFill>
                <a:ea typeface="宋体" panose="02010600030101010101" pitchFamily="2" charset="-122"/>
              </a:rPr>
              <a:t>      </a:t>
            </a:r>
            <a:r>
              <a:rPr lang="en-US" altLang="zh-CN" sz="2800" b="1">
                <a:solidFill>
                  <a:schemeClr val="folHlink"/>
                </a:solidFill>
                <a:ea typeface="宋体" panose="02010600030101010101" pitchFamily="2" charset="-122"/>
              </a:rPr>
              <a:t>+</a:t>
            </a:r>
          </a:p>
        </p:txBody>
      </p:sp>
      <p:grpSp>
        <p:nvGrpSpPr>
          <p:cNvPr id="1354844" name="Group 92"/>
          <p:cNvGrpSpPr/>
          <p:nvPr/>
        </p:nvGrpSpPr>
        <p:grpSpPr bwMode="auto">
          <a:xfrm>
            <a:off x="1095375" y="1576388"/>
            <a:ext cx="3365500" cy="733425"/>
            <a:chOff x="690" y="993"/>
            <a:chExt cx="2120" cy="462"/>
          </a:xfrm>
        </p:grpSpPr>
        <p:sp>
          <p:nvSpPr>
            <p:cNvPr id="1354845" name="Rectangle 93"/>
            <p:cNvSpPr>
              <a:spLocks noChangeArrowheads="1"/>
            </p:cNvSpPr>
            <p:nvPr/>
          </p:nvSpPr>
          <p:spPr bwMode="auto">
            <a:xfrm>
              <a:off x="1590" y="1147"/>
              <a:ext cx="432" cy="1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46" name="Line 94"/>
            <p:cNvSpPr>
              <a:spLocks noChangeShapeType="1"/>
            </p:cNvSpPr>
            <p:nvPr/>
          </p:nvSpPr>
          <p:spPr bwMode="auto">
            <a:xfrm flipH="1">
              <a:off x="1026" y="1242"/>
              <a:ext cx="56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47" name="Line 95"/>
            <p:cNvSpPr>
              <a:spLocks noChangeShapeType="1"/>
            </p:cNvSpPr>
            <p:nvPr/>
          </p:nvSpPr>
          <p:spPr bwMode="auto">
            <a:xfrm>
              <a:off x="2022" y="1242"/>
              <a:ext cx="43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48" name="Oval 96"/>
            <p:cNvSpPr>
              <a:spLocks noChangeArrowheads="1"/>
            </p:cNvSpPr>
            <p:nvPr/>
          </p:nvSpPr>
          <p:spPr bwMode="auto">
            <a:xfrm flipH="1" flipV="1">
              <a:off x="978" y="1183"/>
              <a:ext cx="96" cy="11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49" name="Oval 97"/>
            <p:cNvSpPr>
              <a:spLocks noChangeArrowheads="1"/>
            </p:cNvSpPr>
            <p:nvPr/>
          </p:nvSpPr>
          <p:spPr bwMode="auto">
            <a:xfrm flipH="1" flipV="1">
              <a:off x="2406" y="1183"/>
              <a:ext cx="96" cy="11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50" name="Text Box 98"/>
            <p:cNvSpPr txBox="1">
              <a:spLocks noChangeArrowheads="1"/>
            </p:cNvSpPr>
            <p:nvPr/>
          </p:nvSpPr>
          <p:spPr bwMode="auto">
            <a:xfrm>
              <a:off x="690" y="993"/>
              <a:ext cx="24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a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354851" name="Text Box 99"/>
            <p:cNvSpPr txBox="1">
              <a:spLocks noChangeArrowheads="1"/>
            </p:cNvSpPr>
            <p:nvPr/>
          </p:nvSpPr>
          <p:spPr bwMode="auto">
            <a:xfrm>
              <a:off x="2550" y="1051"/>
              <a:ext cx="26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b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</p:grpSp>
      <p:grpSp>
        <p:nvGrpSpPr>
          <p:cNvPr id="1354852" name="Group 100"/>
          <p:cNvGrpSpPr/>
          <p:nvPr/>
        </p:nvGrpSpPr>
        <p:grpSpPr bwMode="auto">
          <a:xfrm>
            <a:off x="1162050" y="3133725"/>
            <a:ext cx="3365500" cy="733425"/>
            <a:chOff x="690" y="993"/>
            <a:chExt cx="2120" cy="462"/>
          </a:xfrm>
        </p:grpSpPr>
        <p:sp>
          <p:nvSpPr>
            <p:cNvPr id="1354853" name="Rectangle 101"/>
            <p:cNvSpPr>
              <a:spLocks noChangeArrowheads="1"/>
            </p:cNvSpPr>
            <p:nvPr/>
          </p:nvSpPr>
          <p:spPr bwMode="auto">
            <a:xfrm>
              <a:off x="1590" y="1147"/>
              <a:ext cx="432" cy="1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54" name="Line 102"/>
            <p:cNvSpPr>
              <a:spLocks noChangeShapeType="1"/>
            </p:cNvSpPr>
            <p:nvPr/>
          </p:nvSpPr>
          <p:spPr bwMode="auto">
            <a:xfrm flipH="1">
              <a:off x="1026" y="1242"/>
              <a:ext cx="56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55" name="Line 103"/>
            <p:cNvSpPr>
              <a:spLocks noChangeShapeType="1"/>
            </p:cNvSpPr>
            <p:nvPr/>
          </p:nvSpPr>
          <p:spPr bwMode="auto">
            <a:xfrm>
              <a:off x="2022" y="1242"/>
              <a:ext cx="43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56" name="Oval 104"/>
            <p:cNvSpPr>
              <a:spLocks noChangeArrowheads="1"/>
            </p:cNvSpPr>
            <p:nvPr/>
          </p:nvSpPr>
          <p:spPr bwMode="auto">
            <a:xfrm flipH="1" flipV="1">
              <a:off x="978" y="1183"/>
              <a:ext cx="96" cy="11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57" name="Oval 105"/>
            <p:cNvSpPr>
              <a:spLocks noChangeArrowheads="1"/>
            </p:cNvSpPr>
            <p:nvPr/>
          </p:nvSpPr>
          <p:spPr bwMode="auto">
            <a:xfrm flipH="1" flipV="1">
              <a:off x="2406" y="1183"/>
              <a:ext cx="96" cy="11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4858" name="Text Box 106"/>
            <p:cNvSpPr txBox="1">
              <a:spLocks noChangeArrowheads="1"/>
            </p:cNvSpPr>
            <p:nvPr/>
          </p:nvSpPr>
          <p:spPr bwMode="auto">
            <a:xfrm>
              <a:off x="690" y="993"/>
              <a:ext cx="244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a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354859" name="Text Box 107"/>
            <p:cNvSpPr txBox="1">
              <a:spLocks noChangeArrowheads="1"/>
            </p:cNvSpPr>
            <p:nvPr/>
          </p:nvSpPr>
          <p:spPr bwMode="auto">
            <a:xfrm>
              <a:off x="2550" y="1051"/>
              <a:ext cx="260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3600">
                  <a:ea typeface="宋体" panose="02010600030101010101" pitchFamily="2" charset="-122"/>
                </a:rPr>
                <a:t>b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547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547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54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54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1354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4"/>
                                            </p:cond>
                                          </p:stCondLst>
                                        </p:cTn>
                                        <p:tgtEl>
                                          <p:spTgt spid="1354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7"/>
                                            </p:cond>
                                          </p:stCondLst>
                                        </p:cTn>
                                        <p:tgtEl>
                                          <p:spTgt spid="1354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1354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3"/>
                                            </p:cond>
                                          </p:stCondLst>
                                        </p:cTn>
                                        <p:tgtEl>
                                          <p:spTgt spid="1354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500"/>
                            </p:stCondLst>
                            <p:childTnLst>
                              <p:par>
                                <p:cTn id="36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6"/>
                                            </p:cond>
                                          </p:stCondLst>
                                        </p:cTn>
                                        <p:tgtEl>
                                          <p:spTgt spid="1354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9"/>
                                            </p:cond>
                                          </p:stCondLst>
                                        </p:cTn>
                                        <p:tgtEl>
                                          <p:spTgt spid="1354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500"/>
                            </p:stCondLst>
                            <p:childTnLst>
                              <p:par>
                                <p:cTn id="42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2"/>
                                            </p:cond>
                                          </p:stCondLst>
                                        </p:cTn>
                                        <p:tgtEl>
                                          <p:spTgt spid="1354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500"/>
                            </p:stCondLst>
                            <p:childTnLst>
                              <p:par>
                                <p:cTn id="45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5"/>
                                            </p:cond>
                                          </p:stCondLst>
                                        </p:cTn>
                                        <p:tgtEl>
                                          <p:spTgt spid="1354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8500"/>
                            </p:stCondLst>
                            <p:childTnLst>
                              <p:par>
                                <p:cTn id="48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54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2"/>
                                            </p:cond>
                                          </p:stCondLst>
                                        </p:cTn>
                                        <p:tgtEl>
                                          <p:spTgt spid="1354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5"/>
                                            </p:cond>
                                          </p:stCondLst>
                                        </p:cTn>
                                        <p:tgtEl>
                                          <p:spTgt spid="1354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8"/>
                                            </p:cond>
                                          </p:stCondLst>
                                        </p:cTn>
                                        <p:tgtEl>
                                          <p:spTgt spid="1354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000"/>
                            </p:stCondLst>
                            <p:childTnLst>
                              <p:par>
                                <p:cTn id="61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1"/>
                                            </p:cond>
                                          </p:stCondLst>
                                        </p:cTn>
                                        <p:tgtEl>
                                          <p:spTgt spid="1354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4"/>
                                            </p:cond>
                                          </p:stCondLst>
                                        </p:cTn>
                                        <p:tgtEl>
                                          <p:spTgt spid="1354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7"/>
                                            </p:cond>
                                          </p:stCondLst>
                                        </p:cTn>
                                        <p:tgtEl>
                                          <p:spTgt spid="1354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0"/>
                                            </p:cond>
                                          </p:stCondLst>
                                        </p:cTn>
                                        <p:tgtEl>
                                          <p:spTgt spid="1354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3"/>
                                            </p:cond>
                                          </p:stCondLst>
                                        </p:cTn>
                                        <p:tgtEl>
                                          <p:spTgt spid="1354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54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354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354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3548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3548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354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354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3548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3548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354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354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354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5" dur="500"/>
                                        <p:tgtEl>
                                          <p:spTgt spid="1354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0" dur="500"/>
                                        <p:tgtEl>
                                          <p:spTgt spid="1354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5" dur="500"/>
                                        <p:tgtEl>
                                          <p:spTgt spid="1354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4754" grpId="0" autoUpdateAnimBg="0"/>
      <p:bldP spid="1354756" grpId="0" autoUpdateAnimBg="0"/>
      <p:bldP spid="1354757" grpId="0" autoUpdateAnimBg="0"/>
      <p:bldP spid="1354778" grpId="0" autoUpdateAnimBg="0"/>
      <p:bldP spid="1354780" grpId="0" autoUpdateAnimBg="0"/>
      <p:bldP spid="1354801" grpId="0"/>
      <p:bldP spid="1354802" grpId="0"/>
      <p:bldP spid="1354804" grpId="0" animBg="1"/>
      <p:bldP spid="1354821" grpId="0" animBg="1"/>
      <p:bldP spid="1354822" grpId="0" animBg="1"/>
      <p:bldP spid="1354823" grpId="0" animBg="1"/>
      <p:bldP spid="1354824" grpId="0" animBg="1"/>
      <p:bldP spid="1354825" grpId="0" animBg="1"/>
      <p:bldP spid="1354826" grpId="0" animBg="1"/>
      <p:bldP spid="1354827" grpId="0" animBg="1"/>
      <p:bldP spid="1354828" grpId="0" animBg="1"/>
      <p:bldP spid="1354829" grpId="0" animBg="1"/>
      <p:bldP spid="1354831" grpId="0" animBg="1"/>
      <p:bldP spid="1354832" grpId="0" animBg="1"/>
      <p:bldP spid="1354833" grpId="0" animBg="1"/>
      <p:bldP spid="1354834" grpId="0" animBg="1"/>
      <p:bldP spid="1354835" grpId="0" animBg="1"/>
      <p:bldP spid="1354836" grpId="0" animBg="1"/>
      <p:bldP spid="1354837" grpId="0" animBg="1"/>
      <p:bldP spid="1354838" grpId="0" animBg="1"/>
      <p:bldP spid="1354839" grpId="0" animBg="1"/>
      <p:bldP spid="1354840" grpId="0" autoUpdateAnimBg="0"/>
      <p:bldP spid="1354841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778" name="Rectangle 122"/>
          <p:cNvSpPr>
            <a:spLocks noChangeArrowheads="1"/>
          </p:cNvSpPr>
          <p:nvPr/>
        </p:nvSpPr>
        <p:spPr bwMode="auto">
          <a:xfrm>
            <a:off x="5368925" y="1584325"/>
            <a:ext cx="3470275" cy="2806700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22658" name="Rectangle 2"/>
          <p:cNvSpPr>
            <a:spLocks noGrp="1" noChangeArrowheads="1"/>
          </p:cNvSpPr>
          <p:nvPr>
            <p:ph type="title"/>
          </p:nvPr>
        </p:nvSpPr>
        <p:spPr>
          <a:xfrm>
            <a:off x="-76200" y="38100"/>
            <a:ext cx="7772400" cy="1143000"/>
          </a:xfrm>
        </p:spPr>
        <p:txBody>
          <a:bodyPr/>
          <a:lstStyle/>
          <a:p>
            <a:pPr algn="l"/>
            <a:r>
              <a:rPr lang="en-US" altLang="zh-CN" sz="3200" b="1">
                <a:solidFill>
                  <a:schemeClr val="folHlink"/>
                </a:solidFill>
                <a:latin typeface="宋体" panose="02010600030101010101" pitchFamily="2" charset="-122"/>
              </a:rPr>
              <a:t>1.2.3 </a:t>
            </a:r>
            <a:r>
              <a:rPr lang="zh-CN" altLang="en-US" sz="3200" b="1">
                <a:solidFill>
                  <a:schemeClr val="folHlink"/>
                </a:solidFill>
                <a:latin typeface="宋体" panose="02010600030101010101" pitchFamily="2" charset="-122"/>
              </a:rPr>
              <a:t>关联参考方向</a:t>
            </a:r>
          </a:p>
        </p:txBody>
      </p:sp>
      <p:grpSp>
        <p:nvGrpSpPr>
          <p:cNvPr id="1222687" name="Group 31"/>
          <p:cNvGrpSpPr/>
          <p:nvPr/>
        </p:nvGrpSpPr>
        <p:grpSpPr bwMode="auto">
          <a:xfrm>
            <a:off x="1282700" y="2227263"/>
            <a:ext cx="3081338" cy="1349375"/>
            <a:chOff x="3376" y="2374"/>
            <a:chExt cx="2121" cy="892"/>
          </a:xfrm>
        </p:grpSpPr>
        <p:grpSp>
          <p:nvGrpSpPr>
            <p:cNvPr id="1222688" name="Group 32"/>
            <p:cNvGrpSpPr/>
            <p:nvPr/>
          </p:nvGrpSpPr>
          <p:grpSpPr bwMode="auto">
            <a:xfrm>
              <a:off x="3376" y="2374"/>
              <a:ext cx="2029" cy="892"/>
              <a:chOff x="3376" y="2374"/>
              <a:chExt cx="2029" cy="892"/>
            </a:xfrm>
          </p:grpSpPr>
          <p:sp>
            <p:nvSpPr>
              <p:cNvPr id="1222689" name="Rectangle 33"/>
              <p:cNvSpPr>
                <a:spLocks noChangeArrowheads="1"/>
              </p:cNvSpPr>
              <p:nvPr/>
            </p:nvSpPr>
            <p:spPr bwMode="auto">
              <a:xfrm>
                <a:off x="4126" y="2674"/>
                <a:ext cx="441" cy="192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2690" name="Line 34"/>
              <p:cNvSpPr>
                <a:spLocks noChangeShapeType="1"/>
              </p:cNvSpPr>
              <p:nvPr/>
            </p:nvSpPr>
            <p:spPr bwMode="auto">
              <a:xfrm flipH="1">
                <a:off x="3861" y="2770"/>
                <a:ext cx="265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2691" name="Line 35"/>
              <p:cNvSpPr>
                <a:spLocks noChangeShapeType="1"/>
              </p:cNvSpPr>
              <p:nvPr/>
            </p:nvSpPr>
            <p:spPr bwMode="auto">
              <a:xfrm>
                <a:off x="3597" y="2770"/>
                <a:ext cx="35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2692" name="Oval 36"/>
              <p:cNvSpPr>
                <a:spLocks noChangeArrowheads="1"/>
              </p:cNvSpPr>
              <p:nvPr/>
            </p:nvSpPr>
            <p:spPr bwMode="auto">
              <a:xfrm>
                <a:off x="3508" y="2722"/>
                <a:ext cx="89" cy="96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2693" name="Oval 37"/>
              <p:cNvSpPr>
                <a:spLocks noChangeArrowheads="1"/>
              </p:cNvSpPr>
              <p:nvPr/>
            </p:nvSpPr>
            <p:spPr bwMode="auto">
              <a:xfrm>
                <a:off x="5052" y="2722"/>
                <a:ext cx="88" cy="96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2694" name="Line 38"/>
              <p:cNvSpPr>
                <a:spLocks noChangeShapeType="1"/>
              </p:cNvSpPr>
              <p:nvPr/>
            </p:nvSpPr>
            <p:spPr bwMode="auto">
              <a:xfrm>
                <a:off x="4567" y="2770"/>
                <a:ext cx="485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2695" name="Text Box 39"/>
              <p:cNvSpPr txBox="1">
                <a:spLocks noChangeArrowheads="1"/>
              </p:cNvSpPr>
              <p:nvPr/>
            </p:nvSpPr>
            <p:spPr bwMode="auto">
              <a:xfrm>
                <a:off x="3376" y="2374"/>
                <a:ext cx="441" cy="38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200">
                    <a:ea typeface="宋体" panose="02010600030101010101" pitchFamily="2" charset="-122"/>
                  </a:rPr>
                  <a:t>a</a:t>
                </a:r>
                <a:endParaRPr lang="en-US" altLang="zh-CN" sz="3600">
                  <a:ea typeface="宋体" panose="02010600030101010101" pitchFamily="2" charset="-122"/>
                </a:endParaRPr>
              </a:p>
            </p:txBody>
          </p:sp>
          <p:sp>
            <p:nvSpPr>
              <p:cNvPr id="1222696" name="Text Box 40"/>
              <p:cNvSpPr txBox="1">
                <a:spLocks noChangeArrowheads="1"/>
              </p:cNvSpPr>
              <p:nvPr/>
            </p:nvSpPr>
            <p:spPr bwMode="auto">
              <a:xfrm>
                <a:off x="4964" y="2386"/>
                <a:ext cx="441" cy="38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200">
                    <a:ea typeface="宋体" panose="02010600030101010101" pitchFamily="2" charset="-122"/>
                  </a:rPr>
                  <a:t>b</a:t>
                </a:r>
                <a:endParaRPr lang="en-US" altLang="zh-CN" sz="3600">
                  <a:ea typeface="宋体" panose="02010600030101010101" pitchFamily="2" charset="-122"/>
                </a:endParaRPr>
              </a:p>
            </p:txBody>
          </p:sp>
          <p:sp>
            <p:nvSpPr>
              <p:cNvPr id="1222697" name="Text Box 41"/>
              <p:cNvSpPr txBox="1">
                <a:spLocks noChangeArrowheads="1"/>
              </p:cNvSpPr>
              <p:nvPr/>
            </p:nvSpPr>
            <p:spPr bwMode="auto">
              <a:xfrm>
                <a:off x="3817" y="2410"/>
                <a:ext cx="222" cy="34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>
                    <a:ea typeface="宋体" panose="02010600030101010101" pitchFamily="2" charset="-122"/>
                  </a:rPr>
                  <a:t>I</a:t>
                </a:r>
                <a:endParaRPr lang="en-US" altLang="zh-CN" sz="2400" i="1" u="sng">
                  <a:ea typeface="宋体" panose="02010600030101010101" pitchFamily="2" charset="-122"/>
                </a:endParaRPr>
              </a:p>
            </p:txBody>
          </p:sp>
          <p:sp>
            <p:nvSpPr>
              <p:cNvPr id="1222698" name="Text Box 42"/>
              <p:cNvSpPr txBox="1">
                <a:spLocks noChangeArrowheads="1"/>
              </p:cNvSpPr>
              <p:nvPr/>
            </p:nvSpPr>
            <p:spPr bwMode="auto">
              <a:xfrm>
                <a:off x="4258" y="2878"/>
                <a:ext cx="619" cy="34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>
                    <a:ea typeface="宋体" panose="02010600030101010101" pitchFamily="2" charset="-122"/>
                  </a:rPr>
                  <a:t>U</a:t>
                </a:r>
                <a:endParaRPr lang="en-US" altLang="zh-CN" sz="3600">
                  <a:ea typeface="宋体" panose="02010600030101010101" pitchFamily="2" charset="-122"/>
                </a:endParaRPr>
              </a:p>
            </p:txBody>
          </p:sp>
          <p:sp>
            <p:nvSpPr>
              <p:cNvPr id="1222699" name="Text Box 43"/>
              <p:cNvSpPr txBox="1">
                <a:spLocks noChangeArrowheads="1"/>
              </p:cNvSpPr>
              <p:nvPr/>
            </p:nvSpPr>
            <p:spPr bwMode="auto">
              <a:xfrm>
                <a:off x="3669" y="2842"/>
                <a:ext cx="397" cy="42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600">
                    <a:ea typeface="宋体" panose="02010600030101010101" pitchFamily="2" charset="-122"/>
                  </a:rPr>
                  <a:t>+</a:t>
                </a:r>
              </a:p>
            </p:txBody>
          </p:sp>
        </p:grpSp>
        <p:sp>
          <p:nvSpPr>
            <p:cNvPr id="1222700" name="Text Box 44"/>
            <p:cNvSpPr txBox="1">
              <a:spLocks noChangeArrowheads="1"/>
            </p:cNvSpPr>
            <p:nvPr/>
          </p:nvSpPr>
          <p:spPr bwMode="auto">
            <a:xfrm>
              <a:off x="4836" y="2818"/>
              <a:ext cx="661" cy="42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</p:grpSp>
      <p:grpSp>
        <p:nvGrpSpPr>
          <p:cNvPr id="1222701" name="Group 45"/>
          <p:cNvGrpSpPr/>
          <p:nvPr/>
        </p:nvGrpSpPr>
        <p:grpSpPr bwMode="auto">
          <a:xfrm>
            <a:off x="1187450" y="5349875"/>
            <a:ext cx="3043238" cy="1312863"/>
            <a:chOff x="3400" y="3254"/>
            <a:chExt cx="2028" cy="869"/>
          </a:xfrm>
        </p:grpSpPr>
        <p:sp>
          <p:nvSpPr>
            <p:cNvPr id="1222702" name="Rectangle 46"/>
            <p:cNvSpPr>
              <a:spLocks noChangeArrowheads="1"/>
            </p:cNvSpPr>
            <p:nvPr/>
          </p:nvSpPr>
          <p:spPr bwMode="auto">
            <a:xfrm>
              <a:off x="4149" y="3542"/>
              <a:ext cx="441" cy="19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03" name="Line 47"/>
            <p:cNvSpPr>
              <a:spLocks noChangeShapeType="1"/>
            </p:cNvSpPr>
            <p:nvPr/>
          </p:nvSpPr>
          <p:spPr bwMode="auto">
            <a:xfrm flipH="1">
              <a:off x="3885" y="3638"/>
              <a:ext cx="26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04" name="Line 48"/>
            <p:cNvSpPr>
              <a:spLocks noChangeShapeType="1"/>
            </p:cNvSpPr>
            <p:nvPr/>
          </p:nvSpPr>
          <p:spPr bwMode="auto">
            <a:xfrm>
              <a:off x="3620" y="3638"/>
              <a:ext cx="35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05" name="Oval 49"/>
            <p:cNvSpPr>
              <a:spLocks noChangeArrowheads="1"/>
            </p:cNvSpPr>
            <p:nvPr/>
          </p:nvSpPr>
          <p:spPr bwMode="auto">
            <a:xfrm>
              <a:off x="3532" y="3590"/>
              <a:ext cx="88" cy="9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06" name="Oval 50"/>
            <p:cNvSpPr>
              <a:spLocks noChangeArrowheads="1"/>
            </p:cNvSpPr>
            <p:nvPr/>
          </p:nvSpPr>
          <p:spPr bwMode="auto">
            <a:xfrm>
              <a:off x="5075" y="3590"/>
              <a:ext cx="88" cy="9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07" name="Line 51"/>
            <p:cNvSpPr>
              <a:spLocks noChangeShapeType="1"/>
            </p:cNvSpPr>
            <p:nvPr/>
          </p:nvSpPr>
          <p:spPr bwMode="auto">
            <a:xfrm>
              <a:off x="4590" y="3638"/>
              <a:ext cx="485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08" name="Text Box 52"/>
            <p:cNvSpPr txBox="1">
              <a:spLocks noChangeArrowheads="1"/>
            </p:cNvSpPr>
            <p:nvPr/>
          </p:nvSpPr>
          <p:spPr bwMode="auto">
            <a:xfrm>
              <a:off x="3400" y="3254"/>
              <a:ext cx="441" cy="3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a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222709" name="Text Box 53"/>
            <p:cNvSpPr txBox="1">
              <a:spLocks noChangeArrowheads="1"/>
            </p:cNvSpPr>
            <p:nvPr/>
          </p:nvSpPr>
          <p:spPr bwMode="auto">
            <a:xfrm>
              <a:off x="4987" y="3266"/>
              <a:ext cx="441" cy="3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b</a:t>
              </a:r>
            </a:p>
          </p:txBody>
        </p:sp>
        <p:sp>
          <p:nvSpPr>
            <p:cNvPr id="1222710" name="Text Box 54"/>
            <p:cNvSpPr txBox="1">
              <a:spLocks noChangeArrowheads="1"/>
            </p:cNvSpPr>
            <p:nvPr/>
          </p:nvSpPr>
          <p:spPr bwMode="auto">
            <a:xfrm>
              <a:off x="3841" y="3278"/>
              <a:ext cx="220" cy="3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I</a:t>
              </a:r>
              <a:endParaRPr lang="en-US" altLang="zh-CN" sz="2400" i="1" u="sng">
                <a:ea typeface="宋体" panose="02010600030101010101" pitchFamily="2" charset="-122"/>
              </a:endParaRPr>
            </a:p>
          </p:txBody>
        </p:sp>
        <p:sp>
          <p:nvSpPr>
            <p:cNvPr id="1222711" name="Text Box 55"/>
            <p:cNvSpPr txBox="1">
              <a:spLocks noChangeArrowheads="1"/>
            </p:cNvSpPr>
            <p:nvPr/>
          </p:nvSpPr>
          <p:spPr bwMode="auto">
            <a:xfrm>
              <a:off x="4266" y="3734"/>
              <a:ext cx="617" cy="3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U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222712" name="Text Box 56"/>
            <p:cNvSpPr txBox="1">
              <a:spLocks noChangeArrowheads="1"/>
            </p:cNvSpPr>
            <p:nvPr/>
          </p:nvSpPr>
          <p:spPr bwMode="auto">
            <a:xfrm>
              <a:off x="4819" y="3698"/>
              <a:ext cx="397" cy="4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+</a:t>
              </a:r>
            </a:p>
          </p:txBody>
        </p:sp>
        <p:sp>
          <p:nvSpPr>
            <p:cNvPr id="1222713" name="Text Box 57"/>
            <p:cNvSpPr txBox="1">
              <a:spLocks noChangeArrowheads="1"/>
            </p:cNvSpPr>
            <p:nvPr/>
          </p:nvSpPr>
          <p:spPr bwMode="auto">
            <a:xfrm>
              <a:off x="3689" y="3698"/>
              <a:ext cx="661" cy="4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</p:grpSp>
      <p:sp>
        <p:nvSpPr>
          <p:cNvPr id="1222714" name="Text Box 58"/>
          <p:cNvSpPr txBox="1">
            <a:spLocks noChangeArrowheads="1"/>
          </p:cNvSpPr>
          <p:nvPr/>
        </p:nvSpPr>
        <p:spPr bwMode="auto">
          <a:xfrm>
            <a:off x="304800" y="1042988"/>
            <a:ext cx="44958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1.</a:t>
            </a:r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关联参考方向</a:t>
            </a:r>
          </a:p>
        </p:txBody>
      </p:sp>
      <p:sp>
        <p:nvSpPr>
          <p:cNvPr id="1222715" name="Text Box 59"/>
          <p:cNvSpPr txBox="1">
            <a:spLocks noChangeArrowheads="1"/>
          </p:cNvSpPr>
          <p:nvPr/>
        </p:nvSpPr>
        <p:spPr bwMode="auto">
          <a:xfrm>
            <a:off x="342900" y="3738563"/>
            <a:ext cx="48768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非关联参考方向</a:t>
            </a:r>
          </a:p>
        </p:txBody>
      </p:sp>
      <p:sp>
        <p:nvSpPr>
          <p:cNvPr id="1222717" name="Text Box 61"/>
          <p:cNvSpPr txBox="1">
            <a:spLocks noChangeArrowheads="1"/>
          </p:cNvSpPr>
          <p:nvPr/>
        </p:nvSpPr>
        <p:spPr bwMode="auto">
          <a:xfrm>
            <a:off x="342900" y="1622425"/>
            <a:ext cx="5657850" cy="604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>
                <a:ea typeface="楷体_GB2312" panose="02010609030101010101" pitchFamily="49" charset="-122"/>
              </a:rPr>
              <a:t>电流与电压降的参考方向一致</a:t>
            </a:r>
          </a:p>
        </p:txBody>
      </p:sp>
      <p:sp>
        <p:nvSpPr>
          <p:cNvPr id="1222718" name="Text Box 62"/>
          <p:cNvSpPr txBox="1">
            <a:spLocks noChangeArrowheads="1"/>
          </p:cNvSpPr>
          <p:nvPr/>
        </p:nvSpPr>
        <p:spPr bwMode="auto">
          <a:xfrm>
            <a:off x="381000" y="4429125"/>
            <a:ext cx="5462588" cy="604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>
                <a:ea typeface="楷体_GB2312" panose="02010609030101010101" pitchFamily="49" charset="-122"/>
              </a:rPr>
              <a:t>电流与电压降的参考方向相反</a:t>
            </a:r>
          </a:p>
        </p:txBody>
      </p:sp>
      <p:grpSp>
        <p:nvGrpSpPr>
          <p:cNvPr id="1222721" name="Group 65"/>
          <p:cNvGrpSpPr/>
          <p:nvPr/>
        </p:nvGrpSpPr>
        <p:grpSpPr bwMode="auto">
          <a:xfrm>
            <a:off x="1603375" y="2281238"/>
            <a:ext cx="2760663" cy="1295400"/>
            <a:chOff x="1010" y="1341"/>
            <a:chExt cx="1739" cy="816"/>
          </a:xfrm>
        </p:grpSpPr>
        <p:grpSp>
          <p:nvGrpSpPr>
            <p:cNvPr id="1222722" name="Group 66"/>
            <p:cNvGrpSpPr/>
            <p:nvPr/>
          </p:nvGrpSpPr>
          <p:grpSpPr bwMode="auto">
            <a:xfrm>
              <a:off x="1010" y="1341"/>
              <a:ext cx="1172" cy="816"/>
              <a:chOff x="1010" y="1341"/>
              <a:chExt cx="1172" cy="816"/>
            </a:xfrm>
          </p:grpSpPr>
          <p:sp>
            <p:nvSpPr>
              <p:cNvPr id="1222723" name="Line 67"/>
              <p:cNvSpPr>
                <a:spLocks noChangeShapeType="1"/>
              </p:cNvSpPr>
              <p:nvPr/>
            </p:nvSpPr>
            <p:spPr bwMode="auto">
              <a:xfrm>
                <a:off x="1010" y="1684"/>
                <a:ext cx="322" cy="0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2724" name="Text Box 68"/>
              <p:cNvSpPr txBox="1">
                <a:spLocks noChangeArrowheads="1"/>
              </p:cNvSpPr>
              <p:nvPr/>
            </p:nvSpPr>
            <p:spPr bwMode="auto">
              <a:xfrm>
                <a:off x="1212" y="1341"/>
                <a:ext cx="203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>
                    <a:solidFill>
                      <a:srgbClr val="FF0000"/>
                    </a:solidFill>
                    <a:ea typeface="宋体" panose="02010600030101010101" pitchFamily="2" charset="-122"/>
                  </a:rPr>
                  <a:t>I</a:t>
                </a:r>
                <a:endParaRPr lang="en-US" altLang="zh-CN" sz="2400" i="1" u="sng">
                  <a:solidFill>
                    <a:srgbClr val="FF0000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222725" name="Text Box 69"/>
              <p:cNvSpPr txBox="1">
                <a:spLocks noChangeArrowheads="1"/>
              </p:cNvSpPr>
              <p:nvPr/>
            </p:nvSpPr>
            <p:spPr bwMode="auto">
              <a:xfrm>
                <a:off x="1615" y="1787"/>
                <a:ext cx="567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>
                    <a:solidFill>
                      <a:srgbClr val="FF0000"/>
                    </a:solidFill>
                    <a:ea typeface="宋体" panose="02010600030101010101" pitchFamily="2" charset="-122"/>
                  </a:rPr>
                  <a:t>U</a:t>
                </a:r>
                <a:endParaRPr lang="en-US" altLang="zh-CN" sz="3600">
                  <a:solidFill>
                    <a:srgbClr val="FF0000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222726" name="Text Box 70"/>
              <p:cNvSpPr txBox="1">
                <a:spLocks noChangeArrowheads="1"/>
              </p:cNvSpPr>
              <p:nvPr/>
            </p:nvSpPr>
            <p:spPr bwMode="auto">
              <a:xfrm>
                <a:off x="1076" y="1753"/>
                <a:ext cx="364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600">
                    <a:solidFill>
                      <a:srgbClr val="FF0000"/>
                    </a:solidFill>
                    <a:ea typeface="宋体" panose="02010600030101010101" pitchFamily="2" charset="-122"/>
                  </a:rPr>
                  <a:t>+</a:t>
                </a:r>
              </a:p>
            </p:txBody>
          </p:sp>
        </p:grpSp>
        <p:sp>
          <p:nvSpPr>
            <p:cNvPr id="1222727" name="Text Box 71"/>
            <p:cNvSpPr txBox="1">
              <a:spLocks noChangeArrowheads="1"/>
            </p:cNvSpPr>
            <p:nvPr/>
          </p:nvSpPr>
          <p:spPr bwMode="auto">
            <a:xfrm>
              <a:off x="2144" y="1730"/>
              <a:ext cx="605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rgbClr val="FF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endParaRPr lang="en-US" altLang="zh-CN" sz="3600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1222748" name="Group 92"/>
          <p:cNvGrpSpPr/>
          <p:nvPr/>
        </p:nvGrpSpPr>
        <p:grpSpPr bwMode="auto">
          <a:xfrm>
            <a:off x="1611313" y="2281238"/>
            <a:ext cx="2760662" cy="1295400"/>
            <a:chOff x="2910" y="1422"/>
            <a:chExt cx="1739" cy="816"/>
          </a:xfrm>
        </p:grpSpPr>
        <p:grpSp>
          <p:nvGrpSpPr>
            <p:cNvPr id="1222747" name="Group 91"/>
            <p:cNvGrpSpPr/>
            <p:nvPr/>
          </p:nvGrpSpPr>
          <p:grpSpPr bwMode="auto">
            <a:xfrm>
              <a:off x="2910" y="1422"/>
              <a:ext cx="1172" cy="816"/>
              <a:chOff x="2910" y="1422"/>
              <a:chExt cx="1172" cy="816"/>
            </a:xfrm>
          </p:grpSpPr>
          <p:sp>
            <p:nvSpPr>
              <p:cNvPr id="1222730" name="Line 74"/>
              <p:cNvSpPr>
                <a:spLocks noChangeShapeType="1"/>
              </p:cNvSpPr>
              <p:nvPr/>
            </p:nvSpPr>
            <p:spPr bwMode="auto">
              <a:xfrm>
                <a:off x="2910" y="1765"/>
                <a:ext cx="322" cy="0"/>
              </a:xfrm>
              <a:prstGeom prst="line">
                <a:avLst/>
              </a:prstGeom>
              <a:noFill/>
              <a:ln w="38100">
                <a:solidFill>
                  <a:srgbClr val="FFFF00"/>
                </a:solidFill>
                <a:round/>
                <a:tailEnd type="triangle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22731" name="Text Box 75"/>
              <p:cNvSpPr txBox="1">
                <a:spLocks noChangeArrowheads="1"/>
              </p:cNvSpPr>
              <p:nvPr/>
            </p:nvSpPr>
            <p:spPr bwMode="auto">
              <a:xfrm>
                <a:off x="3112" y="1422"/>
                <a:ext cx="203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>
                    <a:solidFill>
                      <a:schemeClr val="folHlink"/>
                    </a:solidFill>
                    <a:ea typeface="宋体" panose="02010600030101010101" pitchFamily="2" charset="-122"/>
                  </a:rPr>
                  <a:t>I</a:t>
                </a:r>
                <a:endParaRPr lang="en-US" altLang="zh-CN" sz="2400" i="1" u="sng">
                  <a:solidFill>
                    <a:schemeClr val="folHlink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222732" name="Text Box 76"/>
              <p:cNvSpPr txBox="1">
                <a:spLocks noChangeArrowheads="1"/>
              </p:cNvSpPr>
              <p:nvPr/>
            </p:nvSpPr>
            <p:spPr bwMode="auto">
              <a:xfrm>
                <a:off x="3515" y="1868"/>
                <a:ext cx="567" cy="32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>
                    <a:solidFill>
                      <a:schemeClr val="folHlink"/>
                    </a:solidFill>
                    <a:ea typeface="宋体" panose="02010600030101010101" pitchFamily="2" charset="-122"/>
                  </a:rPr>
                  <a:t>U</a:t>
                </a:r>
                <a:endParaRPr lang="en-US" altLang="zh-CN" sz="3600">
                  <a:solidFill>
                    <a:schemeClr val="folHlink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222733" name="Text Box 77"/>
              <p:cNvSpPr txBox="1">
                <a:spLocks noChangeArrowheads="1"/>
              </p:cNvSpPr>
              <p:nvPr/>
            </p:nvSpPr>
            <p:spPr bwMode="auto">
              <a:xfrm>
                <a:off x="2976" y="1834"/>
                <a:ext cx="364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600">
                    <a:solidFill>
                      <a:schemeClr val="folHlink"/>
                    </a:solidFill>
                    <a:ea typeface="宋体" panose="02010600030101010101" pitchFamily="2" charset="-122"/>
                  </a:rPr>
                  <a:t>+</a:t>
                </a:r>
              </a:p>
            </p:txBody>
          </p:sp>
        </p:grpSp>
        <p:sp>
          <p:nvSpPr>
            <p:cNvPr id="1222734" name="Text Box 78"/>
            <p:cNvSpPr txBox="1">
              <a:spLocks noChangeArrowheads="1"/>
            </p:cNvSpPr>
            <p:nvPr/>
          </p:nvSpPr>
          <p:spPr bwMode="auto">
            <a:xfrm>
              <a:off x="4044" y="1811"/>
              <a:ext cx="605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endParaRPr lang="en-US" altLang="zh-CN" sz="3600">
                <a:solidFill>
                  <a:schemeClr val="folHlink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1222735" name="Group 79"/>
          <p:cNvGrpSpPr/>
          <p:nvPr/>
        </p:nvGrpSpPr>
        <p:grpSpPr bwMode="auto">
          <a:xfrm>
            <a:off x="1517650" y="5386388"/>
            <a:ext cx="2395538" cy="1276350"/>
            <a:chOff x="956" y="3297"/>
            <a:chExt cx="1509" cy="804"/>
          </a:xfrm>
        </p:grpSpPr>
        <p:sp>
          <p:nvSpPr>
            <p:cNvPr id="1222736" name="Line 80"/>
            <p:cNvSpPr>
              <a:spLocks noChangeShapeType="1"/>
            </p:cNvSpPr>
            <p:nvPr/>
          </p:nvSpPr>
          <p:spPr bwMode="auto">
            <a:xfrm>
              <a:off x="956" y="3639"/>
              <a:ext cx="33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37" name="Text Box 81"/>
            <p:cNvSpPr txBox="1">
              <a:spLocks noChangeArrowheads="1"/>
            </p:cNvSpPr>
            <p:nvPr/>
          </p:nvSpPr>
          <p:spPr bwMode="auto">
            <a:xfrm>
              <a:off x="1165" y="3297"/>
              <a:ext cx="20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rgbClr val="FF0000"/>
                  </a:solidFill>
                  <a:ea typeface="宋体" panose="02010600030101010101" pitchFamily="2" charset="-122"/>
                </a:rPr>
                <a:t>I</a:t>
              </a:r>
              <a:endParaRPr lang="en-US" altLang="zh-CN" sz="2400" i="1" u="sng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222738" name="Text Box 82"/>
            <p:cNvSpPr txBox="1">
              <a:spLocks noChangeArrowheads="1"/>
            </p:cNvSpPr>
            <p:nvPr/>
          </p:nvSpPr>
          <p:spPr bwMode="auto">
            <a:xfrm>
              <a:off x="1567" y="3731"/>
              <a:ext cx="583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rgbClr val="FF0000"/>
                  </a:solidFill>
                  <a:ea typeface="宋体" panose="02010600030101010101" pitchFamily="2" charset="-122"/>
                </a:rPr>
                <a:t>U</a:t>
              </a:r>
              <a:endParaRPr lang="en-US" altLang="zh-CN" sz="3600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222739" name="Text Box 83"/>
            <p:cNvSpPr txBox="1">
              <a:spLocks noChangeArrowheads="1"/>
            </p:cNvSpPr>
            <p:nvPr/>
          </p:nvSpPr>
          <p:spPr bwMode="auto">
            <a:xfrm>
              <a:off x="2089" y="3697"/>
              <a:ext cx="37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rgbClr val="FF0000"/>
                  </a:solidFill>
                  <a:ea typeface="宋体" panose="02010600030101010101" pitchFamily="2" charset="-122"/>
                </a:rPr>
                <a:t>+</a:t>
              </a:r>
            </a:p>
          </p:txBody>
        </p:sp>
        <p:sp>
          <p:nvSpPr>
            <p:cNvPr id="1222740" name="Text Box 84"/>
            <p:cNvSpPr txBox="1">
              <a:spLocks noChangeArrowheads="1"/>
            </p:cNvSpPr>
            <p:nvPr/>
          </p:nvSpPr>
          <p:spPr bwMode="auto">
            <a:xfrm>
              <a:off x="1021" y="3697"/>
              <a:ext cx="625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rgbClr val="FF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endParaRPr lang="en-US" altLang="zh-CN" sz="3600">
                <a:solidFill>
                  <a:srgbClr val="FF0000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1222749" name="Group 93"/>
          <p:cNvGrpSpPr/>
          <p:nvPr/>
        </p:nvGrpSpPr>
        <p:grpSpPr bwMode="auto">
          <a:xfrm>
            <a:off x="1506538" y="5383213"/>
            <a:ext cx="2395537" cy="1276350"/>
            <a:chOff x="3288" y="3222"/>
            <a:chExt cx="1509" cy="804"/>
          </a:xfrm>
        </p:grpSpPr>
        <p:sp>
          <p:nvSpPr>
            <p:cNvPr id="1222742" name="Line 86"/>
            <p:cNvSpPr>
              <a:spLocks noChangeShapeType="1"/>
            </p:cNvSpPr>
            <p:nvPr/>
          </p:nvSpPr>
          <p:spPr bwMode="auto">
            <a:xfrm>
              <a:off x="3288" y="3564"/>
              <a:ext cx="334" cy="0"/>
            </a:xfrm>
            <a:prstGeom prst="line">
              <a:avLst/>
            </a:prstGeom>
            <a:noFill/>
            <a:ln w="38100">
              <a:solidFill>
                <a:srgbClr val="FFFF00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43" name="Text Box 87"/>
            <p:cNvSpPr txBox="1">
              <a:spLocks noChangeArrowheads="1"/>
            </p:cNvSpPr>
            <p:nvPr/>
          </p:nvSpPr>
          <p:spPr bwMode="auto">
            <a:xfrm>
              <a:off x="3497" y="3222"/>
              <a:ext cx="20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chemeClr val="folHlink"/>
                  </a:solidFill>
                  <a:ea typeface="宋体" panose="02010600030101010101" pitchFamily="2" charset="-122"/>
                </a:rPr>
                <a:t>I</a:t>
              </a:r>
              <a:endParaRPr lang="en-US" altLang="zh-CN" sz="2400" i="1" u="sng">
                <a:solidFill>
                  <a:schemeClr val="fol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222744" name="Text Box 88"/>
            <p:cNvSpPr txBox="1">
              <a:spLocks noChangeArrowheads="1"/>
            </p:cNvSpPr>
            <p:nvPr/>
          </p:nvSpPr>
          <p:spPr bwMode="auto">
            <a:xfrm>
              <a:off x="3899" y="3656"/>
              <a:ext cx="583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solidFill>
                    <a:schemeClr val="folHlink"/>
                  </a:solidFill>
                  <a:ea typeface="宋体" panose="02010600030101010101" pitchFamily="2" charset="-122"/>
                </a:rPr>
                <a:t>U</a:t>
              </a:r>
              <a:endParaRPr lang="en-US" altLang="zh-CN" sz="3600">
                <a:solidFill>
                  <a:schemeClr val="folHlink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222745" name="Text Box 89"/>
            <p:cNvSpPr txBox="1">
              <a:spLocks noChangeArrowheads="1"/>
            </p:cNvSpPr>
            <p:nvPr/>
          </p:nvSpPr>
          <p:spPr bwMode="auto">
            <a:xfrm>
              <a:off x="4421" y="3622"/>
              <a:ext cx="37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folHlink"/>
                  </a:solidFill>
                  <a:ea typeface="宋体" panose="02010600030101010101" pitchFamily="2" charset="-122"/>
                </a:rPr>
                <a:t>+</a:t>
              </a:r>
            </a:p>
          </p:txBody>
        </p:sp>
        <p:sp>
          <p:nvSpPr>
            <p:cNvPr id="1222746" name="Text Box 90"/>
            <p:cNvSpPr txBox="1">
              <a:spLocks noChangeArrowheads="1"/>
            </p:cNvSpPr>
            <p:nvPr/>
          </p:nvSpPr>
          <p:spPr bwMode="auto">
            <a:xfrm>
              <a:off x="3353" y="3622"/>
              <a:ext cx="625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solidFill>
                    <a:schemeClr val="folHlin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endParaRPr lang="en-US" altLang="zh-CN" sz="3600">
                <a:solidFill>
                  <a:schemeClr val="folHlink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1222781" name="Group 125"/>
          <p:cNvGrpSpPr/>
          <p:nvPr/>
        </p:nvGrpSpPr>
        <p:grpSpPr bwMode="auto">
          <a:xfrm>
            <a:off x="5635625" y="3043238"/>
            <a:ext cx="3043238" cy="1312862"/>
            <a:chOff x="3550" y="1917"/>
            <a:chExt cx="1917" cy="827"/>
          </a:xfrm>
        </p:grpSpPr>
        <p:sp>
          <p:nvSpPr>
            <p:cNvPr id="1222751" name="Rectangle 95"/>
            <p:cNvSpPr>
              <a:spLocks noChangeArrowheads="1"/>
            </p:cNvSpPr>
            <p:nvPr/>
          </p:nvSpPr>
          <p:spPr bwMode="auto">
            <a:xfrm>
              <a:off x="4258" y="2191"/>
              <a:ext cx="417" cy="183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52" name="Line 96"/>
            <p:cNvSpPr>
              <a:spLocks noChangeShapeType="1"/>
            </p:cNvSpPr>
            <p:nvPr/>
          </p:nvSpPr>
          <p:spPr bwMode="auto">
            <a:xfrm flipH="1">
              <a:off x="3758" y="2282"/>
              <a:ext cx="5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54" name="Oval 98"/>
            <p:cNvSpPr>
              <a:spLocks noChangeArrowheads="1"/>
            </p:cNvSpPr>
            <p:nvPr/>
          </p:nvSpPr>
          <p:spPr bwMode="auto">
            <a:xfrm>
              <a:off x="3675" y="2237"/>
              <a:ext cx="83" cy="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55" name="Oval 99"/>
            <p:cNvSpPr>
              <a:spLocks noChangeArrowheads="1"/>
            </p:cNvSpPr>
            <p:nvPr/>
          </p:nvSpPr>
          <p:spPr bwMode="auto">
            <a:xfrm>
              <a:off x="5133" y="2237"/>
              <a:ext cx="84" cy="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56" name="Line 100"/>
            <p:cNvSpPr>
              <a:spLocks noChangeShapeType="1"/>
            </p:cNvSpPr>
            <p:nvPr/>
          </p:nvSpPr>
          <p:spPr bwMode="auto">
            <a:xfrm>
              <a:off x="4675" y="2282"/>
              <a:ext cx="45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57" name="Text Box 101"/>
            <p:cNvSpPr txBox="1">
              <a:spLocks noChangeArrowheads="1"/>
            </p:cNvSpPr>
            <p:nvPr/>
          </p:nvSpPr>
          <p:spPr bwMode="auto">
            <a:xfrm>
              <a:off x="3550" y="1917"/>
              <a:ext cx="41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a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222758" name="Text Box 102"/>
            <p:cNvSpPr txBox="1">
              <a:spLocks noChangeArrowheads="1"/>
            </p:cNvSpPr>
            <p:nvPr/>
          </p:nvSpPr>
          <p:spPr bwMode="auto">
            <a:xfrm>
              <a:off x="5050" y="1928"/>
              <a:ext cx="41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b</a:t>
              </a:r>
            </a:p>
          </p:txBody>
        </p:sp>
        <p:sp>
          <p:nvSpPr>
            <p:cNvPr id="1222760" name="Text Box 104"/>
            <p:cNvSpPr txBox="1">
              <a:spLocks noChangeArrowheads="1"/>
            </p:cNvSpPr>
            <p:nvPr/>
          </p:nvSpPr>
          <p:spPr bwMode="auto">
            <a:xfrm>
              <a:off x="4369" y="2374"/>
              <a:ext cx="583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U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222761" name="Text Box 105"/>
            <p:cNvSpPr txBox="1">
              <a:spLocks noChangeArrowheads="1"/>
            </p:cNvSpPr>
            <p:nvPr/>
          </p:nvSpPr>
          <p:spPr bwMode="auto">
            <a:xfrm>
              <a:off x="4891" y="2340"/>
              <a:ext cx="376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ea typeface="宋体" panose="02010600030101010101" pitchFamily="2" charset="-122"/>
                </a:rPr>
                <a:t>-</a:t>
              </a:r>
            </a:p>
          </p:txBody>
        </p:sp>
        <p:sp>
          <p:nvSpPr>
            <p:cNvPr id="1222762" name="Text Box 106"/>
            <p:cNvSpPr txBox="1">
              <a:spLocks noChangeArrowheads="1"/>
            </p:cNvSpPr>
            <p:nvPr/>
          </p:nvSpPr>
          <p:spPr bwMode="auto">
            <a:xfrm>
              <a:off x="3823" y="2340"/>
              <a:ext cx="625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600">
                  <a:latin typeface="宋体" panose="02010600030101010101" pitchFamily="2" charset="-122"/>
                  <a:ea typeface="宋体" panose="02010600030101010101" pitchFamily="2" charset="-122"/>
                </a:rPr>
                <a:t>+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</p:grpSp>
      <p:grpSp>
        <p:nvGrpSpPr>
          <p:cNvPr id="1222780" name="Group 124"/>
          <p:cNvGrpSpPr/>
          <p:nvPr/>
        </p:nvGrpSpPr>
        <p:grpSpPr bwMode="auto">
          <a:xfrm>
            <a:off x="5614988" y="2100263"/>
            <a:ext cx="3043237" cy="725487"/>
            <a:chOff x="3537" y="1323"/>
            <a:chExt cx="1917" cy="457"/>
          </a:xfrm>
        </p:grpSpPr>
        <p:sp>
          <p:nvSpPr>
            <p:cNvPr id="1222764" name="Rectangle 108"/>
            <p:cNvSpPr>
              <a:spLocks noChangeArrowheads="1"/>
            </p:cNvSpPr>
            <p:nvPr/>
          </p:nvSpPr>
          <p:spPr bwMode="auto">
            <a:xfrm>
              <a:off x="4245" y="1597"/>
              <a:ext cx="417" cy="183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65" name="Line 109"/>
            <p:cNvSpPr>
              <a:spLocks noChangeShapeType="1"/>
            </p:cNvSpPr>
            <p:nvPr/>
          </p:nvSpPr>
          <p:spPr bwMode="auto">
            <a:xfrm flipH="1">
              <a:off x="3995" y="1688"/>
              <a:ext cx="25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66" name="Line 110"/>
            <p:cNvSpPr>
              <a:spLocks noChangeShapeType="1"/>
            </p:cNvSpPr>
            <p:nvPr/>
          </p:nvSpPr>
          <p:spPr bwMode="auto">
            <a:xfrm>
              <a:off x="3745" y="1688"/>
              <a:ext cx="334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67" name="Oval 111"/>
            <p:cNvSpPr>
              <a:spLocks noChangeArrowheads="1"/>
            </p:cNvSpPr>
            <p:nvPr/>
          </p:nvSpPr>
          <p:spPr bwMode="auto">
            <a:xfrm>
              <a:off x="3662" y="1643"/>
              <a:ext cx="83" cy="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68" name="Oval 112"/>
            <p:cNvSpPr>
              <a:spLocks noChangeArrowheads="1"/>
            </p:cNvSpPr>
            <p:nvPr/>
          </p:nvSpPr>
          <p:spPr bwMode="auto">
            <a:xfrm>
              <a:off x="5120" y="1643"/>
              <a:ext cx="84" cy="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69" name="Line 113"/>
            <p:cNvSpPr>
              <a:spLocks noChangeShapeType="1"/>
            </p:cNvSpPr>
            <p:nvPr/>
          </p:nvSpPr>
          <p:spPr bwMode="auto">
            <a:xfrm>
              <a:off x="4662" y="1688"/>
              <a:ext cx="45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22770" name="Text Box 114"/>
            <p:cNvSpPr txBox="1">
              <a:spLocks noChangeArrowheads="1"/>
            </p:cNvSpPr>
            <p:nvPr/>
          </p:nvSpPr>
          <p:spPr bwMode="auto">
            <a:xfrm>
              <a:off x="3537" y="1323"/>
              <a:ext cx="41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a</a:t>
              </a:r>
              <a:endParaRPr lang="en-US" altLang="zh-CN" sz="3600">
                <a:ea typeface="宋体" panose="02010600030101010101" pitchFamily="2" charset="-122"/>
              </a:endParaRPr>
            </a:p>
          </p:txBody>
        </p:sp>
        <p:sp>
          <p:nvSpPr>
            <p:cNvPr id="1222771" name="Text Box 115"/>
            <p:cNvSpPr txBox="1">
              <a:spLocks noChangeArrowheads="1"/>
            </p:cNvSpPr>
            <p:nvPr/>
          </p:nvSpPr>
          <p:spPr bwMode="auto">
            <a:xfrm>
              <a:off x="5037" y="1334"/>
              <a:ext cx="417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b</a:t>
              </a:r>
            </a:p>
          </p:txBody>
        </p:sp>
        <p:sp>
          <p:nvSpPr>
            <p:cNvPr id="1222772" name="Text Box 116"/>
            <p:cNvSpPr txBox="1">
              <a:spLocks noChangeArrowheads="1"/>
            </p:cNvSpPr>
            <p:nvPr/>
          </p:nvSpPr>
          <p:spPr bwMode="auto">
            <a:xfrm>
              <a:off x="3954" y="1346"/>
              <a:ext cx="208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I</a:t>
              </a:r>
              <a:endParaRPr lang="en-US" altLang="zh-CN" sz="2400" i="1" u="sng">
                <a:ea typeface="宋体" panose="02010600030101010101" pitchFamily="2" charset="-122"/>
              </a:endParaRPr>
            </a:p>
          </p:txBody>
        </p:sp>
      </p:grpSp>
      <p:sp>
        <p:nvSpPr>
          <p:cNvPr id="1222779" name="Text Box 123"/>
          <p:cNvSpPr txBox="1">
            <a:spLocks noChangeArrowheads="1"/>
          </p:cNvSpPr>
          <p:nvPr/>
        </p:nvSpPr>
        <p:spPr bwMode="auto">
          <a:xfrm>
            <a:off x="5834063" y="1584325"/>
            <a:ext cx="2862262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3200">
                <a:solidFill>
                  <a:schemeClr val="folHlink"/>
                </a:solidFill>
                <a:latin typeface="隶书" panose="02010509060101010101" charset="-122"/>
                <a:ea typeface="隶书" panose="02010509060101010101" charset="-122"/>
              </a:rPr>
              <a:t>关联参考方向</a:t>
            </a:r>
            <a:endParaRPr lang="zh-CN" altLang="en-US" sz="2400">
              <a:solidFill>
                <a:schemeClr val="fol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22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22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22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2" dur="500"/>
                                        <p:tgtEl>
                                          <p:spTgt spid="1222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6" dur="500"/>
                                        <p:tgtEl>
                                          <p:spTgt spid="12227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1" dur="500"/>
                                        <p:tgtEl>
                                          <p:spTgt spid="122274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6" dur="500"/>
                                        <p:tgtEl>
                                          <p:spTgt spid="1222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222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5" dur="500"/>
                                        <p:tgtEl>
                                          <p:spTgt spid="122278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0" dur="500"/>
                                        <p:tgtEl>
                                          <p:spTgt spid="122278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222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222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5" dur="500"/>
                                        <p:tgtEl>
                                          <p:spTgt spid="1222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0" dur="500"/>
                                        <p:tgtEl>
                                          <p:spTgt spid="122273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5" dur="500"/>
                                        <p:tgtEl>
                                          <p:spTgt spid="122274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2778" grpId="0" animBg="1"/>
      <p:bldP spid="1222658" grpId="0"/>
      <p:bldP spid="1222714" grpId="0" autoUpdateAnimBg="0"/>
      <p:bldP spid="1222715" grpId="0" autoUpdateAnimBg="0"/>
      <p:bldP spid="1222717" grpId="0" autoUpdateAnimBg="0"/>
      <p:bldP spid="1222718" grpId="0" autoUpdateAnimBg="0"/>
      <p:bldP spid="1222779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60" name="Text Box 4"/>
          <p:cNvSpPr txBox="1">
            <a:spLocks noChangeArrowheads="1"/>
          </p:cNvSpPr>
          <p:nvPr/>
        </p:nvSpPr>
        <p:spPr bwMode="auto">
          <a:xfrm>
            <a:off x="265113" y="941388"/>
            <a:ext cx="548798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单位时间内吸收或产生的电能</a:t>
            </a:r>
          </a:p>
        </p:txBody>
      </p:sp>
      <p:sp>
        <p:nvSpPr>
          <p:cNvPr id="121862" name="Text Box 6"/>
          <p:cNvSpPr txBox="1">
            <a:spLocks noChangeArrowheads="1"/>
          </p:cNvSpPr>
          <p:nvPr/>
        </p:nvSpPr>
        <p:spPr bwMode="auto">
          <a:xfrm>
            <a:off x="647700" y="1670050"/>
            <a:ext cx="7086600" cy="120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2800">
                <a:ea typeface="楷体_GB2312" panose="02010609030101010101" pitchFamily="49" charset="-122"/>
              </a:rPr>
              <a:t>功率的单位：瓦特（</a:t>
            </a:r>
            <a:r>
              <a:rPr lang="en-US" altLang="zh-CN" sz="2800">
                <a:ea typeface="楷体_GB2312" panose="02010609030101010101" pitchFamily="49" charset="-122"/>
              </a:rPr>
              <a:t>w)</a:t>
            </a:r>
          </a:p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2800">
                <a:ea typeface="楷体_GB2312" panose="02010609030101010101" pitchFamily="49" charset="-122"/>
              </a:rPr>
              <a:t>     1w =1000mw   1mw =1000μw   </a:t>
            </a:r>
          </a:p>
        </p:txBody>
      </p:sp>
      <p:sp>
        <p:nvSpPr>
          <p:cNvPr id="121863" name="Text Box 7"/>
          <p:cNvSpPr txBox="1">
            <a:spLocks noGrp="1" noChangeArrowheads="1"/>
          </p:cNvSpPr>
          <p:nvPr>
            <p:ph type="title"/>
          </p:nvPr>
        </p:nvSpPr>
        <p:spPr>
          <a:xfrm>
            <a:off x="152400" y="-209550"/>
            <a:ext cx="7772400" cy="1143000"/>
          </a:xfrm>
          <a:noFill/>
        </p:spPr>
        <p:txBody>
          <a:bodyPr/>
          <a:lstStyle/>
          <a:p>
            <a:pPr algn="l">
              <a:spcBef>
                <a:spcPct val="50000"/>
              </a:spcBef>
            </a:pPr>
            <a:r>
              <a:rPr lang="en-US" altLang="zh-CN" sz="3600" b="1" dirty="0">
                <a:solidFill>
                  <a:schemeClr val="folHlink"/>
                </a:solidFill>
                <a:latin typeface="宋体" panose="02010600030101010101" pitchFamily="2" charset="-122"/>
              </a:rPr>
              <a:t>1.2.4 </a:t>
            </a:r>
            <a:r>
              <a:rPr lang="zh-CN" altLang="en-US" sz="3600" b="1" dirty="0">
                <a:solidFill>
                  <a:schemeClr val="folHlink"/>
                </a:solidFill>
                <a:latin typeface="宋体" panose="02010600030101010101" pitchFamily="2" charset="-122"/>
              </a:rPr>
              <a:t>功率和效率</a:t>
            </a:r>
          </a:p>
        </p:txBody>
      </p:sp>
      <p:grpSp>
        <p:nvGrpSpPr>
          <p:cNvPr id="121874" name="Group 18"/>
          <p:cNvGrpSpPr/>
          <p:nvPr/>
        </p:nvGrpSpPr>
        <p:grpSpPr bwMode="auto">
          <a:xfrm>
            <a:off x="6577013" y="3708400"/>
            <a:ext cx="1539875" cy="2482850"/>
            <a:chOff x="4236" y="1200"/>
            <a:chExt cx="879" cy="1378"/>
          </a:xfrm>
        </p:grpSpPr>
        <p:sp>
          <p:nvSpPr>
            <p:cNvPr id="121875" name="Rectangle 19"/>
            <p:cNvSpPr>
              <a:spLocks noChangeArrowheads="1"/>
            </p:cNvSpPr>
            <p:nvPr/>
          </p:nvSpPr>
          <p:spPr bwMode="auto">
            <a:xfrm>
              <a:off x="4547" y="1792"/>
              <a:ext cx="181" cy="365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876" name="Line 20"/>
            <p:cNvSpPr>
              <a:spLocks noChangeShapeType="1"/>
            </p:cNvSpPr>
            <p:nvPr/>
          </p:nvSpPr>
          <p:spPr bwMode="auto">
            <a:xfrm flipV="1">
              <a:off x="4637" y="1701"/>
              <a:ext cx="0" cy="9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877" name="Line 21"/>
            <p:cNvSpPr>
              <a:spLocks noChangeShapeType="1"/>
            </p:cNvSpPr>
            <p:nvPr/>
          </p:nvSpPr>
          <p:spPr bwMode="auto">
            <a:xfrm>
              <a:off x="4637" y="1473"/>
              <a:ext cx="0" cy="22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878" name="Line 22"/>
            <p:cNvSpPr>
              <a:spLocks noChangeShapeType="1"/>
            </p:cNvSpPr>
            <p:nvPr/>
          </p:nvSpPr>
          <p:spPr bwMode="auto">
            <a:xfrm>
              <a:off x="4637" y="2157"/>
              <a:ext cx="0" cy="27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879" name="Oval 23"/>
            <p:cNvSpPr>
              <a:spLocks noChangeArrowheads="1"/>
            </p:cNvSpPr>
            <p:nvPr/>
          </p:nvSpPr>
          <p:spPr bwMode="auto">
            <a:xfrm>
              <a:off x="4592" y="2430"/>
              <a:ext cx="91" cy="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880" name="Oval 24"/>
            <p:cNvSpPr>
              <a:spLocks noChangeArrowheads="1"/>
            </p:cNvSpPr>
            <p:nvPr/>
          </p:nvSpPr>
          <p:spPr bwMode="auto">
            <a:xfrm>
              <a:off x="4592" y="1382"/>
              <a:ext cx="91" cy="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1881" name="Text Box 25"/>
            <p:cNvSpPr txBox="1">
              <a:spLocks noChangeArrowheads="1"/>
            </p:cNvSpPr>
            <p:nvPr/>
          </p:nvSpPr>
          <p:spPr bwMode="auto">
            <a:xfrm>
              <a:off x="4752" y="1488"/>
              <a:ext cx="181" cy="3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i</a:t>
              </a:r>
            </a:p>
          </p:txBody>
        </p:sp>
        <p:sp>
          <p:nvSpPr>
            <p:cNvPr id="121882" name="Text Box 26"/>
            <p:cNvSpPr txBox="1">
              <a:spLocks noChangeArrowheads="1"/>
            </p:cNvSpPr>
            <p:nvPr/>
          </p:nvSpPr>
          <p:spPr bwMode="auto">
            <a:xfrm>
              <a:off x="4236" y="1776"/>
              <a:ext cx="228" cy="3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 b="1">
                  <a:ea typeface="宋体" panose="02010600030101010101" pitchFamily="2" charset="-122"/>
                </a:rPr>
                <a:t>u</a:t>
              </a:r>
              <a:endParaRPr lang="en-US" altLang="zh-CN" sz="2400">
                <a:ea typeface="宋体" panose="02010600030101010101" pitchFamily="2" charset="-122"/>
              </a:endParaRPr>
            </a:p>
          </p:txBody>
        </p:sp>
        <p:sp>
          <p:nvSpPr>
            <p:cNvPr id="121883" name="Text Box 27"/>
            <p:cNvSpPr txBox="1">
              <a:spLocks noChangeArrowheads="1"/>
            </p:cNvSpPr>
            <p:nvPr/>
          </p:nvSpPr>
          <p:spPr bwMode="auto">
            <a:xfrm>
              <a:off x="4752" y="1200"/>
              <a:ext cx="317" cy="3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a</a:t>
              </a:r>
            </a:p>
          </p:txBody>
        </p:sp>
        <p:sp>
          <p:nvSpPr>
            <p:cNvPr id="121884" name="Text Box 28"/>
            <p:cNvSpPr txBox="1">
              <a:spLocks noChangeArrowheads="1"/>
            </p:cNvSpPr>
            <p:nvPr/>
          </p:nvSpPr>
          <p:spPr bwMode="auto">
            <a:xfrm>
              <a:off x="4752" y="2256"/>
              <a:ext cx="363" cy="3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b</a:t>
              </a:r>
              <a:endParaRPr lang="en-US" altLang="zh-CN" sz="2400" i="1" u="sng">
                <a:ea typeface="宋体" panose="02010600030101010101" pitchFamily="2" charset="-122"/>
              </a:endParaRPr>
            </a:p>
          </p:txBody>
        </p:sp>
        <p:sp>
          <p:nvSpPr>
            <p:cNvPr id="121885" name="Text Box 29"/>
            <p:cNvSpPr txBox="1">
              <a:spLocks noChangeArrowheads="1"/>
            </p:cNvSpPr>
            <p:nvPr/>
          </p:nvSpPr>
          <p:spPr bwMode="auto">
            <a:xfrm>
              <a:off x="4261" y="1584"/>
              <a:ext cx="34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eaVert">
              <a:spAutoFit/>
            </a:bodyPr>
            <a:lstStyle/>
            <a:p>
              <a:r>
                <a:rPr lang="en-US" altLang="zh-CN" sz="2800">
                  <a:ea typeface="宋体" panose="02010600030101010101" pitchFamily="2" charset="-122"/>
                </a:rPr>
                <a:t>+</a:t>
              </a:r>
              <a:endParaRPr lang="en-US" altLang="zh-CN" sz="2400" i="1" u="sng">
                <a:ea typeface="宋体" panose="02010600030101010101" pitchFamily="2" charset="-122"/>
              </a:endParaRPr>
            </a:p>
          </p:txBody>
        </p:sp>
        <p:sp>
          <p:nvSpPr>
            <p:cNvPr id="121886" name="Text Box 30"/>
            <p:cNvSpPr txBox="1">
              <a:spLocks noChangeArrowheads="1"/>
            </p:cNvSpPr>
            <p:nvPr/>
          </p:nvSpPr>
          <p:spPr bwMode="auto">
            <a:xfrm>
              <a:off x="4321" y="2112"/>
              <a:ext cx="241" cy="3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3200">
                  <a:ea typeface="宋体" panose="02010600030101010101" pitchFamily="2" charset="-122"/>
                </a:rPr>
                <a:t>-</a:t>
              </a:r>
            </a:p>
          </p:txBody>
        </p:sp>
      </p:grpSp>
      <p:sp>
        <p:nvSpPr>
          <p:cNvPr id="121888" name="Text Box 32"/>
          <p:cNvSpPr txBox="1">
            <a:spLocks noChangeArrowheads="1"/>
          </p:cNvSpPr>
          <p:nvPr/>
        </p:nvSpPr>
        <p:spPr bwMode="auto">
          <a:xfrm>
            <a:off x="800100" y="4154488"/>
            <a:ext cx="26892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ea typeface="宋体" panose="02010600030101010101" pitchFamily="2" charset="-122"/>
              </a:rPr>
              <a:t>p = u× i </a:t>
            </a:r>
          </a:p>
        </p:txBody>
      </p:sp>
      <p:sp>
        <p:nvSpPr>
          <p:cNvPr id="121893" name="Text Box 37"/>
          <p:cNvSpPr txBox="1">
            <a:spLocks noChangeArrowheads="1"/>
          </p:cNvSpPr>
          <p:nvPr/>
        </p:nvSpPr>
        <p:spPr bwMode="auto">
          <a:xfrm>
            <a:off x="419100" y="2894013"/>
            <a:ext cx="769778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b="1">
                <a:solidFill>
                  <a:schemeClr val="folHlink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根据关联方向判定功率的吸收和产生</a:t>
            </a:r>
          </a:p>
        </p:txBody>
      </p:sp>
      <p:sp>
        <p:nvSpPr>
          <p:cNvPr id="121894" name="Text Box 38"/>
          <p:cNvSpPr txBox="1">
            <a:spLocks noChangeArrowheads="1"/>
          </p:cNvSpPr>
          <p:nvPr/>
        </p:nvSpPr>
        <p:spPr bwMode="auto">
          <a:xfrm>
            <a:off x="1112838" y="3651250"/>
            <a:ext cx="1344612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66FF3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2800" b="1">
                <a:solidFill>
                  <a:schemeClr val="folHlink"/>
                </a:solidFill>
                <a:ea typeface="楷体_GB2312" panose="02010609030101010101" pitchFamily="49" charset="-122"/>
              </a:rPr>
              <a:t>关联：</a:t>
            </a:r>
            <a:r>
              <a:rPr lang="zh-CN" altLang="en-US" sz="2800">
                <a:ea typeface="楷体_GB2312" panose="02010609030101010101" pitchFamily="49" charset="-122"/>
              </a:rPr>
              <a:t> </a:t>
            </a:r>
          </a:p>
        </p:txBody>
      </p:sp>
      <p:sp>
        <p:nvSpPr>
          <p:cNvPr id="121908" name="Text Box 52"/>
          <p:cNvSpPr txBox="1">
            <a:spLocks noChangeArrowheads="1"/>
          </p:cNvSpPr>
          <p:nvPr/>
        </p:nvSpPr>
        <p:spPr bwMode="auto">
          <a:xfrm>
            <a:off x="685800" y="5824538"/>
            <a:ext cx="294322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800" b="1">
                <a:ea typeface="宋体" panose="02010600030101010101" pitchFamily="2" charset="-122"/>
              </a:rPr>
              <a:t>p = </a:t>
            </a:r>
            <a:r>
              <a:rPr lang="en-US" altLang="zh-CN" sz="3200" b="1">
                <a:ea typeface="宋体" panose="02010600030101010101" pitchFamily="2" charset="-122"/>
              </a:rPr>
              <a:t>- </a:t>
            </a:r>
            <a:r>
              <a:rPr lang="en-US" altLang="zh-CN" sz="2800" b="1">
                <a:ea typeface="宋体" panose="02010600030101010101" pitchFamily="2" charset="-122"/>
              </a:rPr>
              <a:t>u× i</a:t>
            </a:r>
          </a:p>
        </p:txBody>
      </p:sp>
      <p:sp>
        <p:nvSpPr>
          <p:cNvPr id="121910" name="Text Box 54"/>
          <p:cNvSpPr txBox="1">
            <a:spLocks noChangeArrowheads="1"/>
          </p:cNvSpPr>
          <p:nvPr/>
        </p:nvSpPr>
        <p:spPr bwMode="auto">
          <a:xfrm>
            <a:off x="903288" y="5041900"/>
            <a:ext cx="13747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66FF3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/>
            <a:r>
              <a:rPr lang="zh-CN" altLang="en-US" sz="2800" b="1">
                <a:solidFill>
                  <a:schemeClr val="folHlink"/>
                </a:solidFill>
                <a:ea typeface="楷体_GB2312" panose="02010609030101010101" pitchFamily="49" charset="-122"/>
              </a:rPr>
              <a:t>非关联</a:t>
            </a:r>
            <a:r>
              <a:rPr lang="en-US" altLang="zh-CN" sz="2800" b="1">
                <a:solidFill>
                  <a:schemeClr val="folHlink"/>
                </a:solidFill>
                <a:ea typeface="楷体_GB2312" panose="02010609030101010101" pitchFamily="49" charset="-122"/>
              </a:rPr>
              <a:t>:</a:t>
            </a:r>
            <a:endParaRPr lang="en-US" altLang="zh-CN" sz="2800">
              <a:ea typeface="楷体_GB2312" panose="02010609030101010101" pitchFamily="49" charset="-122"/>
            </a:endParaRPr>
          </a:p>
        </p:txBody>
      </p:sp>
      <p:grpSp>
        <p:nvGrpSpPr>
          <p:cNvPr id="121916" name="Group 60"/>
          <p:cNvGrpSpPr/>
          <p:nvPr/>
        </p:nvGrpSpPr>
        <p:grpSpPr bwMode="auto">
          <a:xfrm>
            <a:off x="6584950" y="4238625"/>
            <a:ext cx="536575" cy="1784350"/>
            <a:chOff x="3782" y="2663"/>
            <a:chExt cx="361" cy="1124"/>
          </a:xfrm>
        </p:grpSpPr>
        <p:sp>
          <p:nvSpPr>
            <p:cNvPr id="121915" name="Rectangle 59"/>
            <p:cNvSpPr>
              <a:spLocks noChangeArrowheads="1"/>
            </p:cNvSpPr>
            <p:nvPr/>
          </p:nvSpPr>
          <p:spPr bwMode="auto">
            <a:xfrm>
              <a:off x="3782" y="2772"/>
              <a:ext cx="361" cy="9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21911" name="Group 55"/>
            <p:cNvGrpSpPr/>
            <p:nvPr/>
          </p:nvGrpSpPr>
          <p:grpSpPr bwMode="auto">
            <a:xfrm>
              <a:off x="3782" y="2663"/>
              <a:ext cx="361" cy="1124"/>
              <a:chOff x="3696" y="2500"/>
              <a:chExt cx="361" cy="1124"/>
            </a:xfrm>
          </p:grpSpPr>
          <p:sp>
            <p:nvSpPr>
              <p:cNvPr id="121912" name="Text Box 56"/>
              <p:cNvSpPr txBox="1">
                <a:spLocks noChangeArrowheads="1"/>
              </p:cNvSpPr>
              <p:nvPr/>
            </p:nvSpPr>
            <p:spPr bwMode="auto">
              <a:xfrm>
                <a:off x="3696" y="2834"/>
                <a:ext cx="258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solidFill>
                      <a:schemeClr val="folHlink"/>
                    </a:solidFill>
                    <a:ea typeface="宋体" panose="02010600030101010101" pitchFamily="2" charset="-122"/>
                  </a:rPr>
                  <a:t>u</a:t>
                </a:r>
                <a:endParaRPr lang="en-US" altLang="zh-CN" sz="2400">
                  <a:solidFill>
                    <a:schemeClr val="folHlink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21913" name="Text Box 57"/>
              <p:cNvSpPr txBox="1">
                <a:spLocks noChangeArrowheads="1"/>
              </p:cNvSpPr>
              <p:nvPr/>
            </p:nvSpPr>
            <p:spPr bwMode="auto">
              <a:xfrm>
                <a:off x="3696" y="2500"/>
                <a:ext cx="206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600" b="1">
                    <a:solidFill>
                      <a:schemeClr val="folHlink"/>
                    </a:solidFill>
                    <a:latin typeface="仿宋_GB2312" panose="02010609030101010101" pitchFamily="49" charset="-122"/>
                    <a:ea typeface="仿宋_GB2312" panose="02010609030101010101" pitchFamily="49" charset="-122"/>
                  </a:rPr>
                  <a:t>-</a:t>
                </a:r>
                <a:endParaRPr lang="en-US" altLang="zh-CN" sz="2400" i="1" u="sng">
                  <a:solidFill>
                    <a:schemeClr val="folHlink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21914" name="Text Box 58"/>
              <p:cNvSpPr txBox="1">
                <a:spLocks noChangeArrowheads="1"/>
              </p:cNvSpPr>
              <p:nvPr/>
            </p:nvSpPr>
            <p:spPr bwMode="auto">
              <a:xfrm>
                <a:off x="3696" y="3259"/>
                <a:ext cx="361" cy="3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3200" b="1">
                    <a:solidFill>
                      <a:schemeClr val="folHlink"/>
                    </a:solidFill>
                    <a:ea typeface="宋体" panose="02010600030101010101" pitchFamily="2" charset="-122"/>
                  </a:rPr>
                  <a:t>+</a:t>
                </a:r>
                <a:endParaRPr lang="en-US" altLang="zh-CN" sz="3200" i="1" u="sng">
                  <a:solidFill>
                    <a:schemeClr val="folHlink"/>
                  </a:solidFill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121920" name="Group 64"/>
          <p:cNvGrpSpPr/>
          <p:nvPr/>
        </p:nvGrpSpPr>
        <p:grpSpPr bwMode="auto">
          <a:xfrm>
            <a:off x="2574925" y="3881438"/>
            <a:ext cx="3294063" cy="1160462"/>
            <a:chOff x="1622" y="2445"/>
            <a:chExt cx="2075" cy="731"/>
          </a:xfrm>
        </p:grpSpPr>
        <p:grpSp>
          <p:nvGrpSpPr>
            <p:cNvPr id="121889" name="Group 33"/>
            <p:cNvGrpSpPr/>
            <p:nvPr/>
          </p:nvGrpSpPr>
          <p:grpSpPr bwMode="auto">
            <a:xfrm>
              <a:off x="1896" y="2445"/>
              <a:ext cx="687" cy="731"/>
              <a:chOff x="2208" y="1392"/>
              <a:chExt cx="623" cy="644"/>
            </a:xfrm>
          </p:grpSpPr>
          <p:sp>
            <p:nvSpPr>
              <p:cNvPr id="121890" name="Text Box 34"/>
              <p:cNvSpPr txBox="1">
                <a:spLocks noChangeArrowheads="1"/>
              </p:cNvSpPr>
              <p:nvPr/>
            </p:nvSpPr>
            <p:spPr bwMode="auto">
              <a:xfrm>
                <a:off x="2304" y="1392"/>
                <a:ext cx="527" cy="6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>
                    <a:ea typeface="宋体" panose="02010600030101010101" pitchFamily="2" charset="-122"/>
                  </a:rPr>
                  <a:t>&gt;0</a:t>
                </a:r>
              </a:p>
              <a:p>
                <a:r>
                  <a:rPr lang="en-US" altLang="zh-CN" sz="2800">
                    <a:ea typeface="宋体" panose="02010600030101010101" pitchFamily="2" charset="-122"/>
                  </a:rPr>
                  <a:t>&lt;0</a:t>
                </a:r>
              </a:p>
            </p:txBody>
          </p:sp>
          <p:sp>
            <p:nvSpPr>
              <p:cNvPr id="121891" name="AutoShape 35"/>
              <p:cNvSpPr/>
              <p:nvPr/>
            </p:nvSpPr>
            <p:spPr bwMode="auto">
              <a:xfrm>
                <a:off x="2208" y="1440"/>
                <a:ext cx="48" cy="576"/>
              </a:xfrm>
              <a:prstGeom prst="leftBrace">
                <a:avLst>
                  <a:gd name="adj1" fmla="val 100000"/>
                  <a:gd name="adj2" fmla="val 50000"/>
                </a:avLst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1892" name="Text Box 36"/>
            <p:cNvSpPr txBox="1">
              <a:spLocks noChangeArrowheads="1"/>
            </p:cNvSpPr>
            <p:nvPr/>
          </p:nvSpPr>
          <p:spPr bwMode="auto">
            <a:xfrm>
              <a:off x="2424" y="2445"/>
              <a:ext cx="1273" cy="7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800">
                  <a:ea typeface="宋体" panose="02010600030101010101" pitchFamily="2" charset="-122"/>
                </a:rPr>
                <a:t>吸收功率</a:t>
              </a:r>
            </a:p>
            <a:p>
              <a:r>
                <a:rPr lang="zh-CN" altLang="en-US" sz="2800">
                  <a:ea typeface="宋体" panose="02010600030101010101" pitchFamily="2" charset="-122"/>
                </a:rPr>
                <a:t>产生功率</a:t>
              </a:r>
            </a:p>
          </p:txBody>
        </p:sp>
        <p:sp>
          <p:nvSpPr>
            <p:cNvPr id="121919" name="Text Box 63"/>
            <p:cNvSpPr txBox="1">
              <a:spLocks noChangeArrowheads="1"/>
            </p:cNvSpPr>
            <p:nvPr/>
          </p:nvSpPr>
          <p:spPr bwMode="auto">
            <a:xfrm>
              <a:off x="1622" y="2652"/>
              <a:ext cx="477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=</a:t>
              </a:r>
            </a:p>
          </p:txBody>
        </p:sp>
      </p:grpSp>
      <p:grpSp>
        <p:nvGrpSpPr>
          <p:cNvPr id="121922" name="Group 66"/>
          <p:cNvGrpSpPr/>
          <p:nvPr/>
        </p:nvGrpSpPr>
        <p:grpSpPr bwMode="auto">
          <a:xfrm>
            <a:off x="2589213" y="5534025"/>
            <a:ext cx="3230562" cy="1200150"/>
            <a:chOff x="1631" y="3486"/>
            <a:chExt cx="2035" cy="756"/>
          </a:xfrm>
        </p:grpSpPr>
        <p:grpSp>
          <p:nvGrpSpPr>
            <p:cNvPr id="121905" name="Group 49"/>
            <p:cNvGrpSpPr/>
            <p:nvPr/>
          </p:nvGrpSpPr>
          <p:grpSpPr bwMode="auto">
            <a:xfrm>
              <a:off x="1902" y="3511"/>
              <a:ext cx="672" cy="731"/>
              <a:chOff x="2208" y="1392"/>
              <a:chExt cx="624" cy="670"/>
            </a:xfrm>
          </p:grpSpPr>
          <p:sp>
            <p:nvSpPr>
              <p:cNvPr id="121906" name="Text Box 50"/>
              <p:cNvSpPr txBox="1">
                <a:spLocks noChangeArrowheads="1"/>
              </p:cNvSpPr>
              <p:nvPr/>
            </p:nvSpPr>
            <p:spPr bwMode="auto">
              <a:xfrm>
                <a:off x="2304" y="1392"/>
                <a:ext cx="528" cy="67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r>
                  <a:rPr lang="en-US" altLang="zh-CN" sz="2800">
                    <a:ea typeface="宋体" panose="02010600030101010101" pitchFamily="2" charset="-122"/>
                  </a:rPr>
                  <a:t>&gt;0</a:t>
                </a:r>
              </a:p>
              <a:p>
                <a:r>
                  <a:rPr lang="en-US" altLang="zh-CN" sz="2800">
                    <a:ea typeface="宋体" panose="02010600030101010101" pitchFamily="2" charset="-122"/>
                  </a:rPr>
                  <a:t>&lt;0</a:t>
                </a:r>
              </a:p>
            </p:txBody>
          </p:sp>
          <p:sp>
            <p:nvSpPr>
              <p:cNvPr id="121907" name="AutoShape 51"/>
              <p:cNvSpPr/>
              <p:nvPr/>
            </p:nvSpPr>
            <p:spPr bwMode="auto">
              <a:xfrm>
                <a:off x="2208" y="1440"/>
                <a:ext cx="48" cy="576"/>
              </a:xfrm>
              <a:prstGeom prst="leftBrace">
                <a:avLst>
                  <a:gd name="adj1" fmla="val 100000"/>
                  <a:gd name="adj2" fmla="val 50000"/>
                </a:avLst>
              </a:prstGeom>
              <a:noFill/>
              <a:ln w="9525">
                <a:solidFill>
                  <a:schemeClr val="tx1"/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1909" name="Text Box 53"/>
            <p:cNvSpPr txBox="1">
              <a:spLocks noChangeArrowheads="1"/>
            </p:cNvSpPr>
            <p:nvPr/>
          </p:nvSpPr>
          <p:spPr bwMode="auto">
            <a:xfrm>
              <a:off x="2430" y="3486"/>
              <a:ext cx="1236" cy="7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2800">
                  <a:ea typeface="宋体" panose="02010600030101010101" pitchFamily="2" charset="-122"/>
                </a:rPr>
                <a:t>吸收功率</a:t>
              </a:r>
            </a:p>
            <a:p>
              <a:r>
                <a:rPr lang="zh-CN" altLang="en-US" sz="2800">
                  <a:ea typeface="宋体" panose="02010600030101010101" pitchFamily="2" charset="-122"/>
                </a:rPr>
                <a:t>产生功率</a:t>
              </a:r>
            </a:p>
          </p:txBody>
        </p:sp>
        <p:sp>
          <p:nvSpPr>
            <p:cNvPr id="121921" name="Text Box 65"/>
            <p:cNvSpPr txBox="1">
              <a:spLocks noChangeArrowheads="1"/>
            </p:cNvSpPr>
            <p:nvPr/>
          </p:nvSpPr>
          <p:spPr bwMode="auto">
            <a:xfrm>
              <a:off x="1631" y="3714"/>
              <a:ext cx="44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800" b="1">
                  <a:ea typeface="宋体" panose="02010600030101010101" pitchFamily="2" charset="-122"/>
                </a:rPr>
                <a:t>=</a:t>
              </a:r>
              <a:endParaRPr lang="en-US" altLang="zh-CN">
                <a:ea typeface="宋体" panose="02010600030101010101" pitchFamily="2" charset="-122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5204898" y="831763"/>
                <a:ext cx="4663002" cy="7602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i="1" dirty="0"/>
                  <a:t>p</a:t>
                </a:r>
                <a14:m>
                  <m:oMath xmlns:m="http://schemas.openxmlformats.org/officeDocument/2006/math">
                    <m:r>
                      <a:rPr lang="en-US" altLang="zh-CN" sz="280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800" b="0" i="1" smtClean="0">
                            <a:latin typeface="Cambria Math"/>
                          </a:rPr>
                          <m:t>𝑑𝑤</m:t>
                        </m:r>
                      </m:num>
                      <m:den>
                        <m:r>
                          <a:rPr lang="en-US" altLang="zh-CN" sz="2800" b="0" i="1" smtClean="0">
                            <a:latin typeface="Cambria Math"/>
                          </a:rPr>
                          <m:t>𝑑𝑡</m:t>
                        </m:r>
                      </m:den>
                    </m:f>
                    <m:r>
                      <a:rPr lang="en-US" altLang="zh-CN" sz="2800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altLang="zh-CN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800" b="0" i="1" smtClean="0">
                            <a:latin typeface="Cambria Math"/>
                          </a:rPr>
                          <m:t>𝑑𝑤</m:t>
                        </m:r>
                      </m:num>
                      <m:den>
                        <m:r>
                          <a:rPr lang="en-US" altLang="zh-CN" sz="2800" b="0" i="1" smtClean="0">
                            <a:latin typeface="Cambria Math"/>
                          </a:rPr>
                          <m:t>𝑑𝑞</m:t>
                        </m:r>
                      </m:den>
                    </m:f>
                    <m:r>
                      <a:rPr lang="en-US" altLang="zh-CN" sz="2800" i="1" smtClean="0">
                        <a:latin typeface="Cambria Math"/>
                        <a:ea typeface="Cambria Math"/>
                      </a:rPr>
                      <m:t>×</m:t>
                    </m:r>
                    <m:f>
                      <m:fPr>
                        <m:ctrlPr>
                          <a:rPr lang="en-US" altLang="zh-CN" sz="2800" i="1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fPr>
                      <m:num>
                        <m:r>
                          <a:rPr lang="en-US" altLang="zh-CN" sz="2800" b="0" i="1" smtClean="0">
                            <a:latin typeface="Cambria Math"/>
                            <a:ea typeface="Cambria Math"/>
                          </a:rPr>
                          <m:t>𝑑𝑞</m:t>
                        </m:r>
                      </m:num>
                      <m:den>
                        <m:r>
                          <a:rPr lang="en-US" altLang="zh-CN" sz="2800" b="0" i="1" smtClean="0">
                            <a:latin typeface="Cambria Math"/>
                            <a:ea typeface="Cambria Math"/>
                          </a:rPr>
                          <m:t>𝑑𝑡</m:t>
                        </m:r>
                      </m:den>
                    </m:f>
                    <m:r>
                      <a:rPr lang="en-US" altLang="zh-CN" sz="2800" b="0" i="1" smtClean="0">
                        <a:latin typeface="Cambria Math"/>
                        <a:ea typeface="Cambria Math"/>
                      </a:rPr>
                      <m:t>=</m:t>
                    </m:r>
                    <m:r>
                      <a:rPr lang="en-US" altLang="zh-CN" sz="2800" b="0" i="1" smtClean="0">
                        <a:latin typeface="Cambria Math"/>
                        <a:ea typeface="Cambria Math"/>
                      </a:rPr>
                      <m:t>𝑢</m:t>
                    </m:r>
                    <m:r>
                      <a:rPr lang="en-US" altLang="zh-CN" sz="2800" b="0" i="1" smtClean="0">
                        <a:latin typeface="Cambria Math"/>
                        <a:ea typeface="Cambria Math"/>
                      </a:rPr>
                      <m:t>×</m:t>
                    </m:r>
                    <m:r>
                      <a:rPr lang="en-US" altLang="zh-CN" sz="2800" b="0" i="1" smtClean="0">
                        <a:latin typeface="Cambria Math"/>
                        <a:ea typeface="Cambria Math"/>
                      </a:rPr>
                      <m:t>𝑖</m:t>
                    </m:r>
                  </m:oMath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4898" y="831763"/>
                <a:ext cx="4663002" cy="760208"/>
              </a:xfrm>
              <a:prstGeom prst="rect">
                <a:avLst/>
              </a:prstGeom>
              <a:blipFill rotWithShape="1">
                <a:blip r:embed="rId4"/>
                <a:stretch>
                  <a:fillRect l="-2745" b="-24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1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1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1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2" dur="500"/>
                                        <p:tgtEl>
                                          <p:spTgt spid="121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7" dur="500"/>
                                        <p:tgtEl>
                                          <p:spTgt spid="12187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1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21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2" dur="500"/>
                                        <p:tgtEl>
                                          <p:spTgt spid="121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219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21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21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860" grpId="0" autoUpdateAnimBg="0"/>
      <p:bldP spid="121862" grpId="0" autoUpdateAnimBg="0"/>
      <p:bldP spid="121863" grpId="0"/>
      <p:bldP spid="121888" grpId="0" autoUpdateAnimBg="0"/>
      <p:bldP spid="121893" grpId="0" autoUpdateAnimBg="0"/>
      <p:bldP spid="121894" grpId="0" autoUpdateAnimBg="0"/>
      <p:bldP spid="121908" grpId="0" autoUpdateAnimBg="0"/>
      <p:bldP spid="121910" grpId="0" autoUpdateAnimBg="0"/>
      <p:bldP spid="4" grpId="0" animBg="1"/>
    </p:bldLst>
  </p:timing>
</p:sld>
</file>

<file path=ppt/theme/theme1.xml><?xml version="1.0" encoding="utf-8"?>
<a:theme xmlns:a="http://schemas.openxmlformats.org/drawingml/2006/main" name="冲动型模板">
  <a:themeElements>
    <a:clrScheme name="">
      <a:dk1>
        <a:srgbClr val="000000"/>
      </a:dk1>
      <a:lt1>
        <a:srgbClr val="FFFFFF"/>
      </a:lt1>
      <a:dk2>
        <a:srgbClr val="0000CC"/>
      </a:dk2>
      <a:lt2>
        <a:srgbClr val="FFCC66"/>
      </a:lt2>
      <a:accent1>
        <a:srgbClr val="FF9900"/>
      </a:accent1>
      <a:accent2>
        <a:srgbClr val="000044"/>
      </a:accent2>
      <a:accent3>
        <a:srgbClr val="AAAAE2"/>
      </a:accent3>
      <a:accent4>
        <a:srgbClr val="DADADA"/>
      </a:accent4>
      <a:accent5>
        <a:srgbClr val="FFCAAA"/>
      </a:accent5>
      <a:accent6>
        <a:srgbClr val="00003D"/>
      </a:accent6>
      <a:hlink>
        <a:srgbClr val="3366FF"/>
      </a:hlink>
      <a:folHlink>
        <a:srgbClr val="FFFF00"/>
      </a:folHlink>
    </a:clrScheme>
    <a:fontScheme name="冲动型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CN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华文新魏" panose="0201080004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CN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华文新魏" panose="02010800040101010101" pitchFamily="2" charset="-122"/>
          </a:defRPr>
        </a:defPPr>
      </a:lstStyle>
    </a:lnDef>
  </a:objectDefaults>
  <a:extraClrSchemeLst>
    <a:extraClrScheme>
      <a:clrScheme name="冲动型模板 1">
        <a:dk1>
          <a:srgbClr val="000000"/>
        </a:dk1>
        <a:lt1>
          <a:srgbClr val="CCECFF"/>
        </a:lt1>
        <a:dk2>
          <a:srgbClr val="000066"/>
        </a:dk2>
        <a:lt2>
          <a:srgbClr val="6699FF"/>
        </a:lt2>
        <a:accent1>
          <a:srgbClr val="33CCCC"/>
        </a:accent1>
        <a:accent2>
          <a:srgbClr val="0099FF"/>
        </a:accent2>
        <a:accent3>
          <a:srgbClr val="E2F4FF"/>
        </a:accent3>
        <a:accent4>
          <a:srgbClr val="000000"/>
        </a:accent4>
        <a:accent5>
          <a:srgbClr val="ADE2E2"/>
        </a:accent5>
        <a:accent6>
          <a:srgbClr val="008AE7"/>
        </a:accent6>
        <a:hlink>
          <a:srgbClr val="FFFFFF"/>
        </a:hlink>
        <a:folHlink>
          <a:srgbClr val="3366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冲动型模板 2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CBCBCB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AEAEAE"/>
        </a:accent6>
        <a:hlink>
          <a:srgbClr val="4D4D4D"/>
        </a:hlink>
        <a:folHlink>
          <a:srgbClr val="8686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冲动型模板 3">
        <a:dk1>
          <a:srgbClr val="000000"/>
        </a:dk1>
        <a:lt1>
          <a:srgbClr val="FFFFFF"/>
        </a:lt1>
        <a:dk2>
          <a:srgbClr val="660033"/>
        </a:dk2>
        <a:lt2>
          <a:srgbClr val="FFCC66"/>
        </a:lt2>
        <a:accent1>
          <a:srgbClr val="FF9900"/>
        </a:accent1>
        <a:accent2>
          <a:srgbClr val="440022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3D001E"/>
        </a:accent6>
        <a:hlink>
          <a:srgbClr val="B20059"/>
        </a:hlink>
        <a:folHlink>
          <a:srgbClr val="FF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冲动型模板 4">
        <a:dk1>
          <a:srgbClr val="000000"/>
        </a:dk1>
        <a:lt1>
          <a:srgbClr val="FFFFFF"/>
        </a:lt1>
        <a:dk2>
          <a:srgbClr val="663300"/>
        </a:dk2>
        <a:lt2>
          <a:srgbClr val="FFCC66"/>
        </a:lt2>
        <a:accent1>
          <a:srgbClr val="FF9900"/>
        </a:accent1>
        <a:accent2>
          <a:srgbClr val="361B00"/>
        </a:accent2>
        <a:accent3>
          <a:srgbClr val="B8ADAA"/>
        </a:accent3>
        <a:accent4>
          <a:srgbClr val="DADADA"/>
        </a:accent4>
        <a:accent5>
          <a:srgbClr val="FFCAAA"/>
        </a:accent5>
        <a:accent6>
          <a:srgbClr val="301700"/>
        </a:accent6>
        <a:hlink>
          <a:srgbClr val="996633"/>
        </a:hlink>
        <a:folHlink>
          <a:srgbClr val="FF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冲动型模板 5">
        <a:dk1>
          <a:srgbClr val="000000"/>
        </a:dk1>
        <a:lt1>
          <a:srgbClr val="FFFFFF"/>
        </a:lt1>
        <a:dk2>
          <a:srgbClr val="003300"/>
        </a:dk2>
        <a:lt2>
          <a:srgbClr val="FFCC66"/>
        </a:lt2>
        <a:accent1>
          <a:srgbClr val="CC9900"/>
        </a:accent1>
        <a:accent2>
          <a:srgbClr val="001600"/>
        </a:accent2>
        <a:accent3>
          <a:srgbClr val="AAADAA"/>
        </a:accent3>
        <a:accent4>
          <a:srgbClr val="DADADA"/>
        </a:accent4>
        <a:accent5>
          <a:srgbClr val="E2CAAA"/>
        </a:accent5>
        <a:accent6>
          <a:srgbClr val="001300"/>
        </a:accent6>
        <a:hlink>
          <a:srgbClr val="006600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CC"/>
    </a:dk2>
    <a:lt2>
      <a:srgbClr val="FFCC66"/>
    </a:lt2>
    <a:accent1>
      <a:srgbClr val="FF9900"/>
    </a:accent1>
    <a:accent2>
      <a:srgbClr val="000044"/>
    </a:accent2>
    <a:accent3>
      <a:srgbClr val="AAAAE2"/>
    </a:accent3>
    <a:accent4>
      <a:srgbClr val="DADADA"/>
    </a:accent4>
    <a:accent5>
      <a:srgbClr val="FFCAAA"/>
    </a:accent5>
    <a:accent6>
      <a:srgbClr val="00003D"/>
    </a:accent6>
    <a:hlink>
      <a:srgbClr val="FF3300"/>
    </a:hlink>
    <a:folHlink>
      <a:srgbClr val="FFFF00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CC"/>
    </a:dk2>
    <a:lt2>
      <a:srgbClr val="FFCC66"/>
    </a:lt2>
    <a:accent1>
      <a:srgbClr val="FF9900"/>
    </a:accent1>
    <a:accent2>
      <a:srgbClr val="000044"/>
    </a:accent2>
    <a:accent3>
      <a:srgbClr val="AAAAE2"/>
    </a:accent3>
    <a:accent4>
      <a:srgbClr val="DADADA"/>
    </a:accent4>
    <a:accent5>
      <a:srgbClr val="FFCAAA"/>
    </a:accent5>
    <a:accent6>
      <a:srgbClr val="00003D"/>
    </a:accent6>
    <a:hlink>
      <a:srgbClr val="3366FF"/>
    </a:hlink>
    <a:folHlink>
      <a:srgbClr val="FFFF00"/>
    </a:folHlink>
  </a:clrScheme>
</a:themeOverride>
</file>

<file path=ppt/theme/themeOverride3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CC"/>
    </a:dk2>
    <a:lt2>
      <a:srgbClr val="FFCC66"/>
    </a:lt2>
    <a:accent1>
      <a:srgbClr val="FF9900"/>
    </a:accent1>
    <a:accent2>
      <a:srgbClr val="000044"/>
    </a:accent2>
    <a:accent3>
      <a:srgbClr val="AAAAE2"/>
    </a:accent3>
    <a:accent4>
      <a:srgbClr val="DADADA"/>
    </a:accent4>
    <a:accent5>
      <a:srgbClr val="FFCAAA"/>
    </a:accent5>
    <a:accent6>
      <a:srgbClr val="00003D"/>
    </a:accent6>
    <a:hlink>
      <a:srgbClr val="0000FF"/>
    </a:hlink>
    <a:folHlink>
      <a:srgbClr val="FFFF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Office\Templates\演示文稿设计\冲动型模板.pot</Template>
  <TotalTime>141</TotalTime>
  <Words>2714</Words>
  <Application>Microsoft Office PowerPoint</Application>
  <PresentationFormat>全屏显示(4:3)</PresentationFormat>
  <Paragraphs>784</Paragraphs>
  <Slides>40</Slides>
  <Notes>34</Notes>
  <HiddenSlides>0</HiddenSlides>
  <MMClips>1</MMClips>
  <ScaleCrop>false</ScaleCrop>
  <HeadingPairs>
    <vt:vector size="10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40</vt:i4>
      </vt:variant>
      <vt:variant>
        <vt:lpstr>自定义放映</vt:lpstr>
      </vt:variant>
      <vt:variant>
        <vt:i4>1</vt:i4>
      </vt:variant>
    </vt:vector>
  </HeadingPairs>
  <TitlesOfParts>
    <vt:vector size="55" baseType="lpstr">
      <vt:lpstr>Times New Roman</vt:lpstr>
      <vt:lpstr>隶书</vt:lpstr>
      <vt:lpstr>华文新魏</vt:lpstr>
      <vt:lpstr>方正行楷简体</vt:lpstr>
      <vt:lpstr>宋体</vt:lpstr>
      <vt:lpstr>Arial</vt:lpstr>
      <vt:lpstr>仿宋_GB2312</vt:lpstr>
      <vt:lpstr>楷体_GB2312</vt:lpstr>
      <vt:lpstr>Cambria Math</vt:lpstr>
      <vt:lpstr>冲动型模板</vt:lpstr>
      <vt:lpstr>剪辑</vt:lpstr>
      <vt:lpstr>Photo Editor 照片</vt:lpstr>
      <vt:lpstr>Equation</vt:lpstr>
      <vt:lpstr>公式</vt:lpstr>
      <vt:lpstr>PowerPoint 演示文稿</vt:lpstr>
      <vt:lpstr>1.1 电路与电路模型</vt:lpstr>
      <vt:lpstr>1.1.2 电路模型</vt:lpstr>
      <vt:lpstr>1.2 电路的基本变量 </vt:lpstr>
      <vt:lpstr>例:</vt:lpstr>
      <vt:lpstr>1.2.2 电压及其参考方向</vt:lpstr>
      <vt:lpstr>例:</vt:lpstr>
      <vt:lpstr>1.2.3 关联参考方向</vt:lpstr>
      <vt:lpstr>1.2.4 功率和效率</vt:lpstr>
      <vt:lpstr>例：</vt:lpstr>
      <vt:lpstr>1.3 基尔霍夫定律</vt:lpstr>
      <vt:lpstr>1.3.1 基尔霍夫电流定律 (KCL)</vt:lpstr>
      <vt:lpstr> KCL适用于节点，也适用于封闭面。 </vt:lpstr>
      <vt:lpstr>例:</vt:lpstr>
      <vt:lpstr>1.3.2 基尔霍夫电压定律 ( KVL)</vt:lpstr>
      <vt:lpstr>例8:</vt:lpstr>
      <vt:lpstr>例9:</vt:lpstr>
      <vt:lpstr>1.4 电阻元件</vt:lpstr>
      <vt:lpstr>电阻元件的特性</vt:lpstr>
      <vt:lpstr>1.4.2 电阻元件的功率</vt:lpstr>
      <vt:lpstr>1.4.3 开路和短路</vt:lpstr>
      <vt:lpstr>1.5 独立电源</vt:lpstr>
      <vt:lpstr> 伏安特性： (VAR)</vt:lpstr>
      <vt:lpstr>例11：</vt:lpstr>
      <vt:lpstr>例12:</vt:lpstr>
      <vt:lpstr>1.5.2 理想电流源</vt:lpstr>
      <vt:lpstr> 伏安特性： (VAR)</vt:lpstr>
      <vt:lpstr>1.5.3 实际电源模型</vt:lpstr>
      <vt:lpstr>实际电流源模型</vt:lpstr>
      <vt:lpstr> 1.6 受控电源</vt:lpstr>
      <vt:lpstr>1.6.1 受控源的性质</vt:lpstr>
      <vt:lpstr>受控源的分类</vt:lpstr>
      <vt:lpstr>例13:</vt:lpstr>
      <vt:lpstr>PowerPoint 演示文稿</vt:lpstr>
      <vt:lpstr>1.6.2 受控源的应用</vt:lpstr>
      <vt:lpstr>1.6.3 电位及其计算</vt:lpstr>
      <vt:lpstr>例14:</vt:lpstr>
      <vt:lpstr>例15:</vt:lpstr>
      <vt:lpstr>例16:</vt:lpstr>
      <vt:lpstr>再见</vt:lpstr>
      <vt:lpstr>自定义放映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欢迎学习 «电路分析基础»</dc:title>
  <dc:creator>djh</dc:creator>
  <cp:lastModifiedBy>柯 桂锦</cp:lastModifiedBy>
  <cp:revision>482</cp:revision>
  <dcterms:created xsi:type="dcterms:W3CDTF">1999-06-02T01:50:00Z</dcterms:created>
  <dcterms:modified xsi:type="dcterms:W3CDTF">2022-04-12T06:42:16Z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